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tags/tag15.xml" ContentType="application/vnd.openxmlformats-officedocument.presentationml.tags+xml"/>
  <Override PartName="/ppt/notesSlides/notesSlide29.xml" ContentType="application/vnd.openxmlformats-officedocument.presentationml.notesSlide+xml"/>
  <Override PartName="/ppt/tags/tag16.xml" ContentType="application/vnd.openxmlformats-officedocument.presentationml.tags+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19.xml" ContentType="application/vnd.openxmlformats-officedocument.presentationml.tags+xml"/>
  <Override PartName="/ppt/notesSlides/notesSlide33.xml" ContentType="application/vnd.openxmlformats-officedocument.presentationml.notesSlide+xml"/>
  <Override PartName="/ppt/tags/tag20.xml" ContentType="application/vnd.openxmlformats-officedocument.presentationml.tags+xml"/>
  <Override PartName="/ppt/notesSlides/notesSlide34.xml" ContentType="application/vnd.openxmlformats-officedocument.presentationml.notesSlide+xml"/>
  <Override PartName="/ppt/tags/tag21.xml" ContentType="application/vnd.openxmlformats-officedocument.presentationml.tags+xml"/>
  <Override PartName="/ppt/notesSlides/notesSlide35.xml" ContentType="application/vnd.openxmlformats-officedocument.presentationml.notesSlide+xml"/>
  <Override PartName="/ppt/tags/tag22.xml" ContentType="application/vnd.openxmlformats-officedocument.presentationml.tags+xml"/>
  <Override PartName="/ppt/notesSlides/notesSlide36.xml" ContentType="application/vnd.openxmlformats-officedocument.presentationml.notesSlide+xml"/>
  <Override PartName="/ppt/tags/tag23.xml" ContentType="application/vnd.openxmlformats-officedocument.presentationml.tags+xml"/>
  <Override PartName="/ppt/notesSlides/notesSlide37.xml" ContentType="application/vnd.openxmlformats-officedocument.presentationml.notesSlide+xml"/>
  <Override PartName="/ppt/tags/tag24.xml" ContentType="application/vnd.openxmlformats-officedocument.presentationml.tags+xml"/>
  <Override PartName="/ppt/notesSlides/notesSlide38.xml" ContentType="application/vnd.openxmlformats-officedocument.presentationml.notesSlide+xml"/>
  <Override PartName="/ppt/tags/tag25.xml" ContentType="application/vnd.openxmlformats-officedocument.presentationml.tags+xml"/>
  <Override PartName="/ppt/notesSlides/notesSlide39.xml" ContentType="application/vnd.openxmlformats-officedocument.presentationml.notesSlide+xml"/>
  <Override PartName="/ppt/tags/tag26.xml" ContentType="application/vnd.openxmlformats-officedocument.presentationml.tags+xml"/>
  <Override PartName="/ppt/notesSlides/notesSlide40.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ppt/tags/tag28.xml" ContentType="application/vnd.openxmlformats-officedocument.presentationml.tags+xml"/>
  <Override PartName="/ppt/notesSlides/notesSlide42.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30.xml" ContentType="application/vnd.openxmlformats-officedocument.presentationml.tags+xml"/>
  <Override PartName="/ppt/notesSlides/notesSlide4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1.xml" ContentType="application/vnd.openxmlformats-officedocument.presentationml.tags+xml"/>
  <Override PartName="/ppt/notesSlides/notesSlide4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7.xml" ContentType="application/vnd.openxmlformats-officedocument.presentationml.notesSlide+xml"/>
  <Override PartName="/ppt/tags/tag32.xml" ContentType="application/vnd.openxmlformats-officedocument.presentationml.tags+xml"/>
  <Override PartName="/ppt/notesSlides/notesSlide48.xml" ContentType="application/vnd.openxmlformats-officedocument.presentationml.notesSlide+xml"/>
  <Override PartName="/ppt/tags/tag33.xml" ContentType="application/vnd.openxmlformats-officedocument.presentationml.tags+xml"/>
  <Override PartName="/ppt/notesSlides/notesSlide4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4.xml" ContentType="application/vnd.openxmlformats-officedocument.presentationml.tags+xml"/>
  <Override PartName="/ppt/notesSlides/notesSlide5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5.xml" ContentType="application/vnd.openxmlformats-officedocument.presentationml.tags+xml"/>
  <Override PartName="/ppt/notesSlides/notesSlide5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6.xml" ContentType="application/vnd.openxmlformats-officedocument.presentationml.tags+xml"/>
  <Override PartName="/ppt/notesSlides/notesSlide5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37.xml" ContentType="application/vnd.openxmlformats-officedocument.presentationml.tags+xml"/>
  <Override PartName="/ppt/notesSlides/notesSlide5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6"/>
  </p:notesMasterIdLst>
  <p:sldIdLst>
    <p:sldId id="256" r:id="rId2"/>
    <p:sldId id="474" r:id="rId3"/>
    <p:sldId id="394" r:id="rId4"/>
    <p:sldId id="397" r:id="rId5"/>
    <p:sldId id="303" r:id="rId6"/>
    <p:sldId id="311" r:id="rId7"/>
    <p:sldId id="318" r:id="rId8"/>
    <p:sldId id="319" r:id="rId9"/>
    <p:sldId id="288" r:id="rId10"/>
    <p:sldId id="348" r:id="rId11"/>
    <p:sldId id="294" r:id="rId12"/>
    <p:sldId id="379" r:id="rId13"/>
    <p:sldId id="405" r:id="rId14"/>
    <p:sldId id="406" r:id="rId15"/>
    <p:sldId id="415" r:id="rId16"/>
    <p:sldId id="407" r:id="rId17"/>
    <p:sldId id="416" r:id="rId18"/>
    <p:sldId id="409" r:id="rId19"/>
    <p:sldId id="408" r:id="rId20"/>
    <p:sldId id="479" r:id="rId21"/>
    <p:sldId id="417" r:id="rId22"/>
    <p:sldId id="382" r:id="rId23"/>
    <p:sldId id="499" r:id="rId24"/>
    <p:sldId id="297" r:id="rId25"/>
    <p:sldId id="298" r:id="rId26"/>
    <p:sldId id="516" r:id="rId27"/>
    <p:sldId id="508" r:id="rId28"/>
    <p:sldId id="520" r:id="rId29"/>
    <p:sldId id="489" r:id="rId30"/>
    <p:sldId id="487" r:id="rId31"/>
    <p:sldId id="502" r:id="rId32"/>
    <p:sldId id="517" r:id="rId33"/>
    <p:sldId id="518" r:id="rId34"/>
    <p:sldId id="335" r:id="rId35"/>
    <p:sldId id="424" r:id="rId36"/>
    <p:sldId id="428" r:id="rId37"/>
    <p:sldId id="433" r:id="rId38"/>
    <p:sldId id="480" r:id="rId39"/>
    <p:sldId id="482" r:id="rId40"/>
    <p:sldId id="483" r:id="rId41"/>
    <p:sldId id="484" r:id="rId42"/>
    <p:sldId id="485" r:id="rId43"/>
    <p:sldId id="501" r:id="rId44"/>
    <p:sldId id="266" r:id="rId45"/>
    <p:sldId id="451" r:id="rId46"/>
    <p:sldId id="491" r:id="rId47"/>
    <p:sldId id="271" r:id="rId48"/>
    <p:sldId id="395" r:id="rId49"/>
    <p:sldId id="513" r:id="rId50"/>
    <p:sldId id="521" r:id="rId51"/>
    <p:sldId id="522" r:id="rId52"/>
    <p:sldId id="375" r:id="rId53"/>
    <p:sldId id="457" r:id="rId54"/>
    <p:sldId id="46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88F8AB-5985-FD4C-8770-484B66B86F7A}">
          <p14:sldIdLst>
            <p14:sldId id="256"/>
            <p14:sldId id="474"/>
            <p14:sldId id="394"/>
            <p14:sldId id="397"/>
            <p14:sldId id="303"/>
            <p14:sldId id="311"/>
            <p14:sldId id="318"/>
            <p14:sldId id="319"/>
            <p14:sldId id="288"/>
            <p14:sldId id="348"/>
            <p14:sldId id="294"/>
            <p14:sldId id="379"/>
            <p14:sldId id="405"/>
            <p14:sldId id="406"/>
            <p14:sldId id="415"/>
            <p14:sldId id="407"/>
            <p14:sldId id="416"/>
            <p14:sldId id="409"/>
            <p14:sldId id="408"/>
            <p14:sldId id="479"/>
            <p14:sldId id="417"/>
            <p14:sldId id="382"/>
            <p14:sldId id="499"/>
            <p14:sldId id="297"/>
            <p14:sldId id="298"/>
            <p14:sldId id="516"/>
            <p14:sldId id="508"/>
            <p14:sldId id="520"/>
            <p14:sldId id="489"/>
            <p14:sldId id="487"/>
            <p14:sldId id="502"/>
            <p14:sldId id="517"/>
            <p14:sldId id="518"/>
            <p14:sldId id="335"/>
            <p14:sldId id="424"/>
            <p14:sldId id="428"/>
            <p14:sldId id="433"/>
            <p14:sldId id="480"/>
            <p14:sldId id="482"/>
            <p14:sldId id="483"/>
            <p14:sldId id="484"/>
            <p14:sldId id="485"/>
            <p14:sldId id="501"/>
            <p14:sldId id="266"/>
            <p14:sldId id="451"/>
            <p14:sldId id="491"/>
            <p14:sldId id="271"/>
            <p14:sldId id="395"/>
            <p14:sldId id="513"/>
            <p14:sldId id="521"/>
            <p14:sldId id="522"/>
            <p14:sldId id="375"/>
            <p14:sldId id="457"/>
            <p14:sldId id="4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8C01"/>
    <a:srgbClr val="069CD9"/>
    <a:srgbClr val="37C196"/>
    <a:srgbClr val="009193"/>
    <a:srgbClr val="38AD44"/>
    <a:srgbClr val="55A838"/>
    <a:srgbClr val="298E6D"/>
    <a:srgbClr val="E05367"/>
    <a:srgbClr val="A271A9"/>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96327"/>
  </p:normalViewPr>
  <p:slideViewPr>
    <p:cSldViewPr snapToGrid="0" snapToObjects="1">
      <p:cViewPr>
        <p:scale>
          <a:sx n="84" d="100"/>
          <a:sy n="84" d="100"/>
        </p:scale>
        <p:origin x="144" y="1032"/>
      </p:cViewPr>
      <p:guideLst/>
    </p:cSldViewPr>
  </p:slideViewPr>
  <p:outlineViewPr>
    <p:cViewPr>
      <p:scale>
        <a:sx n="33" d="100"/>
        <a:sy n="33" d="100"/>
      </p:scale>
      <p:origin x="0" y="0"/>
    </p:cViewPr>
  </p:outlineViewPr>
  <p:notesTextViewPr>
    <p:cViewPr>
      <p:scale>
        <a:sx n="90" d="100"/>
        <a:sy n="9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Sheet1!$D$1</c:f>
              <c:strCache>
                <c:ptCount val="1"/>
                <c:pt idx="0">
                  <c:v>LND (Atomic Shortest Path Routing)</c:v>
                </c:pt>
              </c:strCache>
            </c:strRef>
          </c:tx>
          <c:spPr>
            <a:ln w="38100" cap="rnd">
              <a:solidFill>
                <a:schemeClr val="accent3"/>
              </a:solidFill>
              <a:round/>
            </a:ln>
            <a:effectLst/>
          </c:spPr>
          <c:marker>
            <c:symbol val="x"/>
            <c:size val="6"/>
            <c:spPr>
              <a:solidFill>
                <a:schemeClr val="lt1"/>
              </a:solidFill>
              <a:ln w="63500">
                <a:solidFill>
                  <a:schemeClr val="accent3"/>
                </a:solidFill>
                <a:round/>
              </a:ln>
              <a:effectLst/>
            </c:spPr>
          </c:marker>
          <c:cat>
            <c:strRef>
              <c:f>Sheet1!$A$2:$A$6</c:f>
              <c:strCache>
                <c:ptCount val="5"/>
                <c:pt idx="0">
                  <c:v>4K</c:v>
                </c:pt>
                <c:pt idx="1">
                  <c:v>8K</c:v>
                </c:pt>
                <c:pt idx="2">
                  <c:v>16K</c:v>
                </c:pt>
                <c:pt idx="3">
                  <c:v>32K</c:v>
                </c:pt>
                <c:pt idx="4">
                  <c:v>64K</c:v>
                </c:pt>
              </c:strCache>
            </c:strRef>
          </c:cat>
          <c:val>
            <c:numRef>
              <c:f>Sheet1!$D$2:$D$6</c:f>
              <c:numCache>
                <c:formatCode>General</c:formatCode>
                <c:ptCount val="5"/>
                <c:pt idx="0">
                  <c:v>30.908324</c:v>
                </c:pt>
                <c:pt idx="1">
                  <c:v>49.999758999999997</c:v>
                </c:pt>
                <c:pt idx="2">
                  <c:v>69.742756999999997</c:v>
                </c:pt>
                <c:pt idx="3">
                  <c:v>85.197952000000001</c:v>
                </c:pt>
                <c:pt idx="4">
                  <c:v>94.593546000000003</c:v>
                </c:pt>
              </c:numCache>
            </c:numRef>
          </c:val>
          <c:smooth val="0"/>
          <c:extLst>
            <c:ext xmlns:c16="http://schemas.microsoft.com/office/drawing/2014/chart" uri="{C3380CC4-5D6E-409C-BE32-E72D297353CC}">
              <c16:uniqueId val="{00000002-D396-5C42-B472-F46A17A8B428}"/>
            </c:ext>
          </c:extLst>
        </c:ser>
        <c:ser>
          <c:idx val="3"/>
          <c:order val="1"/>
          <c:tx>
            <c:strRef>
              <c:f>Sheet1!$F$1</c:f>
              <c:strCache>
                <c:ptCount val="1"/>
                <c:pt idx="0">
                  <c:v>Spider</c:v>
                </c:pt>
              </c:strCache>
            </c:strRef>
          </c:tx>
          <c:spPr>
            <a:ln w="38100" cap="rnd">
              <a:solidFill>
                <a:schemeClr val="accent4"/>
              </a:solidFill>
              <a:round/>
            </a:ln>
            <a:effectLst/>
          </c:spPr>
          <c:marker>
            <c:symbol val="circle"/>
            <c:size val="6"/>
            <c:spPr>
              <a:solidFill>
                <a:schemeClr val="lt1"/>
              </a:solidFill>
              <a:ln w="63500">
                <a:solidFill>
                  <a:schemeClr val="accent4"/>
                </a:solidFill>
                <a:round/>
              </a:ln>
              <a:effectLst/>
            </c:spPr>
          </c:marker>
          <c:cat>
            <c:strRef>
              <c:f>Sheet1!$A$2:$A$6</c:f>
              <c:strCache>
                <c:ptCount val="5"/>
                <c:pt idx="0">
                  <c:v>4K</c:v>
                </c:pt>
                <c:pt idx="1">
                  <c:v>8K</c:v>
                </c:pt>
                <c:pt idx="2">
                  <c:v>16K</c:v>
                </c:pt>
                <c:pt idx="3">
                  <c:v>32K</c:v>
                </c:pt>
                <c:pt idx="4">
                  <c:v>64K</c:v>
                </c:pt>
              </c:strCache>
            </c:strRef>
          </c:cat>
          <c:val>
            <c:numRef>
              <c:f>Sheet1!$F$2:$F$6</c:f>
              <c:numCache>
                <c:formatCode>General</c:formatCode>
                <c:ptCount val="5"/>
                <c:pt idx="0">
                  <c:v>82.348338999999996</c:v>
                </c:pt>
                <c:pt idx="1">
                  <c:v>90.759765000000002</c:v>
                </c:pt>
                <c:pt idx="2">
                  <c:v>95.320543000000001</c:v>
                </c:pt>
                <c:pt idx="3">
                  <c:v>97.640364000000005</c:v>
                </c:pt>
                <c:pt idx="4">
                  <c:v>98.938557000000003</c:v>
                </c:pt>
              </c:numCache>
            </c:numRef>
          </c:val>
          <c:smooth val="0"/>
          <c:extLst>
            <c:ext xmlns:c16="http://schemas.microsoft.com/office/drawing/2014/chart" uri="{C3380CC4-5D6E-409C-BE32-E72D297353CC}">
              <c16:uniqueId val="{00000003-D396-5C42-B472-F46A17A8B428}"/>
            </c:ext>
          </c:extLst>
        </c:ser>
        <c:dLbls>
          <c:showLegendKey val="0"/>
          <c:showVal val="0"/>
          <c:showCatName val="0"/>
          <c:showSerName val="0"/>
          <c:showPercent val="0"/>
          <c:showBubbleSize val="0"/>
        </c:dLbls>
        <c:marker val="1"/>
        <c:smooth val="0"/>
        <c:axId val="1995086928"/>
        <c:axId val="1994412976"/>
      </c:lineChart>
      <c:catAx>
        <c:axId val="199508692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dirty="0"/>
                  <a:t>Mean</a:t>
                </a:r>
                <a:r>
                  <a:rPr lang="en-US" sz="2400" baseline="0" dirty="0"/>
                  <a:t> Channel Size (€)</a:t>
                </a:r>
                <a:endParaRPr lang="en-US" sz="2400" dirty="0"/>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dk1">
                    <a:lumMod val="65000"/>
                    <a:lumOff val="35000"/>
                  </a:schemeClr>
                </a:solidFill>
                <a:latin typeface="+mn-lt"/>
                <a:ea typeface="+mn-ea"/>
                <a:cs typeface="+mn-cs"/>
              </a:defRPr>
            </a:pPr>
            <a:endParaRPr lang="en-US"/>
          </a:p>
        </c:txPr>
        <c:crossAx val="1994412976"/>
        <c:crosses val="autoZero"/>
        <c:auto val="1"/>
        <c:lblAlgn val="ctr"/>
        <c:lblOffset val="100"/>
        <c:noMultiLvlLbl val="0"/>
      </c:catAx>
      <c:valAx>
        <c:axId val="1994412976"/>
        <c:scaling>
          <c:orientation val="minMax"/>
          <c:max val="100"/>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dirty="0"/>
                  <a:t>Success</a:t>
                </a:r>
                <a:r>
                  <a:rPr lang="en-US" sz="2400" baseline="0" dirty="0"/>
                  <a:t> Ratio(%)</a:t>
                </a:r>
                <a:endParaRPr lang="en-US" sz="2400" dirty="0"/>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crossAx val="199508692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Offload</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6-75A4-C747-80DC-2156F37B63CB}"/>
              </c:ext>
            </c:extLst>
          </c:dPt>
          <c:dPt>
            <c:idx val="1"/>
            <c:invertIfNegative val="0"/>
            <c:bubble3D val="0"/>
            <c:spPr>
              <a:solidFill>
                <a:srgbClr val="37C196"/>
              </a:solidFill>
              <a:ln>
                <a:noFill/>
              </a:ln>
              <a:effectLst/>
            </c:spPr>
            <c:extLst>
              <c:ext xmlns:c16="http://schemas.microsoft.com/office/drawing/2014/chart" uri="{C3380CC4-5D6E-409C-BE32-E72D297353CC}">
                <c16:uniqueId val="{00000003-59BD-BF46-8E41-582FABB51E95}"/>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4-59BD-BF46-8E41-582FABB51E95}"/>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59BD-BF46-8E41-582FABB51E95}"/>
              </c:ext>
            </c:extLst>
          </c:dPt>
          <c:cat>
            <c:strRef>
              <c:f>Sheet1!$A$4:$A$5</c:f>
              <c:strCache>
                <c:ptCount val="2"/>
                <c:pt idx="0">
                  <c:v>LND (Atomic Shortest Path Routing)</c:v>
                </c:pt>
                <c:pt idx="1">
                  <c:v>Spider</c:v>
                </c:pt>
              </c:strCache>
            </c:strRef>
          </c:cat>
          <c:val>
            <c:numRef>
              <c:f>Sheet1!$B$4:$B$5</c:f>
              <c:numCache>
                <c:formatCode>General</c:formatCode>
                <c:ptCount val="2"/>
                <c:pt idx="0">
                  <c:v>1.7492805209217448</c:v>
                </c:pt>
                <c:pt idx="1">
                  <c:v>7.2511846622942029</c:v>
                </c:pt>
              </c:numCache>
            </c:numRef>
          </c:val>
          <c:extLst>
            <c:ext xmlns:c16="http://schemas.microsoft.com/office/drawing/2014/chart" uri="{C3380CC4-5D6E-409C-BE32-E72D297353CC}">
              <c16:uniqueId val="{00000000-59BD-BF46-8E41-582FABB51E95}"/>
            </c:ext>
          </c:extLst>
        </c:ser>
        <c:dLbls>
          <c:showLegendKey val="0"/>
          <c:showVal val="0"/>
          <c:showCatName val="0"/>
          <c:showSerName val="0"/>
          <c:showPercent val="0"/>
          <c:showBubbleSize val="0"/>
        </c:dLbls>
        <c:gapWidth val="150"/>
        <c:overlap val="100"/>
        <c:axId val="1294901888"/>
        <c:axId val="831258832"/>
      </c:barChart>
      <c:catAx>
        <c:axId val="129490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31258832"/>
        <c:crosses val="autoZero"/>
        <c:auto val="1"/>
        <c:lblAlgn val="ctr"/>
        <c:lblOffset val="100"/>
        <c:noMultiLvlLbl val="0"/>
      </c:catAx>
      <c:valAx>
        <c:axId val="831258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400" b="1" dirty="0"/>
                  <a:t>Off-chain</a:t>
                </a:r>
                <a:r>
                  <a:rPr lang="en-US" sz="2400" b="1" baseline="0" dirty="0"/>
                  <a:t> </a:t>
                </a:r>
                <a:r>
                  <a:rPr lang="en-US" sz="2400" b="1" baseline="0" dirty="0" err="1"/>
                  <a:t>tx</a:t>
                </a:r>
                <a:r>
                  <a:rPr lang="en-US" sz="2400" b="1" baseline="0" dirty="0"/>
                  <a:t>/on-chain </a:t>
                </a:r>
                <a:r>
                  <a:rPr lang="en-US" sz="2400" b="1" baseline="0" dirty="0" err="1"/>
                  <a:t>tx</a:t>
                </a:r>
                <a:endParaRPr lang="en-US" sz="2400" b="1"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9490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Sheet1!$D$1</c:f>
              <c:strCache>
                <c:ptCount val="1"/>
                <c:pt idx="0">
                  <c:v>LND (Atomic Shortest Path Routing)</c:v>
                </c:pt>
              </c:strCache>
            </c:strRef>
          </c:tx>
          <c:spPr>
            <a:ln w="38100" cap="rnd">
              <a:solidFill>
                <a:schemeClr val="accent3"/>
              </a:solidFill>
              <a:round/>
            </a:ln>
            <a:effectLst/>
          </c:spPr>
          <c:marker>
            <c:symbol val="star"/>
            <c:size val="6"/>
            <c:spPr>
              <a:solidFill>
                <a:schemeClr val="lt1"/>
              </a:solidFill>
              <a:ln w="63500">
                <a:solidFill>
                  <a:schemeClr val="accent3"/>
                </a:solidFill>
                <a:round/>
              </a:ln>
              <a:effectLst/>
            </c:spPr>
          </c:marker>
          <c:cat>
            <c:strRef>
              <c:f>Sheet1!$A$2:$A$9</c:f>
              <c:strCache>
                <c:ptCount val="8"/>
                <c:pt idx="0">
                  <c:v>5</c:v>
                </c:pt>
                <c:pt idx="1">
                  <c:v>6-10</c:v>
                </c:pt>
                <c:pt idx="2">
                  <c:v>11-15</c:v>
                </c:pt>
                <c:pt idx="3">
                  <c:v>16-25</c:v>
                </c:pt>
                <c:pt idx="4">
                  <c:v>26-41</c:v>
                </c:pt>
                <c:pt idx="5">
                  <c:v>42-82</c:v>
                </c:pt>
                <c:pt idx="6">
                  <c:v>83-164</c:v>
                </c:pt>
                <c:pt idx="7">
                  <c:v>165-3930</c:v>
                </c:pt>
              </c:strCache>
            </c:strRef>
          </c:cat>
          <c:val>
            <c:numRef>
              <c:f>Sheet1!$D$2:$D$9</c:f>
              <c:numCache>
                <c:formatCode>General</c:formatCode>
                <c:ptCount val="8"/>
                <c:pt idx="0">
                  <c:v>522</c:v>
                </c:pt>
                <c:pt idx="1">
                  <c:v>537</c:v>
                </c:pt>
                <c:pt idx="2">
                  <c:v>547</c:v>
                </c:pt>
                <c:pt idx="3">
                  <c:v>560</c:v>
                </c:pt>
                <c:pt idx="4">
                  <c:v>582</c:v>
                </c:pt>
                <c:pt idx="5">
                  <c:v>617</c:v>
                </c:pt>
                <c:pt idx="6">
                  <c:v>679</c:v>
                </c:pt>
                <c:pt idx="7">
                  <c:v>853</c:v>
                </c:pt>
              </c:numCache>
            </c:numRef>
          </c:val>
          <c:smooth val="0"/>
          <c:extLst>
            <c:ext xmlns:c16="http://schemas.microsoft.com/office/drawing/2014/chart" uri="{C3380CC4-5D6E-409C-BE32-E72D297353CC}">
              <c16:uniqueId val="{00000002-D396-5C42-B472-F46A17A8B428}"/>
            </c:ext>
          </c:extLst>
        </c:ser>
        <c:ser>
          <c:idx val="3"/>
          <c:order val="1"/>
          <c:tx>
            <c:strRef>
              <c:f>Sheet1!$F$1</c:f>
              <c:strCache>
                <c:ptCount val="1"/>
                <c:pt idx="0">
                  <c:v>Spider</c:v>
                </c:pt>
              </c:strCache>
            </c:strRef>
          </c:tx>
          <c:spPr>
            <a:ln w="38100" cap="rnd">
              <a:solidFill>
                <a:schemeClr val="accent4"/>
              </a:solidFill>
              <a:round/>
            </a:ln>
            <a:effectLst/>
          </c:spPr>
          <c:marker>
            <c:symbol val="circle"/>
            <c:size val="6"/>
            <c:spPr>
              <a:solidFill>
                <a:schemeClr val="lt1"/>
              </a:solidFill>
              <a:ln w="63500">
                <a:solidFill>
                  <a:schemeClr val="accent4"/>
                </a:solidFill>
                <a:round/>
              </a:ln>
              <a:effectLst/>
            </c:spPr>
          </c:marker>
          <c:cat>
            <c:strRef>
              <c:f>Sheet1!$A$2:$A$9</c:f>
              <c:strCache>
                <c:ptCount val="8"/>
                <c:pt idx="0">
                  <c:v>5</c:v>
                </c:pt>
                <c:pt idx="1">
                  <c:v>6-10</c:v>
                </c:pt>
                <c:pt idx="2">
                  <c:v>11-15</c:v>
                </c:pt>
                <c:pt idx="3">
                  <c:v>16-25</c:v>
                </c:pt>
                <c:pt idx="4">
                  <c:v>26-41</c:v>
                </c:pt>
                <c:pt idx="5">
                  <c:v>42-82</c:v>
                </c:pt>
                <c:pt idx="6">
                  <c:v>83-164</c:v>
                </c:pt>
                <c:pt idx="7">
                  <c:v>165-3930</c:v>
                </c:pt>
              </c:strCache>
            </c:strRef>
          </c:cat>
          <c:val>
            <c:numRef>
              <c:f>Sheet1!$F$2:$F$9</c:f>
              <c:numCache>
                <c:formatCode>General</c:formatCode>
                <c:ptCount val="8"/>
                <c:pt idx="0">
                  <c:v>852</c:v>
                </c:pt>
                <c:pt idx="1">
                  <c:v>897</c:v>
                </c:pt>
                <c:pt idx="2">
                  <c:v>925</c:v>
                </c:pt>
                <c:pt idx="3">
                  <c:v>952</c:v>
                </c:pt>
                <c:pt idx="4">
                  <c:v>990</c:v>
                </c:pt>
                <c:pt idx="5">
                  <c:v>1056</c:v>
                </c:pt>
                <c:pt idx="6">
                  <c:v>1166</c:v>
                </c:pt>
                <c:pt idx="7">
                  <c:v>1588</c:v>
                </c:pt>
              </c:numCache>
            </c:numRef>
          </c:val>
          <c:smooth val="0"/>
          <c:extLst>
            <c:ext xmlns:c16="http://schemas.microsoft.com/office/drawing/2014/chart" uri="{C3380CC4-5D6E-409C-BE32-E72D297353CC}">
              <c16:uniqueId val="{00000003-D396-5C42-B472-F46A17A8B428}"/>
            </c:ext>
          </c:extLst>
        </c:ser>
        <c:dLbls>
          <c:showLegendKey val="0"/>
          <c:showVal val="0"/>
          <c:showCatName val="0"/>
          <c:showSerName val="0"/>
          <c:showPercent val="0"/>
          <c:showBubbleSize val="0"/>
        </c:dLbls>
        <c:marker val="1"/>
        <c:smooth val="0"/>
        <c:axId val="1995086928"/>
        <c:axId val="1994412976"/>
      </c:lineChart>
      <c:catAx>
        <c:axId val="199508692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baseline="0" dirty="0"/>
                  <a:t>Transaction Size Range (€)</a:t>
                </a:r>
                <a:endParaRPr lang="en-US" sz="2400" dirty="0"/>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dk1">
                    <a:lumMod val="65000"/>
                    <a:lumOff val="35000"/>
                  </a:schemeClr>
                </a:solidFill>
                <a:latin typeface="+mn-lt"/>
                <a:ea typeface="+mn-ea"/>
                <a:cs typeface="+mn-cs"/>
              </a:defRPr>
            </a:pPr>
            <a:endParaRPr lang="en-US"/>
          </a:p>
        </c:txPr>
        <c:crossAx val="1994412976"/>
        <c:crosses val="autoZero"/>
        <c:auto val="1"/>
        <c:lblAlgn val="ctr"/>
        <c:lblOffset val="100"/>
        <c:noMultiLvlLbl val="0"/>
      </c:catAx>
      <c:valAx>
        <c:axId val="1994412976"/>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baseline="0" dirty="0"/>
                  <a:t>Average Latency (</a:t>
                </a:r>
                <a:r>
                  <a:rPr lang="en-US" sz="2400" baseline="0" dirty="0" err="1"/>
                  <a:t>ms</a:t>
                </a:r>
                <a:r>
                  <a:rPr lang="en-US" sz="2400" baseline="0" dirty="0"/>
                  <a:t>)</a:t>
                </a:r>
                <a:endParaRPr lang="en-US" sz="2400" dirty="0"/>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crossAx val="199508692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Sheet1!$D$1</c:f>
              <c:strCache>
                <c:ptCount val="1"/>
                <c:pt idx="0">
                  <c:v>LND (Atomic Shortest Path Routing)</c:v>
                </c:pt>
              </c:strCache>
            </c:strRef>
          </c:tx>
          <c:spPr>
            <a:ln w="38100" cap="rnd">
              <a:solidFill>
                <a:schemeClr val="accent3"/>
              </a:solidFill>
              <a:round/>
            </a:ln>
            <a:effectLst/>
          </c:spPr>
          <c:marker>
            <c:symbol val="star"/>
            <c:size val="6"/>
            <c:spPr>
              <a:solidFill>
                <a:schemeClr val="lt1"/>
              </a:solidFill>
              <a:ln w="63500">
                <a:solidFill>
                  <a:schemeClr val="accent3"/>
                </a:solidFill>
                <a:round/>
              </a:ln>
              <a:effectLst/>
            </c:spPr>
          </c:marker>
          <c:cat>
            <c:strRef>
              <c:f>Sheet1!$A$2:$A$9</c:f>
              <c:strCache>
                <c:ptCount val="8"/>
                <c:pt idx="0">
                  <c:v>5</c:v>
                </c:pt>
                <c:pt idx="1">
                  <c:v>6-10</c:v>
                </c:pt>
                <c:pt idx="2">
                  <c:v>11-15</c:v>
                </c:pt>
                <c:pt idx="3">
                  <c:v>16-25</c:v>
                </c:pt>
                <c:pt idx="4">
                  <c:v>26-41</c:v>
                </c:pt>
                <c:pt idx="5">
                  <c:v>42-82</c:v>
                </c:pt>
                <c:pt idx="6">
                  <c:v>83-164</c:v>
                </c:pt>
                <c:pt idx="7">
                  <c:v>165-3930</c:v>
                </c:pt>
              </c:strCache>
            </c:strRef>
          </c:cat>
          <c:val>
            <c:numRef>
              <c:f>Sheet1!$D$2:$D$9</c:f>
              <c:numCache>
                <c:formatCode>General</c:formatCode>
                <c:ptCount val="8"/>
                <c:pt idx="0">
                  <c:v>1289</c:v>
                </c:pt>
                <c:pt idx="1">
                  <c:v>1439</c:v>
                </c:pt>
                <c:pt idx="2">
                  <c:v>1549</c:v>
                </c:pt>
                <c:pt idx="3">
                  <c:v>1673</c:v>
                </c:pt>
                <c:pt idx="4">
                  <c:v>1885</c:v>
                </c:pt>
                <c:pt idx="5">
                  <c:v>2215</c:v>
                </c:pt>
                <c:pt idx="6">
                  <c:v>2824</c:v>
                </c:pt>
                <c:pt idx="7">
                  <c:v>4352</c:v>
                </c:pt>
              </c:numCache>
            </c:numRef>
          </c:val>
          <c:smooth val="0"/>
          <c:extLst>
            <c:ext xmlns:c16="http://schemas.microsoft.com/office/drawing/2014/chart" uri="{C3380CC4-5D6E-409C-BE32-E72D297353CC}">
              <c16:uniqueId val="{00000002-D396-5C42-B472-F46A17A8B428}"/>
            </c:ext>
          </c:extLst>
        </c:ser>
        <c:ser>
          <c:idx val="3"/>
          <c:order val="1"/>
          <c:tx>
            <c:strRef>
              <c:f>Sheet1!$F$1</c:f>
              <c:strCache>
                <c:ptCount val="1"/>
                <c:pt idx="0">
                  <c:v>Spider</c:v>
                </c:pt>
              </c:strCache>
            </c:strRef>
          </c:tx>
          <c:spPr>
            <a:ln w="38100" cap="rnd">
              <a:solidFill>
                <a:schemeClr val="accent4"/>
              </a:solidFill>
              <a:round/>
            </a:ln>
            <a:effectLst/>
          </c:spPr>
          <c:marker>
            <c:symbol val="circle"/>
            <c:size val="6"/>
            <c:spPr>
              <a:solidFill>
                <a:schemeClr val="lt1"/>
              </a:solidFill>
              <a:ln w="63500">
                <a:solidFill>
                  <a:schemeClr val="accent4"/>
                </a:solidFill>
                <a:round/>
              </a:ln>
              <a:effectLst/>
            </c:spPr>
          </c:marker>
          <c:cat>
            <c:strRef>
              <c:f>Sheet1!$A$2:$A$9</c:f>
              <c:strCache>
                <c:ptCount val="8"/>
                <c:pt idx="0">
                  <c:v>5</c:v>
                </c:pt>
                <c:pt idx="1">
                  <c:v>6-10</c:v>
                </c:pt>
                <c:pt idx="2">
                  <c:v>11-15</c:v>
                </c:pt>
                <c:pt idx="3">
                  <c:v>16-25</c:v>
                </c:pt>
                <c:pt idx="4">
                  <c:v>26-41</c:v>
                </c:pt>
                <c:pt idx="5">
                  <c:v>42-82</c:v>
                </c:pt>
                <c:pt idx="6">
                  <c:v>83-164</c:v>
                </c:pt>
                <c:pt idx="7">
                  <c:v>165-3930</c:v>
                </c:pt>
              </c:strCache>
            </c:strRef>
          </c:cat>
          <c:val>
            <c:numRef>
              <c:f>Sheet1!$F$2:$F$9</c:f>
              <c:numCache>
                <c:formatCode>General</c:formatCode>
                <c:ptCount val="8"/>
                <c:pt idx="0">
                  <c:v>2760</c:v>
                </c:pt>
                <c:pt idx="1">
                  <c:v>2955</c:v>
                </c:pt>
                <c:pt idx="2">
                  <c:v>3098</c:v>
                </c:pt>
                <c:pt idx="3">
                  <c:v>3260</c:v>
                </c:pt>
                <c:pt idx="4">
                  <c:v>3442</c:v>
                </c:pt>
                <c:pt idx="5">
                  <c:v>3839</c:v>
                </c:pt>
                <c:pt idx="6">
                  <c:v>4333</c:v>
                </c:pt>
                <c:pt idx="7">
                  <c:v>5113</c:v>
                </c:pt>
              </c:numCache>
            </c:numRef>
          </c:val>
          <c:smooth val="0"/>
          <c:extLst>
            <c:ext xmlns:c16="http://schemas.microsoft.com/office/drawing/2014/chart" uri="{C3380CC4-5D6E-409C-BE32-E72D297353CC}">
              <c16:uniqueId val="{00000003-D396-5C42-B472-F46A17A8B428}"/>
            </c:ext>
          </c:extLst>
        </c:ser>
        <c:dLbls>
          <c:showLegendKey val="0"/>
          <c:showVal val="0"/>
          <c:showCatName val="0"/>
          <c:showSerName val="0"/>
          <c:showPercent val="0"/>
          <c:showBubbleSize val="0"/>
        </c:dLbls>
        <c:marker val="1"/>
        <c:smooth val="0"/>
        <c:axId val="1995086928"/>
        <c:axId val="1994412976"/>
      </c:lineChart>
      <c:catAx>
        <c:axId val="199508692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baseline="0" dirty="0"/>
                  <a:t>Transaction Size Range (€)</a:t>
                </a:r>
                <a:endParaRPr lang="en-US" sz="2400" dirty="0"/>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dk1">
                    <a:lumMod val="65000"/>
                    <a:lumOff val="35000"/>
                  </a:schemeClr>
                </a:solidFill>
                <a:latin typeface="+mn-lt"/>
                <a:ea typeface="+mn-ea"/>
                <a:cs typeface="+mn-cs"/>
              </a:defRPr>
            </a:pPr>
            <a:endParaRPr lang="en-US"/>
          </a:p>
        </c:txPr>
        <c:crossAx val="1994412976"/>
        <c:crosses val="autoZero"/>
        <c:auto val="1"/>
        <c:lblAlgn val="ctr"/>
        <c:lblOffset val="100"/>
        <c:noMultiLvlLbl val="0"/>
      </c:catAx>
      <c:valAx>
        <c:axId val="1994412976"/>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baseline="0" dirty="0"/>
                  <a:t>99%ile Latency (</a:t>
                </a:r>
                <a:r>
                  <a:rPr lang="en-US" sz="2400" baseline="0" dirty="0" err="1"/>
                  <a:t>ms</a:t>
                </a:r>
                <a:r>
                  <a:rPr lang="en-US" sz="2400" baseline="0" dirty="0"/>
                  <a:t>)</a:t>
                </a:r>
                <a:endParaRPr lang="en-US" sz="2400" dirty="0"/>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crossAx val="199508692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Sheet1!$F$1</c:f>
              <c:strCache>
                <c:ptCount val="1"/>
                <c:pt idx="0">
                  <c:v>Cirulation</c:v>
                </c:pt>
              </c:strCache>
            </c:strRef>
          </c:tx>
          <c:spPr>
            <a:ln w="38100" cap="rnd">
              <a:solidFill>
                <a:schemeClr val="tx1"/>
              </a:solidFill>
              <a:prstDash val="dash"/>
              <a:round/>
            </a:ln>
            <a:effectLst/>
          </c:spPr>
          <c:marker>
            <c:symbol val="plus"/>
            <c:size val="6"/>
            <c:spPr>
              <a:solidFill>
                <a:schemeClr val="lt1"/>
              </a:solidFill>
              <a:ln w="63500">
                <a:solidFill>
                  <a:schemeClr val="tx1"/>
                </a:solidFill>
                <a:round/>
              </a:ln>
              <a:effectLst/>
            </c:spPr>
          </c:marker>
          <c:cat>
            <c:numRef>
              <c:f>Sheet1!$A$2:$A$5</c:f>
              <c:numCache>
                <c:formatCode>General</c:formatCode>
                <c:ptCount val="4"/>
                <c:pt idx="0">
                  <c:v>0</c:v>
                </c:pt>
                <c:pt idx="1">
                  <c:v>5</c:v>
                </c:pt>
                <c:pt idx="2">
                  <c:v>20</c:v>
                </c:pt>
                <c:pt idx="3">
                  <c:v>40</c:v>
                </c:pt>
              </c:numCache>
            </c:numRef>
          </c:cat>
          <c:val>
            <c:numRef>
              <c:f>Sheet1!$F$2:$F$5</c:f>
              <c:numCache>
                <c:formatCode>General</c:formatCode>
                <c:ptCount val="4"/>
                <c:pt idx="0">
                  <c:v>100</c:v>
                </c:pt>
                <c:pt idx="1">
                  <c:v>95</c:v>
                </c:pt>
                <c:pt idx="2">
                  <c:v>80</c:v>
                </c:pt>
                <c:pt idx="3">
                  <c:v>60</c:v>
                </c:pt>
              </c:numCache>
            </c:numRef>
          </c:val>
          <c:smooth val="0"/>
          <c:extLst>
            <c:ext xmlns:c16="http://schemas.microsoft.com/office/drawing/2014/chart" uri="{C3380CC4-5D6E-409C-BE32-E72D297353CC}">
              <c16:uniqueId val="{00000004-A0C7-BE48-89D5-025E3FFC586F}"/>
            </c:ext>
          </c:extLst>
        </c:ser>
        <c:ser>
          <c:idx val="2"/>
          <c:order val="1"/>
          <c:tx>
            <c:strRef>
              <c:f>Sheet1!$D$1</c:f>
              <c:strCache>
                <c:ptCount val="1"/>
                <c:pt idx="0">
                  <c:v>LND</c:v>
                </c:pt>
              </c:strCache>
            </c:strRef>
          </c:tx>
          <c:spPr>
            <a:ln w="38100" cap="rnd">
              <a:solidFill>
                <a:schemeClr val="accent3"/>
              </a:solidFill>
              <a:round/>
            </a:ln>
            <a:effectLst/>
          </c:spPr>
          <c:marker>
            <c:symbol val="star"/>
            <c:size val="6"/>
            <c:spPr>
              <a:solidFill>
                <a:schemeClr val="lt1"/>
              </a:solidFill>
              <a:ln w="63500">
                <a:solidFill>
                  <a:schemeClr val="accent3"/>
                </a:solidFill>
                <a:round/>
              </a:ln>
              <a:effectLst/>
            </c:spPr>
          </c:marker>
          <c:cat>
            <c:numRef>
              <c:f>Sheet1!$A$2:$A$5</c:f>
              <c:numCache>
                <c:formatCode>General</c:formatCode>
                <c:ptCount val="4"/>
                <c:pt idx="0">
                  <c:v>0</c:v>
                </c:pt>
                <c:pt idx="1">
                  <c:v>5</c:v>
                </c:pt>
                <c:pt idx="2">
                  <c:v>20</c:v>
                </c:pt>
                <c:pt idx="3">
                  <c:v>40</c:v>
                </c:pt>
              </c:numCache>
            </c:numRef>
          </c:cat>
          <c:val>
            <c:numRef>
              <c:f>Sheet1!$D$2:$D$5</c:f>
              <c:numCache>
                <c:formatCode>General</c:formatCode>
                <c:ptCount val="4"/>
                <c:pt idx="0">
                  <c:v>57.463434999999997</c:v>
                </c:pt>
                <c:pt idx="1">
                  <c:v>55.526068000000002</c:v>
                </c:pt>
                <c:pt idx="2">
                  <c:v>41.166687000000003</c:v>
                </c:pt>
                <c:pt idx="3">
                  <c:v>27.266884000000001</c:v>
                </c:pt>
              </c:numCache>
            </c:numRef>
          </c:val>
          <c:smooth val="0"/>
          <c:extLst>
            <c:ext xmlns:c16="http://schemas.microsoft.com/office/drawing/2014/chart" uri="{C3380CC4-5D6E-409C-BE32-E72D297353CC}">
              <c16:uniqueId val="{00000002-A0C7-BE48-89D5-025E3FFC586F}"/>
            </c:ext>
          </c:extLst>
        </c:ser>
        <c:ser>
          <c:idx val="3"/>
          <c:order val="2"/>
          <c:tx>
            <c:strRef>
              <c:f>Sheet1!$E$1</c:f>
              <c:strCache>
                <c:ptCount val="1"/>
                <c:pt idx="0">
                  <c:v>Spider</c:v>
                </c:pt>
              </c:strCache>
            </c:strRef>
          </c:tx>
          <c:spPr>
            <a:ln w="38100" cap="rnd">
              <a:solidFill>
                <a:schemeClr val="accent4"/>
              </a:solidFill>
              <a:round/>
            </a:ln>
            <a:effectLst/>
          </c:spPr>
          <c:marker>
            <c:symbol val="circle"/>
            <c:size val="6"/>
            <c:spPr>
              <a:solidFill>
                <a:schemeClr val="lt1"/>
              </a:solidFill>
              <a:ln w="63500">
                <a:solidFill>
                  <a:schemeClr val="accent4"/>
                </a:solidFill>
                <a:round/>
              </a:ln>
              <a:effectLst/>
            </c:spPr>
          </c:marker>
          <c:cat>
            <c:numRef>
              <c:f>Sheet1!$A$2:$A$5</c:f>
              <c:numCache>
                <c:formatCode>General</c:formatCode>
                <c:ptCount val="4"/>
                <c:pt idx="0">
                  <c:v>0</c:v>
                </c:pt>
                <c:pt idx="1">
                  <c:v>5</c:v>
                </c:pt>
                <c:pt idx="2">
                  <c:v>20</c:v>
                </c:pt>
                <c:pt idx="3">
                  <c:v>40</c:v>
                </c:pt>
              </c:numCache>
            </c:numRef>
          </c:cat>
          <c:val>
            <c:numRef>
              <c:f>Sheet1!$E$2:$E$5</c:f>
              <c:numCache>
                <c:formatCode>General</c:formatCode>
                <c:ptCount val="4"/>
                <c:pt idx="0">
                  <c:v>87.925568999999996</c:v>
                </c:pt>
                <c:pt idx="1">
                  <c:v>75.691203000000002</c:v>
                </c:pt>
                <c:pt idx="2">
                  <c:v>49.899616000000002</c:v>
                </c:pt>
                <c:pt idx="3">
                  <c:v>29.639990000000001</c:v>
                </c:pt>
              </c:numCache>
            </c:numRef>
          </c:val>
          <c:smooth val="0"/>
          <c:extLst>
            <c:ext xmlns:c16="http://schemas.microsoft.com/office/drawing/2014/chart" uri="{C3380CC4-5D6E-409C-BE32-E72D297353CC}">
              <c16:uniqueId val="{00000003-A0C7-BE48-89D5-025E3FFC586F}"/>
            </c:ext>
          </c:extLst>
        </c:ser>
        <c:dLbls>
          <c:showLegendKey val="0"/>
          <c:showVal val="0"/>
          <c:showCatName val="0"/>
          <c:showSerName val="0"/>
          <c:showPercent val="0"/>
          <c:showBubbleSize val="0"/>
        </c:dLbls>
        <c:marker val="1"/>
        <c:smooth val="0"/>
        <c:axId val="-2039855920"/>
        <c:axId val="-2039853488"/>
      </c:lineChart>
      <c:catAx>
        <c:axId val="-203985592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dirty="0"/>
                  <a:t>DAG Amount (%)</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dk1">
                    <a:lumMod val="65000"/>
                    <a:lumOff val="35000"/>
                  </a:schemeClr>
                </a:solidFill>
                <a:latin typeface="+mn-lt"/>
                <a:ea typeface="+mn-ea"/>
                <a:cs typeface="+mn-cs"/>
              </a:defRPr>
            </a:pPr>
            <a:endParaRPr lang="en-US"/>
          </a:p>
        </c:txPr>
        <c:crossAx val="-2039853488"/>
        <c:crosses val="autoZero"/>
        <c:auto val="1"/>
        <c:lblAlgn val="ctr"/>
        <c:lblOffset val="100"/>
        <c:noMultiLvlLbl val="0"/>
      </c:catAx>
      <c:valAx>
        <c:axId val="-2039853488"/>
        <c:scaling>
          <c:orientation val="minMax"/>
          <c:max val="100"/>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dirty="0"/>
                  <a:t>Normalized Throughput (%)</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crossAx val="-2039855920"/>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
          <c:y val="0.83381588373874005"/>
          <c:w val="1"/>
          <c:h val="0.1547753849885349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Sheet1!$D$1</c:f>
              <c:strCache>
                <c:ptCount val="1"/>
                <c:pt idx="0">
                  <c:v>LND</c:v>
                </c:pt>
              </c:strCache>
            </c:strRef>
          </c:tx>
          <c:spPr>
            <a:ln w="38100" cap="rnd">
              <a:solidFill>
                <a:schemeClr val="accent3"/>
              </a:solidFill>
              <a:round/>
            </a:ln>
            <a:effectLst/>
          </c:spPr>
          <c:marker>
            <c:symbol val="star"/>
            <c:size val="6"/>
            <c:spPr>
              <a:solidFill>
                <a:schemeClr val="lt1"/>
              </a:solidFill>
              <a:ln w="63500">
                <a:solidFill>
                  <a:schemeClr val="accent3"/>
                </a:solidFill>
                <a:round/>
              </a:ln>
              <a:effectLst/>
            </c:spPr>
          </c:marker>
          <c:cat>
            <c:numRef>
              <c:f>Sheet1!$A$2:$A$6</c:f>
              <c:numCache>
                <c:formatCode>General</c:formatCode>
                <c:ptCount val="5"/>
                <c:pt idx="0">
                  <c:v>10</c:v>
                </c:pt>
                <c:pt idx="1">
                  <c:v>100</c:v>
                </c:pt>
                <c:pt idx="2">
                  <c:v>1000</c:v>
                </c:pt>
                <c:pt idx="3">
                  <c:v>10000</c:v>
                </c:pt>
                <c:pt idx="4">
                  <c:v>100000</c:v>
                </c:pt>
              </c:numCache>
            </c:numRef>
          </c:cat>
          <c:val>
            <c:numRef>
              <c:f>Sheet1!$D$2:$D$6</c:f>
              <c:numCache>
                <c:formatCode>General</c:formatCode>
                <c:ptCount val="5"/>
                <c:pt idx="0">
                  <c:v>80.210363000000001</c:v>
                </c:pt>
                <c:pt idx="1">
                  <c:v>80.129146000000006</c:v>
                </c:pt>
                <c:pt idx="2">
                  <c:v>79.136262000000002</c:v>
                </c:pt>
                <c:pt idx="3">
                  <c:v>66.860361999999995</c:v>
                </c:pt>
                <c:pt idx="4">
                  <c:v>56.784686999999998</c:v>
                </c:pt>
              </c:numCache>
            </c:numRef>
          </c:val>
          <c:smooth val="0"/>
          <c:extLst>
            <c:ext xmlns:c16="http://schemas.microsoft.com/office/drawing/2014/chart" uri="{C3380CC4-5D6E-409C-BE32-E72D297353CC}">
              <c16:uniqueId val="{00000002-A0C7-BE48-89D5-025E3FFC586F}"/>
            </c:ext>
          </c:extLst>
        </c:ser>
        <c:ser>
          <c:idx val="3"/>
          <c:order val="1"/>
          <c:tx>
            <c:strRef>
              <c:f>Sheet1!$E$1</c:f>
              <c:strCache>
                <c:ptCount val="1"/>
                <c:pt idx="0">
                  <c:v>Spider</c:v>
                </c:pt>
              </c:strCache>
            </c:strRef>
          </c:tx>
          <c:spPr>
            <a:ln w="38100" cap="rnd">
              <a:solidFill>
                <a:schemeClr val="accent4"/>
              </a:solidFill>
              <a:round/>
            </a:ln>
            <a:effectLst/>
          </c:spPr>
          <c:marker>
            <c:symbol val="circle"/>
            <c:size val="6"/>
            <c:spPr>
              <a:solidFill>
                <a:schemeClr val="lt1"/>
              </a:solidFill>
              <a:ln w="63500">
                <a:solidFill>
                  <a:schemeClr val="accent4"/>
                </a:solidFill>
                <a:round/>
              </a:ln>
              <a:effectLst/>
            </c:spPr>
          </c:marker>
          <c:cat>
            <c:numRef>
              <c:f>Sheet1!$A$2:$A$6</c:f>
              <c:numCache>
                <c:formatCode>General</c:formatCode>
                <c:ptCount val="5"/>
                <c:pt idx="0">
                  <c:v>10</c:v>
                </c:pt>
                <c:pt idx="1">
                  <c:v>100</c:v>
                </c:pt>
                <c:pt idx="2">
                  <c:v>1000</c:v>
                </c:pt>
                <c:pt idx="3">
                  <c:v>10000</c:v>
                </c:pt>
                <c:pt idx="4">
                  <c:v>100000</c:v>
                </c:pt>
              </c:numCache>
            </c:numRef>
          </c:cat>
          <c:val>
            <c:numRef>
              <c:f>Sheet1!$E$2:$E$6</c:f>
              <c:numCache>
                <c:formatCode>General</c:formatCode>
                <c:ptCount val="5"/>
                <c:pt idx="0">
                  <c:v>99.999758</c:v>
                </c:pt>
                <c:pt idx="1">
                  <c:v>99.999651999999998</c:v>
                </c:pt>
                <c:pt idx="2">
                  <c:v>99.991074999999995</c:v>
                </c:pt>
                <c:pt idx="3">
                  <c:v>96.473996999999997</c:v>
                </c:pt>
                <c:pt idx="4">
                  <c:v>80.545181999999997</c:v>
                </c:pt>
              </c:numCache>
            </c:numRef>
          </c:val>
          <c:smooth val="0"/>
          <c:extLst>
            <c:ext xmlns:c16="http://schemas.microsoft.com/office/drawing/2014/chart" uri="{C3380CC4-5D6E-409C-BE32-E72D297353CC}">
              <c16:uniqueId val="{00000003-A0C7-BE48-89D5-025E3FFC586F}"/>
            </c:ext>
          </c:extLst>
        </c:ser>
        <c:dLbls>
          <c:showLegendKey val="0"/>
          <c:showVal val="0"/>
          <c:showCatName val="0"/>
          <c:showSerName val="0"/>
          <c:showPercent val="0"/>
          <c:showBubbleSize val="0"/>
        </c:dLbls>
        <c:marker val="1"/>
        <c:smooth val="0"/>
        <c:axId val="-2039855920"/>
        <c:axId val="-2039853488"/>
      </c:lineChart>
      <c:catAx>
        <c:axId val="-203985592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dirty="0"/>
                  <a:t>Rebalancing</a:t>
                </a:r>
                <a:r>
                  <a:rPr lang="en-US" sz="2400" baseline="0" dirty="0"/>
                  <a:t> Interval (€)</a:t>
                </a:r>
                <a:endParaRPr lang="en-US" sz="2400" dirty="0"/>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dk1">
                    <a:lumMod val="65000"/>
                    <a:lumOff val="35000"/>
                  </a:schemeClr>
                </a:solidFill>
                <a:latin typeface="+mn-lt"/>
                <a:ea typeface="+mn-ea"/>
                <a:cs typeface="+mn-cs"/>
              </a:defRPr>
            </a:pPr>
            <a:endParaRPr lang="en-US"/>
          </a:p>
        </c:txPr>
        <c:crossAx val="-2039853488"/>
        <c:crosses val="autoZero"/>
        <c:auto val="1"/>
        <c:lblAlgn val="ctr"/>
        <c:lblOffset val="100"/>
        <c:noMultiLvlLbl val="0"/>
      </c:catAx>
      <c:valAx>
        <c:axId val="-2039853488"/>
        <c:scaling>
          <c:orientation val="minMax"/>
          <c:max val="100"/>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dirty="0"/>
                  <a:t>Norm. Throughput (%)</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crossAx val="-2039855920"/>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
          <c:y val="0.83381588373874005"/>
          <c:w val="1"/>
          <c:h val="0.1547753849885349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Sheet1!$D$1</c:f>
              <c:strCache>
                <c:ptCount val="1"/>
                <c:pt idx="0">
                  <c:v>LND</c:v>
                </c:pt>
              </c:strCache>
            </c:strRef>
          </c:tx>
          <c:spPr>
            <a:ln w="38100" cap="rnd">
              <a:solidFill>
                <a:schemeClr val="accent3"/>
              </a:solidFill>
              <a:round/>
            </a:ln>
            <a:effectLst/>
          </c:spPr>
          <c:marker>
            <c:symbol val="star"/>
            <c:size val="6"/>
            <c:spPr>
              <a:solidFill>
                <a:schemeClr val="lt1"/>
              </a:solidFill>
              <a:ln w="63500">
                <a:solidFill>
                  <a:schemeClr val="accent3"/>
                </a:solidFill>
                <a:round/>
              </a:ln>
              <a:effectLst/>
            </c:spPr>
          </c:marker>
          <c:cat>
            <c:strRef>
              <c:f>Sheet1!$A$2:$A$9</c:f>
              <c:strCache>
                <c:ptCount val="8"/>
                <c:pt idx="0">
                  <c:v>5</c:v>
                </c:pt>
                <c:pt idx="1">
                  <c:v>6-10</c:v>
                </c:pt>
                <c:pt idx="2">
                  <c:v>11-15</c:v>
                </c:pt>
                <c:pt idx="3">
                  <c:v>16-25</c:v>
                </c:pt>
                <c:pt idx="4">
                  <c:v>26-41</c:v>
                </c:pt>
                <c:pt idx="5">
                  <c:v>42-82</c:v>
                </c:pt>
                <c:pt idx="6">
                  <c:v>83-164</c:v>
                </c:pt>
                <c:pt idx="7">
                  <c:v>165-3930</c:v>
                </c:pt>
              </c:strCache>
            </c:strRef>
          </c:cat>
          <c:val>
            <c:numRef>
              <c:f>Sheet1!$D$2:$D$9</c:f>
              <c:numCache>
                <c:formatCode>General</c:formatCode>
                <c:ptCount val="8"/>
                <c:pt idx="0">
                  <c:v>73</c:v>
                </c:pt>
                <c:pt idx="1">
                  <c:v>73</c:v>
                </c:pt>
                <c:pt idx="2">
                  <c:v>72</c:v>
                </c:pt>
                <c:pt idx="3">
                  <c:v>72</c:v>
                </c:pt>
                <c:pt idx="4">
                  <c:v>71</c:v>
                </c:pt>
                <c:pt idx="5">
                  <c:v>70</c:v>
                </c:pt>
                <c:pt idx="6">
                  <c:v>67</c:v>
                </c:pt>
                <c:pt idx="7">
                  <c:v>59</c:v>
                </c:pt>
              </c:numCache>
            </c:numRef>
          </c:val>
          <c:smooth val="0"/>
          <c:extLst>
            <c:ext xmlns:c16="http://schemas.microsoft.com/office/drawing/2014/chart" uri="{C3380CC4-5D6E-409C-BE32-E72D297353CC}">
              <c16:uniqueId val="{00000002-D396-5C42-B472-F46A17A8B428}"/>
            </c:ext>
          </c:extLst>
        </c:ser>
        <c:ser>
          <c:idx val="3"/>
          <c:order val="1"/>
          <c:tx>
            <c:strRef>
              <c:f>Sheet1!$F$1</c:f>
              <c:strCache>
                <c:ptCount val="1"/>
                <c:pt idx="0">
                  <c:v>Spider</c:v>
                </c:pt>
              </c:strCache>
            </c:strRef>
          </c:tx>
          <c:spPr>
            <a:ln w="38100" cap="rnd">
              <a:solidFill>
                <a:schemeClr val="accent4"/>
              </a:solidFill>
              <a:round/>
            </a:ln>
            <a:effectLst/>
          </c:spPr>
          <c:marker>
            <c:symbol val="circle"/>
            <c:size val="6"/>
            <c:spPr>
              <a:solidFill>
                <a:schemeClr val="lt1"/>
              </a:solidFill>
              <a:ln w="63500">
                <a:solidFill>
                  <a:schemeClr val="accent4"/>
                </a:solidFill>
                <a:round/>
              </a:ln>
              <a:effectLst/>
            </c:spPr>
          </c:marker>
          <c:cat>
            <c:strRef>
              <c:f>Sheet1!$A$2:$A$9</c:f>
              <c:strCache>
                <c:ptCount val="8"/>
                <c:pt idx="0">
                  <c:v>5</c:v>
                </c:pt>
                <c:pt idx="1">
                  <c:v>6-10</c:v>
                </c:pt>
                <c:pt idx="2">
                  <c:v>11-15</c:v>
                </c:pt>
                <c:pt idx="3">
                  <c:v>16-25</c:v>
                </c:pt>
                <c:pt idx="4">
                  <c:v>26-41</c:v>
                </c:pt>
                <c:pt idx="5">
                  <c:v>42-82</c:v>
                </c:pt>
                <c:pt idx="6">
                  <c:v>83-164</c:v>
                </c:pt>
                <c:pt idx="7">
                  <c:v>165-3930</c:v>
                </c:pt>
              </c:strCache>
            </c:strRef>
          </c:cat>
          <c:val>
            <c:numRef>
              <c:f>Sheet1!$F$2:$F$9</c:f>
              <c:numCache>
                <c:formatCode>General</c:formatCode>
                <c:ptCount val="8"/>
                <c:pt idx="0">
                  <c:v>99</c:v>
                </c:pt>
                <c:pt idx="1">
                  <c:v>99</c:v>
                </c:pt>
                <c:pt idx="2">
                  <c:v>98</c:v>
                </c:pt>
                <c:pt idx="3">
                  <c:v>98</c:v>
                </c:pt>
                <c:pt idx="4">
                  <c:v>97</c:v>
                </c:pt>
                <c:pt idx="5">
                  <c:v>96</c:v>
                </c:pt>
                <c:pt idx="6">
                  <c:v>93</c:v>
                </c:pt>
                <c:pt idx="7">
                  <c:v>81</c:v>
                </c:pt>
              </c:numCache>
            </c:numRef>
          </c:val>
          <c:smooth val="0"/>
          <c:extLst>
            <c:ext xmlns:c16="http://schemas.microsoft.com/office/drawing/2014/chart" uri="{C3380CC4-5D6E-409C-BE32-E72D297353CC}">
              <c16:uniqueId val="{00000003-D396-5C42-B472-F46A17A8B428}"/>
            </c:ext>
          </c:extLst>
        </c:ser>
        <c:dLbls>
          <c:showLegendKey val="0"/>
          <c:showVal val="0"/>
          <c:showCatName val="0"/>
          <c:showSerName val="0"/>
          <c:showPercent val="0"/>
          <c:showBubbleSize val="0"/>
        </c:dLbls>
        <c:marker val="1"/>
        <c:smooth val="0"/>
        <c:axId val="1995086928"/>
        <c:axId val="1994412976"/>
      </c:lineChart>
      <c:catAx>
        <c:axId val="199508692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baseline="0" dirty="0"/>
                  <a:t>Transaction Size Range (€)</a:t>
                </a:r>
                <a:endParaRPr lang="en-US" sz="2400" dirty="0"/>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dk1">
                    <a:lumMod val="65000"/>
                    <a:lumOff val="35000"/>
                  </a:schemeClr>
                </a:solidFill>
                <a:latin typeface="+mn-lt"/>
                <a:ea typeface="+mn-ea"/>
                <a:cs typeface="+mn-cs"/>
              </a:defRPr>
            </a:pPr>
            <a:endParaRPr lang="en-US"/>
          </a:p>
        </c:txPr>
        <c:crossAx val="1994412976"/>
        <c:crosses val="autoZero"/>
        <c:auto val="1"/>
        <c:lblAlgn val="ctr"/>
        <c:lblOffset val="100"/>
        <c:noMultiLvlLbl val="0"/>
      </c:catAx>
      <c:valAx>
        <c:axId val="1994412976"/>
        <c:scaling>
          <c:orientation val="minMax"/>
          <c:max val="100"/>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dirty="0"/>
                  <a:t>Success</a:t>
                </a:r>
                <a:r>
                  <a:rPr lang="en-US" sz="2400" baseline="0" dirty="0"/>
                  <a:t> Ratio(%)</a:t>
                </a:r>
                <a:endParaRPr lang="en-US" sz="2400" dirty="0"/>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crossAx val="199508692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B60DE-C2D6-464B-82DD-6111AE8D6AF6}" type="datetimeFigureOut">
              <a:rPr lang="en-US" smtClean="0"/>
              <a:t>2/27/20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A499C-663F-4143-9262-3FD0D1B512B2}" type="slidenum">
              <a:rPr lang="en-US" smtClean="0"/>
              <a:t>‹#›</a:t>
            </a:fld>
            <a:endParaRPr lang="en-US"/>
          </a:p>
        </p:txBody>
      </p:sp>
    </p:spTree>
    <p:extLst>
      <p:ext uri="{BB962C8B-B14F-4D97-AF65-F5344CB8AC3E}">
        <p14:creationId xmlns:p14="http://schemas.microsoft.com/office/powerpoint/2010/main" val="1861321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a:t>
            </a:r>
          </a:p>
          <a:p>
            <a:endParaRPr lang="en-US" dirty="0"/>
          </a:p>
          <a:p>
            <a:r>
              <a:rPr lang="en-US" dirty="0"/>
              <a:t>It’s great to be here and I am going to be talking about how we can increase transaction throughput on payment channels in today’s blockchains using ideas from computer networks.</a:t>
            </a:r>
          </a:p>
          <a:p>
            <a:r>
              <a:rPr lang="en-US" dirty="0"/>
              <a:t>This is joint work with my collaborators at MIT, CMU and UIUC.</a:t>
            </a:r>
          </a:p>
        </p:txBody>
      </p:sp>
      <p:sp>
        <p:nvSpPr>
          <p:cNvPr id="4" name="Slide Number Placeholder 3"/>
          <p:cNvSpPr>
            <a:spLocks noGrp="1"/>
          </p:cNvSpPr>
          <p:nvPr>
            <p:ph type="sldNum" sz="quarter" idx="10"/>
          </p:nvPr>
        </p:nvSpPr>
        <p:spPr/>
        <p:txBody>
          <a:bodyPr/>
          <a:lstStyle/>
          <a:p>
            <a:fld id="{81AA499C-663F-4143-9262-3FD0D1B512B2}" type="slidenum">
              <a:rPr lang="en-US" smtClean="0"/>
              <a:t>1</a:t>
            </a:fld>
            <a:endParaRPr lang="en-US"/>
          </a:p>
        </p:txBody>
      </p:sp>
    </p:spTree>
    <p:extLst>
      <p:ext uri="{BB962C8B-B14F-4D97-AF65-F5344CB8AC3E}">
        <p14:creationId xmlns:p14="http://schemas.microsoft.com/office/powerpoint/2010/main" val="1591797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CHARLIE COLLECTS ROUTING FEES</a:t>
            </a:r>
          </a:p>
        </p:txBody>
      </p:sp>
      <p:sp>
        <p:nvSpPr>
          <p:cNvPr id="4" name="Slide Number Placeholder 3"/>
          <p:cNvSpPr>
            <a:spLocks noGrp="1"/>
          </p:cNvSpPr>
          <p:nvPr>
            <p:ph type="sldNum" sz="quarter" idx="10"/>
          </p:nvPr>
        </p:nvSpPr>
        <p:spPr/>
        <p:txBody>
          <a:bodyPr/>
          <a:lstStyle/>
          <a:p>
            <a:fld id="{65242A04-6684-9D4B-B04F-C4679E1D62A4}" type="slidenum">
              <a:rPr lang="en-US" smtClean="0"/>
              <a:t>10</a:t>
            </a:fld>
            <a:endParaRPr lang="en-US"/>
          </a:p>
        </p:txBody>
      </p:sp>
    </p:spTree>
    <p:extLst>
      <p:ext uri="{BB962C8B-B14F-4D97-AF65-F5344CB8AC3E}">
        <p14:creationId xmlns:p14="http://schemas.microsoft.com/office/powerpoint/2010/main" val="285866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Each transaction is locked with a key such that if the receiving party </a:t>
            </a:r>
            <a:r>
              <a:rPr lang="en-US" baseline="0" dirty="0" err="1"/>
              <a:t>posseses</a:t>
            </a:r>
            <a:r>
              <a:rPr lang="en-US" baseline="0" dirty="0"/>
              <a:t> the key, they can claim the money in one of two ways: 1 -) on the blockchain itself but this closes the payment channel</a:t>
            </a:r>
          </a:p>
          <a:p>
            <a:r>
              <a:rPr lang="en-US" baseline="0" dirty="0"/>
              <a:t>2) By passing on the key to their upstream partner</a:t>
            </a:r>
          </a:p>
          <a:p>
            <a:r>
              <a:rPr lang="en-US" baseline="0" dirty="0"/>
              <a:t>To do this in a secure manner</a:t>
            </a:r>
          </a:p>
          <a:p>
            <a:r>
              <a:rPr lang="en-US" baseline="0" dirty="0"/>
              <a:t>This makes the scheme incentive compatible and secure at the same time. </a:t>
            </a:r>
          </a:p>
          <a:p>
            <a:endParaRPr lang="en-US" baseline="0" dirty="0"/>
          </a:p>
          <a:p>
            <a:r>
              <a:rPr lang="en-US" baseline="0" dirty="0"/>
              <a:t>Once Charlie posses the key, the funds have already been claimed by Bob and he’d want to claim his share from Alice. In order to keep the channel alive, he’d in the average case prefer to send it to </a:t>
            </a:r>
            <a:r>
              <a:rPr lang="en-US" baseline="0" dirty="0" err="1"/>
              <a:t>alice</a:t>
            </a:r>
            <a:r>
              <a:rPr lang="en-US" baseline="0" dirty="0"/>
              <a:t>.</a:t>
            </a:r>
          </a:p>
          <a:p>
            <a:r>
              <a:rPr lang="en-US" baseline="0" dirty="0"/>
              <a:t>Charlie cannot claim his funds from Alice before Bob claims his by passing Charlie the key</a:t>
            </a:r>
          </a:p>
        </p:txBody>
      </p:sp>
      <p:sp>
        <p:nvSpPr>
          <p:cNvPr id="4" name="Slide Number Placeholder 3"/>
          <p:cNvSpPr>
            <a:spLocks noGrp="1"/>
          </p:cNvSpPr>
          <p:nvPr>
            <p:ph type="sldNum" sz="quarter" idx="10"/>
          </p:nvPr>
        </p:nvSpPr>
        <p:spPr/>
        <p:txBody>
          <a:bodyPr/>
          <a:lstStyle/>
          <a:p>
            <a:fld id="{65242A04-6684-9D4B-B04F-C4679E1D62A4}" type="slidenum">
              <a:rPr lang="en-US" smtClean="0"/>
              <a:t>11</a:t>
            </a:fld>
            <a:endParaRPr lang="en-US"/>
          </a:p>
        </p:txBody>
      </p:sp>
    </p:spTree>
    <p:extLst>
      <p:ext uri="{BB962C8B-B14F-4D97-AF65-F5344CB8AC3E}">
        <p14:creationId xmlns:p14="http://schemas.microsoft.com/office/powerpoint/2010/main" val="643316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idea of payment channels has actually seen deployment in the form of the LN which has the following properties:</a:t>
            </a:r>
          </a:p>
          <a:p>
            <a:endParaRPr lang="en-US" dirty="0"/>
          </a:p>
          <a:p>
            <a:r>
              <a:rPr lang="en-US" dirty="0"/>
              <a:t>Our work is about routing because the success of these attempted payments to merchants critically depends on it </a:t>
            </a:r>
          </a:p>
          <a:p>
            <a:r>
              <a:rPr lang="en-US" dirty="0"/>
              <a:t>it has a huge impact on use and viability - we want to focus specifically on the routing of payments </a:t>
            </a:r>
          </a:p>
          <a:p>
            <a:endParaRPr lang="en-US" dirty="0"/>
          </a:p>
        </p:txBody>
      </p:sp>
      <p:sp>
        <p:nvSpPr>
          <p:cNvPr id="4" name="Slide Number Placeholder 3"/>
          <p:cNvSpPr>
            <a:spLocks noGrp="1"/>
          </p:cNvSpPr>
          <p:nvPr>
            <p:ph type="sldNum" sz="quarter" idx="10"/>
          </p:nvPr>
        </p:nvSpPr>
        <p:spPr/>
        <p:txBody>
          <a:bodyPr/>
          <a:lstStyle/>
          <a:p>
            <a:fld id="{81AA499C-663F-4143-9262-3FD0D1B512B2}" type="slidenum">
              <a:rPr lang="en-US" smtClean="0"/>
              <a:t>12</a:t>
            </a:fld>
            <a:endParaRPr lang="en-US"/>
          </a:p>
        </p:txBody>
      </p:sp>
    </p:spTree>
    <p:extLst>
      <p:ext uri="{BB962C8B-B14F-4D97-AF65-F5344CB8AC3E}">
        <p14:creationId xmlns:p14="http://schemas.microsoft.com/office/powerpoint/2010/main" val="1016937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Routing decisions today are made using shortest path routing. </a:t>
            </a:r>
          </a:p>
          <a:p>
            <a:endParaRPr lang="en-US" dirty="0"/>
          </a:p>
          <a:p>
            <a:r>
              <a:rPr lang="en-US" dirty="0"/>
              <a:t>What does this mean?</a:t>
            </a:r>
          </a:p>
          <a:p>
            <a:r>
              <a:rPr lang="en-US" dirty="0"/>
              <a:t>CIRCUIT SWITCHED NETWORK - NEED RESOURCES UPFRONT ON ALL THE HOPS</a:t>
            </a:r>
          </a:p>
          <a:p>
            <a:endParaRPr lang="en-US" dirty="0"/>
          </a:p>
          <a:p>
            <a:endParaRPr lang="en-US" dirty="0"/>
          </a:p>
          <a:p>
            <a:r>
              <a:rPr lang="en-US" dirty="0"/>
              <a:t>STRESS ON WHY ITS ATOMIC (in full) and shortest</a:t>
            </a:r>
          </a:p>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13</a:t>
            </a:fld>
            <a:endParaRPr lang="en-US"/>
          </a:p>
        </p:txBody>
      </p:sp>
    </p:spTree>
    <p:extLst>
      <p:ext uri="{BB962C8B-B14F-4D97-AF65-F5344CB8AC3E}">
        <p14:creationId xmlns:p14="http://schemas.microsoft.com/office/powerpoint/2010/main" val="154240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single path that can support all 4 coins – first path is via Charlie</a:t>
            </a:r>
          </a:p>
          <a:p>
            <a:endParaRPr lang="en-US" dirty="0"/>
          </a:p>
          <a:p>
            <a:endParaRPr lang="en-US" dirty="0"/>
          </a:p>
          <a:p>
            <a:r>
              <a:rPr lang="en-US" dirty="0"/>
              <a:t>congestion control as opposed to a multipath transport protocol</a:t>
            </a:r>
          </a:p>
          <a:p>
            <a:r>
              <a:rPr lang="en-US" dirty="0"/>
              <a:t>the second channel </a:t>
            </a:r>
          </a:p>
        </p:txBody>
      </p:sp>
      <p:sp>
        <p:nvSpPr>
          <p:cNvPr id="4" name="Slide Number Placeholder 3"/>
          <p:cNvSpPr>
            <a:spLocks noGrp="1"/>
          </p:cNvSpPr>
          <p:nvPr>
            <p:ph type="sldNum" sz="quarter" idx="10"/>
          </p:nvPr>
        </p:nvSpPr>
        <p:spPr/>
        <p:txBody>
          <a:bodyPr/>
          <a:lstStyle/>
          <a:p>
            <a:fld id="{65242A04-6684-9D4B-B04F-C4679E1D62A4}" type="slidenum">
              <a:rPr lang="en-US" smtClean="0"/>
              <a:t>14</a:t>
            </a:fld>
            <a:endParaRPr lang="en-US"/>
          </a:p>
        </p:txBody>
      </p:sp>
    </p:spTree>
    <p:extLst>
      <p:ext uri="{BB962C8B-B14F-4D97-AF65-F5344CB8AC3E}">
        <p14:creationId xmlns:p14="http://schemas.microsoft.com/office/powerpoint/2010/main" val="1024179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balance aware</a:t>
            </a:r>
          </a:p>
        </p:txBody>
      </p:sp>
      <p:sp>
        <p:nvSpPr>
          <p:cNvPr id="4" name="Slide Number Placeholder 3"/>
          <p:cNvSpPr>
            <a:spLocks noGrp="1"/>
          </p:cNvSpPr>
          <p:nvPr>
            <p:ph type="sldNum" sz="quarter" idx="10"/>
          </p:nvPr>
        </p:nvSpPr>
        <p:spPr/>
        <p:txBody>
          <a:bodyPr/>
          <a:lstStyle/>
          <a:p>
            <a:fld id="{65242A04-6684-9D4B-B04F-C4679E1D62A4}" type="slidenum">
              <a:rPr lang="en-US" smtClean="0"/>
              <a:t>15</a:t>
            </a:fld>
            <a:endParaRPr lang="en-US"/>
          </a:p>
        </p:txBody>
      </p:sp>
    </p:spTree>
    <p:extLst>
      <p:ext uri="{BB962C8B-B14F-4D97-AF65-F5344CB8AC3E}">
        <p14:creationId xmlns:p14="http://schemas.microsoft.com/office/powerpoint/2010/main" val="2015133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Charlie can’t use the 6 coins on the channel with </a:t>
            </a:r>
            <a:r>
              <a:rPr lang="en-US" dirty="0" err="1"/>
              <a:t>alice</a:t>
            </a:r>
            <a:r>
              <a:rPr lang="en-US" dirty="0"/>
              <a:t> towards routing to anyone else because funds are locked up and so on</a:t>
            </a:r>
          </a:p>
        </p:txBody>
      </p:sp>
      <p:sp>
        <p:nvSpPr>
          <p:cNvPr id="4" name="Slide Number Placeholder 3"/>
          <p:cNvSpPr>
            <a:spLocks noGrp="1"/>
          </p:cNvSpPr>
          <p:nvPr>
            <p:ph type="sldNum" sz="quarter" idx="10"/>
          </p:nvPr>
        </p:nvSpPr>
        <p:spPr/>
        <p:txBody>
          <a:bodyPr/>
          <a:lstStyle/>
          <a:p>
            <a:fld id="{65242A04-6684-9D4B-B04F-C4679E1D62A4}" type="slidenum">
              <a:rPr lang="en-US" smtClean="0"/>
              <a:t>16</a:t>
            </a:fld>
            <a:endParaRPr lang="en-US"/>
          </a:p>
        </p:txBody>
      </p:sp>
    </p:spTree>
    <p:extLst>
      <p:ext uri="{BB962C8B-B14F-4D97-AF65-F5344CB8AC3E}">
        <p14:creationId xmlns:p14="http://schemas.microsoft.com/office/powerpoint/2010/main" val="775927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balance aware</a:t>
            </a:r>
          </a:p>
          <a:p>
            <a:r>
              <a:rPr lang="en-US" dirty="0"/>
              <a:t>Alice knows topology but not precise balances, so she attempts the transaction assuming it will go through, but Charlie returns failure</a:t>
            </a:r>
          </a:p>
          <a:p>
            <a:endParaRPr lang="en-US" dirty="0"/>
          </a:p>
          <a:p>
            <a:r>
              <a:rPr lang="en-US" dirty="0"/>
              <a:t>6 coins on Charlie – Alice channel cannot be used with Bob</a:t>
            </a:r>
          </a:p>
          <a:p>
            <a:endParaRPr lang="en-US" dirty="0"/>
          </a:p>
          <a:p>
            <a:r>
              <a:rPr lang="en-US" dirty="0"/>
              <a:t>MENTION THAT FAILING TXNS GO ON MAIN </a:t>
            </a:r>
            <a:r>
              <a:rPr lang="en-US" dirty="0" err="1"/>
              <a:t>BLOCKCHAIn</a:t>
            </a: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17</a:t>
            </a:fld>
            <a:endParaRPr lang="en-US"/>
          </a:p>
        </p:txBody>
      </p:sp>
    </p:spTree>
    <p:extLst>
      <p:ext uri="{BB962C8B-B14F-4D97-AF65-F5344CB8AC3E}">
        <p14:creationId xmlns:p14="http://schemas.microsoft.com/office/powerpoint/2010/main" val="1983430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established that Alice can send some money to some intermediary, but this begs the question of</a:t>
            </a:r>
            <a:r>
              <a:rPr lang="en-US" baseline="0" dirty="0"/>
              <a:t> which intermediary and what path to use for the payment. In particular, Alice needs to find an intermediary who can send as much funds as she wants to send too. For instance, let’s consider the scenario when </a:t>
            </a:r>
            <a:r>
              <a:rPr lang="en-US" baseline="0" dirty="0" err="1"/>
              <a:t>alice</a:t>
            </a:r>
            <a:r>
              <a:rPr lang="en-US" baseline="0" dirty="0"/>
              <a:t> wants to send 3 more coins to Bob. One option is to use the same path as before which can support the 3 more coins</a:t>
            </a:r>
          </a:p>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18</a:t>
            </a:fld>
            <a:endParaRPr lang="en-US"/>
          </a:p>
        </p:txBody>
      </p:sp>
    </p:spTree>
    <p:extLst>
      <p:ext uri="{BB962C8B-B14F-4D97-AF65-F5344CB8AC3E}">
        <p14:creationId xmlns:p14="http://schemas.microsoft.com/office/powerpoint/2010/main" val="583464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balance aware</a:t>
            </a:r>
          </a:p>
        </p:txBody>
      </p:sp>
      <p:sp>
        <p:nvSpPr>
          <p:cNvPr id="4" name="Slide Number Placeholder 3"/>
          <p:cNvSpPr>
            <a:spLocks noGrp="1"/>
          </p:cNvSpPr>
          <p:nvPr>
            <p:ph type="sldNum" sz="quarter" idx="10"/>
          </p:nvPr>
        </p:nvSpPr>
        <p:spPr/>
        <p:txBody>
          <a:bodyPr/>
          <a:lstStyle/>
          <a:p>
            <a:fld id="{65242A04-6684-9D4B-B04F-C4679E1D62A4}" type="slidenum">
              <a:rPr lang="en-US" smtClean="0"/>
              <a:t>19</a:t>
            </a:fld>
            <a:endParaRPr lang="en-US"/>
          </a:p>
        </p:txBody>
      </p:sp>
    </p:spTree>
    <p:extLst>
      <p:ext uri="{BB962C8B-B14F-4D97-AF65-F5344CB8AC3E}">
        <p14:creationId xmlns:p14="http://schemas.microsoft.com/office/powerpoint/2010/main" val="202115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100s of millions of Bitcoin is transacted every day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7.1 million active users with 5% of Americans holding Bitcoin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especially in places where currencies where there's inflation in native currency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majority of this is for people holding it as investments -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promise of bitcoin wasn't for this - it was meant to be used as a form of payment - no one uses it why</a:t>
            </a:r>
          </a:p>
        </p:txBody>
      </p:sp>
      <p:sp>
        <p:nvSpPr>
          <p:cNvPr id="4" name="Slide Number Placeholder 3"/>
          <p:cNvSpPr>
            <a:spLocks noGrp="1"/>
          </p:cNvSpPr>
          <p:nvPr>
            <p:ph type="sldNum" sz="quarter" idx="10"/>
          </p:nvPr>
        </p:nvSpPr>
        <p:spPr/>
        <p:txBody>
          <a:bodyPr/>
          <a:lstStyle/>
          <a:p>
            <a:fld id="{65242A04-6684-9D4B-B04F-C4679E1D62A4}" type="slidenum">
              <a:rPr lang="en-US" smtClean="0"/>
              <a:t>2</a:t>
            </a:fld>
            <a:endParaRPr lang="en-US"/>
          </a:p>
        </p:txBody>
      </p:sp>
    </p:spTree>
    <p:extLst>
      <p:ext uri="{BB962C8B-B14F-4D97-AF65-F5344CB8AC3E}">
        <p14:creationId xmlns:p14="http://schemas.microsoft.com/office/powerpoint/2010/main" val="103777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balance aware</a:t>
            </a:r>
          </a:p>
        </p:txBody>
      </p:sp>
      <p:sp>
        <p:nvSpPr>
          <p:cNvPr id="4" name="Slide Number Placeholder 3"/>
          <p:cNvSpPr>
            <a:spLocks noGrp="1"/>
          </p:cNvSpPr>
          <p:nvPr>
            <p:ph type="sldNum" sz="quarter" idx="10"/>
          </p:nvPr>
        </p:nvSpPr>
        <p:spPr/>
        <p:txBody>
          <a:bodyPr/>
          <a:lstStyle/>
          <a:p>
            <a:fld id="{65242A04-6684-9D4B-B04F-C4679E1D62A4}" type="slidenum">
              <a:rPr lang="en-US" smtClean="0"/>
              <a:t>20</a:t>
            </a:fld>
            <a:endParaRPr lang="en-US"/>
          </a:p>
        </p:txBody>
      </p:sp>
    </p:spTree>
    <p:extLst>
      <p:ext uri="{BB962C8B-B14F-4D97-AF65-F5344CB8AC3E}">
        <p14:creationId xmlns:p14="http://schemas.microsoft.com/office/powerpoint/2010/main" val="2829201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when payments can be routed, atomic shortest path routing can cause heavy imbalance</a:t>
            </a:r>
          </a:p>
        </p:txBody>
      </p:sp>
      <p:sp>
        <p:nvSpPr>
          <p:cNvPr id="4" name="Slide Number Placeholder 3"/>
          <p:cNvSpPr>
            <a:spLocks noGrp="1"/>
          </p:cNvSpPr>
          <p:nvPr>
            <p:ph type="sldNum" sz="quarter" idx="10"/>
          </p:nvPr>
        </p:nvSpPr>
        <p:spPr/>
        <p:txBody>
          <a:bodyPr/>
          <a:lstStyle/>
          <a:p>
            <a:fld id="{65242A04-6684-9D4B-B04F-C4679E1D62A4}" type="slidenum">
              <a:rPr lang="en-US" smtClean="0"/>
              <a:t>21</a:t>
            </a:fld>
            <a:endParaRPr lang="en-US"/>
          </a:p>
        </p:txBody>
      </p:sp>
    </p:spTree>
    <p:extLst>
      <p:ext uri="{BB962C8B-B14F-4D97-AF65-F5344CB8AC3E}">
        <p14:creationId xmlns:p14="http://schemas.microsoft.com/office/powerpoint/2010/main" val="977921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22</a:t>
            </a:fld>
            <a:endParaRPr lang="en-US"/>
          </a:p>
        </p:txBody>
      </p:sp>
    </p:spTree>
    <p:extLst>
      <p:ext uri="{BB962C8B-B14F-4D97-AF65-F5344CB8AC3E}">
        <p14:creationId xmlns:p14="http://schemas.microsoft.com/office/powerpoint/2010/main" val="833063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second case where Alice is able to find a route for her transaction</a:t>
            </a:r>
          </a:p>
        </p:txBody>
      </p:sp>
      <p:sp>
        <p:nvSpPr>
          <p:cNvPr id="4" name="Slide Number Placeholder 3"/>
          <p:cNvSpPr>
            <a:spLocks noGrp="1"/>
          </p:cNvSpPr>
          <p:nvPr>
            <p:ph type="sldNum" sz="quarter" idx="10"/>
          </p:nvPr>
        </p:nvSpPr>
        <p:spPr/>
        <p:txBody>
          <a:bodyPr/>
          <a:lstStyle/>
          <a:p>
            <a:fld id="{65242A04-6684-9D4B-B04F-C4679E1D62A4}" type="slidenum">
              <a:rPr lang="en-US" smtClean="0"/>
              <a:t>23</a:t>
            </a:fld>
            <a:endParaRPr lang="en-US"/>
          </a:p>
        </p:txBody>
      </p:sp>
    </p:spTree>
    <p:extLst>
      <p:ext uri="{BB962C8B-B14F-4D97-AF65-F5344CB8AC3E}">
        <p14:creationId xmlns:p14="http://schemas.microsoft.com/office/powerpoint/2010/main" val="2167364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worse is if Charlie wants to send 3 tokens to Bob now, he can’t do so</a:t>
            </a: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24</a:t>
            </a:fld>
            <a:endParaRPr lang="en-US"/>
          </a:p>
        </p:txBody>
      </p:sp>
    </p:spTree>
    <p:extLst>
      <p:ext uri="{BB962C8B-B14F-4D97-AF65-F5344CB8AC3E}">
        <p14:creationId xmlns:p14="http://schemas.microsoft.com/office/powerpoint/2010/main" val="610343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a:t>
            </a:r>
            <a:r>
              <a:rPr lang="en-US" baseline="0" dirty="0"/>
              <a:t> he can’t send any payments to Bob on his direct channel. He also doesn’t have sufficient funds between him and Eve to use that path.</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 that Charlie does have 9 coins between him and Alice but that doesn’t help him get any path to Bob. . He does have coins on the channel with Alice however since that was restricted to transacting only with Alice, if he wants to reallocate, he’d need to go back close our a set of channels and reopen them with a different amount of  funds allocated to these </a:t>
            </a:r>
            <a:r>
              <a:rPr lang="en-US" baseline="0" dirty="0" err="1"/>
              <a:t>channnels</a:t>
            </a:r>
            <a:r>
              <a:rPr lang="en-US" baseline="0" dirty="0"/>
              <a:t> </a:t>
            </a:r>
            <a:r>
              <a:rPr lang="mr-IN" baseline="0" dirty="0"/>
              <a:t>–</a:t>
            </a:r>
            <a:r>
              <a:rPr lang="en-US" baseline="0" dirty="0"/>
              <a:t> all of this takes time and loses out on the </a:t>
            </a:r>
            <a:r>
              <a:rPr lang="en-US" baseline="0" dirty="0" err="1"/>
              <a:t>benfits</a:t>
            </a:r>
            <a:r>
              <a:rPr lang="en-US" baseline="0" dirty="0"/>
              <a:t> of payment channels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is money on the routers but it can’t be used </a:t>
            </a: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25</a:t>
            </a:fld>
            <a:endParaRPr lang="en-US"/>
          </a:p>
        </p:txBody>
      </p:sp>
    </p:spTree>
    <p:extLst>
      <p:ext uri="{BB962C8B-B14F-4D97-AF65-F5344CB8AC3E}">
        <p14:creationId xmlns:p14="http://schemas.microsoft.com/office/powerpoint/2010/main" val="671604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a:t>
            </a:r>
            <a:r>
              <a:rPr lang="en-US" baseline="0" dirty="0"/>
              <a:t> he can’t send any payments to Bob on his direct channel. He also doesn’t have sufficient funds between him and Eve to use that path.</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 that Charlie does have 9 coins between him and Alice but that doesn’t help him get any path to Bob. . He does have coins on the channel with Alice however since that was restricted to transacting only with Alice, if he wants to reallocate, he’d need to go back close our a set of channels and reopen them with a different amount of  funds allocated to these </a:t>
            </a:r>
            <a:r>
              <a:rPr lang="en-US" baseline="0" dirty="0" err="1"/>
              <a:t>channnels</a:t>
            </a:r>
            <a:r>
              <a:rPr lang="en-US" baseline="0" dirty="0"/>
              <a:t> </a:t>
            </a:r>
            <a:r>
              <a:rPr lang="mr-IN" baseline="0" dirty="0"/>
              <a:t>–</a:t>
            </a:r>
            <a:r>
              <a:rPr lang="en-US" baseline="0" dirty="0"/>
              <a:t> all of this takes time and loses out on the </a:t>
            </a:r>
            <a:r>
              <a:rPr lang="en-US" baseline="0" dirty="0" err="1"/>
              <a:t>benfits</a:t>
            </a:r>
            <a:r>
              <a:rPr lang="en-US" baseline="0" dirty="0"/>
              <a:t> of payment channels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is money on the routers but it can’t be used </a:t>
            </a: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26</a:t>
            </a:fld>
            <a:endParaRPr lang="en-US"/>
          </a:p>
        </p:txBody>
      </p:sp>
    </p:spTree>
    <p:extLst>
      <p:ext uri="{BB962C8B-B14F-4D97-AF65-F5344CB8AC3E}">
        <p14:creationId xmlns:p14="http://schemas.microsoft.com/office/powerpoint/2010/main" val="1953869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t>Similarities with the network model – servers, routers ISP and payments –</a:t>
            </a:r>
          </a:p>
          <a:p>
            <a:pPr marL="0" indent="0">
              <a:buFont typeface="Arial"/>
              <a:buNone/>
            </a:pPr>
            <a:r>
              <a:rPr lang="en-US" dirty="0"/>
              <a:t>There’s still a notion of paths on which you want to route the payments and when these should be sent out</a:t>
            </a:r>
          </a:p>
          <a:p>
            <a:pPr marL="0" indent="0">
              <a:buFont typeface="Arial"/>
              <a:buNone/>
            </a:pPr>
            <a:r>
              <a:rPr lang="en-US" dirty="0"/>
              <a:t>notion of routing or picking payments</a:t>
            </a:r>
          </a:p>
          <a:p>
            <a:pPr marL="0" indent="0">
              <a:buFont typeface="Arial"/>
              <a:buNone/>
            </a:pPr>
            <a:r>
              <a:rPr lang="en-US" dirty="0"/>
              <a:t>And there is a notion of capacity on the edges that limits how much you can route</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27</a:t>
            </a:fld>
            <a:endParaRPr lang="en-US"/>
          </a:p>
        </p:txBody>
      </p:sp>
    </p:spTree>
    <p:extLst>
      <p:ext uri="{BB962C8B-B14F-4D97-AF65-F5344CB8AC3E}">
        <p14:creationId xmlns:p14="http://schemas.microsoft.com/office/powerpoint/2010/main" val="3997297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t>Similarities with the network model – servers, routers ISP and payments –</a:t>
            </a:r>
          </a:p>
          <a:p>
            <a:pPr marL="0" indent="0">
              <a:buFont typeface="Arial"/>
              <a:buNone/>
            </a:pPr>
            <a:r>
              <a:rPr lang="en-US" dirty="0"/>
              <a:t>There’s still a notion of paths on which you want to route the payments and when these should be sent out</a:t>
            </a:r>
          </a:p>
          <a:p>
            <a:pPr marL="0" indent="0">
              <a:buFont typeface="Arial"/>
              <a:buNone/>
            </a:pPr>
            <a:r>
              <a:rPr lang="en-US" dirty="0"/>
              <a:t>notion of routing or picking payments</a:t>
            </a:r>
          </a:p>
          <a:p>
            <a:pPr marL="0" indent="0">
              <a:buFont typeface="Arial"/>
              <a:buNone/>
            </a:pPr>
            <a:r>
              <a:rPr lang="en-US" dirty="0"/>
              <a:t>And there is a notion of capacity on the edges that limits how much you can route</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28</a:t>
            </a:fld>
            <a:endParaRPr lang="en-US"/>
          </a:p>
        </p:txBody>
      </p:sp>
    </p:spTree>
    <p:extLst>
      <p:ext uri="{BB962C8B-B14F-4D97-AF65-F5344CB8AC3E}">
        <p14:creationId xmlns:p14="http://schemas.microsoft.com/office/powerpoint/2010/main" val="1162377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Collateral represents opportunity costs for routers or intermediary nodes, so if they put more money in, they expect higher routing fees per transaction and this reduces the quality of service for users using the system.</a:t>
            </a:r>
          </a:p>
        </p:txBody>
      </p:sp>
      <p:sp>
        <p:nvSpPr>
          <p:cNvPr id="4" name="Slide Number Placeholder 3"/>
          <p:cNvSpPr>
            <a:spLocks noGrp="1"/>
          </p:cNvSpPr>
          <p:nvPr>
            <p:ph type="sldNum" sz="quarter" idx="5"/>
          </p:nvPr>
        </p:nvSpPr>
        <p:spPr/>
        <p:txBody>
          <a:bodyPr/>
          <a:lstStyle/>
          <a:p>
            <a:fld id="{81AA499C-663F-4143-9262-3FD0D1B512B2}" type="slidenum">
              <a:rPr lang="en-US" smtClean="0"/>
              <a:t>29</a:t>
            </a:fld>
            <a:endParaRPr lang="en-US"/>
          </a:p>
        </p:txBody>
      </p:sp>
    </p:spTree>
    <p:extLst>
      <p:ext uri="{BB962C8B-B14F-4D97-AF65-F5344CB8AC3E}">
        <p14:creationId xmlns:p14="http://schemas.microsoft.com/office/powerpoint/2010/main" val="2775989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ONE REASON FOR THIS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Cryptocurrencies don’t scale as they are today. For instance, Bitcoin can support only around 5 </a:t>
            </a:r>
            <a:r>
              <a:rPr lang="en-US" baseline="0" dirty="0" err="1"/>
              <a:t>txns</a:t>
            </a:r>
            <a:r>
              <a:rPr lang="en-US" baseline="0" dirty="0"/>
              <a:t>/second in contrast to the 1000s of transactions that VISA supports.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 given transaction can take around an hour to be confirmed. And further, transactions are expensive: a given transaction can cost around $0.5 with the highest being as high as $50.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Let’s try to understand why this might be the case.</a:t>
            </a:r>
          </a:p>
        </p:txBody>
      </p:sp>
      <p:sp>
        <p:nvSpPr>
          <p:cNvPr id="4" name="Slide Number Placeholder 3"/>
          <p:cNvSpPr>
            <a:spLocks noGrp="1"/>
          </p:cNvSpPr>
          <p:nvPr>
            <p:ph type="sldNum" sz="quarter" idx="10"/>
          </p:nvPr>
        </p:nvSpPr>
        <p:spPr/>
        <p:txBody>
          <a:bodyPr/>
          <a:lstStyle/>
          <a:p>
            <a:fld id="{65242A04-6684-9D4B-B04F-C4679E1D62A4}" type="slidenum">
              <a:rPr lang="en-US" smtClean="0"/>
              <a:t>3</a:t>
            </a:fld>
            <a:endParaRPr lang="en-US"/>
          </a:p>
        </p:txBody>
      </p:sp>
    </p:spTree>
    <p:extLst>
      <p:ext uri="{BB962C8B-B14F-4D97-AF65-F5344CB8AC3E}">
        <p14:creationId xmlns:p14="http://schemas.microsoft.com/office/powerpoint/2010/main" val="1307749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consider how we might go about reducing collateral in the network</a:t>
            </a:r>
          </a:p>
          <a:p>
            <a:r>
              <a:rPr lang="en-US" dirty="0"/>
              <a:t>Consider this scenario where nothing can be sent</a:t>
            </a:r>
          </a:p>
          <a:p>
            <a:r>
              <a:rPr lang="en-US" dirty="0"/>
              <a:t>Let me talk about how good routing can reduce collateral - all about being able to reuse the same coin - if you split payments and reuse the same token by maintain balanced rates</a:t>
            </a:r>
          </a:p>
          <a:p>
            <a:endParaRPr lang="en-US" dirty="0"/>
          </a:p>
          <a:p>
            <a:r>
              <a:rPr lang="en-US" dirty="0"/>
              <a:t>show a path between </a:t>
            </a:r>
            <a:r>
              <a:rPr lang="en-US" dirty="0" err="1"/>
              <a:t>alice</a:t>
            </a:r>
            <a:r>
              <a:rPr lang="en-US" dirty="0"/>
              <a:t> and </a:t>
            </a:r>
            <a:r>
              <a:rPr lang="en-US" dirty="0" err="1"/>
              <a:t>mary</a:t>
            </a:r>
            <a:r>
              <a:rPr lang="en-US" dirty="0"/>
              <a:t> and bob and </a:t>
            </a:r>
            <a:r>
              <a:rPr lang="en-US" dirty="0" err="1"/>
              <a:t>charlie</a:t>
            </a:r>
            <a:endParaRPr lang="en-US" dirty="0"/>
          </a:p>
        </p:txBody>
      </p:sp>
      <p:sp>
        <p:nvSpPr>
          <p:cNvPr id="4" name="Slide Number Placeholder 3"/>
          <p:cNvSpPr>
            <a:spLocks noGrp="1"/>
          </p:cNvSpPr>
          <p:nvPr>
            <p:ph type="sldNum" sz="quarter" idx="5"/>
          </p:nvPr>
        </p:nvSpPr>
        <p:spPr/>
        <p:txBody>
          <a:bodyPr/>
          <a:lstStyle/>
          <a:p>
            <a:fld id="{81AA499C-663F-4143-9262-3FD0D1B512B2}" type="slidenum">
              <a:rPr lang="en-US" smtClean="0"/>
              <a:t>30</a:t>
            </a:fld>
            <a:endParaRPr lang="en-US"/>
          </a:p>
        </p:txBody>
      </p:sp>
    </p:spTree>
    <p:extLst>
      <p:ext uri="{BB962C8B-B14F-4D97-AF65-F5344CB8AC3E}">
        <p14:creationId xmlns:p14="http://schemas.microsoft.com/office/powerpoint/2010/main" val="1471229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enabled this token reuse/</a:t>
            </a:r>
            <a:r>
              <a:rPr lang="en-US" dirty="0" err="1"/>
              <a:t>takeways</a:t>
            </a:r>
            <a:endParaRPr lang="en-US" dirty="0"/>
          </a:p>
          <a:p>
            <a:pPr marL="171450" indent="-171450">
              <a:buFontTx/>
              <a:buChar char="-"/>
            </a:pPr>
            <a:r>
              <a:rPr lang="en-US" dirty="0"/>
              <a:t>Splitting and Rate control – trickling instead of sending it atomically</a:t>
            </a:r>
          </a:p>
          <a:p>
            <a:pPr marL="171450" indent="-171450">
              <a:buFontTx/>
              <a:buChar char="-"/>
            </a:pPr>
            <a:r>
              <a:rPr lang="en-US" dirty="0"/>
              <a:t>you can think of this as a rate control mechanism where senders trickle out transaction units as and when capacity becomes available”</a:t>
            </a:r>
          </a:p>
          <a:p>
            <a:pPr marL="171450" indent="-171450">
              <a:buFontTx/>
              <a:buChar char="-"/>
            </a:pPr>
            <a:r>
              <a:rPr lang="en-US" dirty="0"/>
              <a:t>What’s really enabling the token reuse is the fact that the senders are doing rate control and not only that, they are doing rate control in a way that is balanced</a:t>
            </a:r>
          </a:p>
          <a:p>
            <a:pPr marL="171450" indent="-171450">
              <a:buFontTx/>
              <a:buChar char="-"/>
            </a:pPr>
            <a:r>
              <a:rPr lang="en-US" dirty="0"/>
              <a:t>Balance in that the rate of the transaction was balanced in the two opposite directions</a:t>
            </a:r>
          </a:p>
          <a:p>
            <a:pPr marL="171450" indent="-171450">
              <a:buFontTx/>
              <a:buChar char="-"/>
            </a:pPr>
            <a:endParaRPr lang="en-US" dirty="0"/>
          </a:p>
          <a:p>
            <a:endParaRPr lang="en-US" dirty="0"/>
          </a:p>
          <a:p>
            <a:endParaRPr lang="en-US" dirty="0"/>
          </a:p>
          <a:p>
            <a:r>
              <a:rPr lang="en-US" dirty="0"/>
              <a:t>clouds make them banks and end users outside of that </a:t>
            </a:r>
          </a:p>
          <a:p>
            <a:r>
              <a:rPr lang="en-US" dirty="0"/>
              <a:t>These routers would be owned by companies providing the service</a:t>
            </a:r>
          </a:p>
        </p:txBody>
      </p:sp>
      <p:sp>
        <p:nvSpPr>
          <p:cNvPr id="4" name="Slide Number Placeholder 3"/>
          <p:cNvSpPr>
            <a:spLocks noGrp="1"/>
          </p:cNvSpPr>
          <p:nvPr>
            <p:ph type="sldNum" sz="quarter" idx="5"/>
          </p:nvPr>
        </p:nvSpPr>
        <p:spPr/>
        <p:txBody>
          <a:bodyPr/>
          <a:lstStyle/>
          <a:p>
            <a:fld id="{81AA499C-663F-4143-9262-3FD0D1B512B2}" type="slidenum">
              <a:rPr lang="en-US" smtClean="0"/>
              <a:t>31</a:t>
            </a:fld>
            <a:endParaRPr lang="en-US"/>
          </a:p>
        </p:txBody>
      </p:sp>
    </p:spTree>
    <p:extLst>
      <p:ext uri="{BB962C8B-B14F-4D97-AF65-F5344CB8AC3E}">
        <p14:creationId xmlns:p14="http://schemas.microsoft.com/office/powerpoint/2010/main" val="3946324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enabled this token reuse/</a:t>
            </a:r>
            <a:r>
              <a:rPr lang="en-US" dirty="0" err="1"/>
              <a:t>takeways</a:t>
            </a:r>
            <a:endParaRPr lang="en-US" dirty="0"/>
          </a:p>
          <a:p>
            <a:pPr marL="171450" indent="-171450">
              <a:buFontTx/>
              <a:buChar char="-"/>
            </a:pPr>
            <a:r>
              <a:rPr lang="en-US" dirty="0"/>
              <a:t>Splitting and Rate control – trickling instead of sending it atomically</a:t>
            </a:r>
          </a:p>
          <a:p>
            <a:pPr marL="171450" indent="-171450">
              <a:buFontTx/>
              <a:buChar char="-"/>
            </a:pPr>
            <a:r>
              <a:rPr lang="en-US" dirty="0"/>
              <a:t>What’s really enabling the token reuse is the fact that the senders are doing rate control and not only that, they are doing rate control in a way that is balanced</a:t>
            </a:r>
          </a:p>
          <a:p>
            <a:pPr marL="171450" indent="-171450">
              <a:buFontTx/>
              <a:buChar char="-"/>
            </a:pPr>
            <a:r>
              <a:rPr lang="en-US" dirty="0"/>
              <a:t>Balance in that the rate of the transaction was balanced in the two opposite directions</a:t>
            </a:r>
          </a:p>
          <a:p>
            <a:pPr marL="171450" indent="-171450">
              <a:buFontTx/>
              <a:buChar char="-"/>
            </a:pPr>
            <a:r>
              <a:rPr lang="en-US" dirty="0"/>
              <a:t>”you can think of this as a rate control mechanism where senders trickle out transaction units as and when capacity becomes available</a:t>
            </a:r>
          </a:p>
        </p:txBody>
      </p:sp>
      <p:sp>
        <p:nvSpPr>
          <p:cNvPr id="4" name="Slide Number Placeholder 3"/>
          <p:cNvSpPr>
            <a:spLocks noGrp="1"/>
          </p:cNvSpPr>
          <p:nvPr>
            <p:ph type="sldNum" sz="quarter" idx="5"/>
          </p:nvPr>
        </p:nvSpPr>
        <p:spPr/>
        <p:txBody>
          <a:bodyPr/>
          <a:lstStyle/>
          <a:p>
            <a:fld id="{81AA499C-663F-4143-9262-3FD0D1B512B2}" type="slidenum">
              <a:rPr lang="en-US" smtClean="0"/>
              <a:t>32</a:t>
            </a:fld>
            <a:endParaRPr lang="en-US"/>
          </a:p>
        </p:txBody>
      </p:sp>
    </p:spTree>
    <p:extLst>
      <p:ext uri="{BB962C8B-B14F-4D97-AF65-F5344CB8AC3E}">
        <p14:creationId xmlns:p14="http://schemas.microsoft.com/office/powerpoint/2010/main" val="788159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consider how we might go about reducing collateral in the network</a:t>
            </a:r>
          </a:p>
          <a:p>
            <a:r>
              <a:rPr lang="en-US" dirty="0"/>
              <a:t>Consider this scenario where nothing can be sent</a:t>
            </a:r>
          </a:p>
          <a:p>
            <a:r>
              <a:rPr lang="en-US" dirty="0"/>
              <a:t>Let me talk about how good routing can reduce collateral - all about being able to reuse the same coin - if you split payments and reuse the same token by maintain balanced rates</a:t>
            </a:r>
          </a:p>
          <a:p>
            <a:endParaRPr lang="en-US" dirty="0"/>
          </a:p>
          <a:p>
            <a:r>
              <a:rPr lang="en-US" dirty="0"/>
              <a:t>What enabled this token reuse/</a:t>
            </a:r>
            <a:r>
              <a:rPr lang="en-US" dirty="0" err="1"/>
              <a:t>takeways</a:t>
            </a:r>
            <a:endParaRPr lang="en-US" dirty="0"/>
          </a:p>
          <a:p>
            <a:pPr marL="171450" indent="-171450">
              <a:buFontTx/>
              <a:buChar char="-"/>
            </a:pPr>
            <a:r>
              <a:rPr lang="en-US" dirty="0"/>
              <a:t>Splitting and Rate control – trickling instead of sending it atomically</a:t>
            </a:r>
          </a:p>
          <a:p>
            <a:pPr marL="171450" indent="-171450">
              <a:buFontTx/>
              <a:buChar char="-"/>
            </a:pPr>
            <a:r>
              <a:rPr lang="en-US" dirty="0"/>
              <a:t>What’s really enabling the token reuse is the fact that the senders are doing rate control and not only that, they are doing rate control in a way that is balanced</a:t>
            </a:r>
          </a:p>
          <a:p>
            <a:pPr marL="171450" indent="-171450">
              <a:buFontTx/>
              <a:buChar char="-"/>
            </a:pPr>
            <a:r>
              <a:rPr lang="en-US" dirty="0"/>
              <a:t>Balance in that the rate of the transaction was balanced in the two opposite directions</a:t>
            </a:r>
          </a:p>
          <a:p>
            <a:pPr marL="171450" indent="-171450">
              <a:buFontTx/>
              <a:buChar char="-"/>
            </a:pPr>
            <a:r>
              <a:rPr lang="en-US" dirty="0"/>
              <a:t>”you can think of this as a rate control mechanism where senders trickle out transaction units as and when capacity becomes available”</a:t>
            </a:r>
          </a:p>
          <a:p>
            <a:endParaRPr lang="en-US" dirty="0"/>
          </a:p>
          <a:p>
            <a:endParaRPr lang="en-US" dirty="0"/>
          </a:p>
          <a:p>
            <a:r>
              <a:rPr lang="en-US" dirty="0"/>
              <a:t>clouds make them banks and end users outside of that </a:t>
            </a:r>
          </a:p>
          <a:p>
            <a:r>
              <a:rPr lang="en-US" dirty="0"/>
              <a:t>These routers would be owned by companies providing the service</a:t>
            </a:r>
          </a:p>
        </p:txBody>
      </p:sp>
      <p:sp>
        <p:nvSpPr>
          <p:cNvPr id="4" name="Slide Number Placeholder 3"/>
          <p:cNvSpPr>
            <a:spLocks noGrp="1"/>
          </p:cNvSpPr>
          <p:nvPr>
            <p:ph type="sldNum" sz="quarter" idx="5"/>
          </p:nvPr>
        </p:nvSpPr>
        <p:spPr/>
        <p:txBody>
          <a:bodyPr/>
          <a:lstStyle/>
          <a:p>
            <a:fld id="{81AA499C-663F-4143-9262-3FD0D1B512B2}" type="slidenum">
              <a:rPr lang="en-US" smtClean="0"/>
              <a:t>33</a:t>
            </a:fld>
            <a:endParaRPr lang="en-US"/>
          </a:p>
        </p:txBody>
      </p:sp>
    </p:spTree>
    <p:extLst>
      <p:ext uri="{BB962C8B-B14F-4D97-AF65-F5344CB8AC3E}">
        <p14:creationId xmlns:p14="http://schemas.microsoft.com/office/powerpoint/2010/main" val="327190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now focus on multi-path protocol that is derived directly from analogous congestion control algorithms. To understand why this algorithm is useful, let’s consider the routing problem first</a:t>
            </a:r>
          </a:p>
          <a:p>
            <a:endParaRPr lang="en-US" baseline="0" dirty="0"/>
          </a:p>
          <a:p>
            <a:endParaRPr lang="en-US" baseline="0" dirty="0"/>
          </a:p>
          <a:p>
            <a:r>
              <a:rPr lang="en-US" baseline="0" dirty="0"/>
              <a:t>packet switched architecture part introduce slides</a:t>
            </a:r>
          </a:p>
        </p:txBody>
      </p:sp>
      <p:sp>
        <p:nvSpPr>
          <p:cNvPr id="4" name="Slide Number Placeholder 3"/>
          <p:cNvSpPr>
            <a:spLocks noGrp="1"/>
          </p:cNvSpPr>
          <p:nvPr>
            <p:ph type="sldNum" sz="quarter" idx="10"/>
          </p:nvPr>
        </p:nvSpPr>
        <p:spPr/>
        <p:txBody>
          <a:bodyPr/>
          <a:lstStyle/>
          <a:p>
            <a:fld id="{65242A04-6684-9D4B-B04F-C4679E1D62A4}" type="slidenum">
              <a:rPr lang="en-US" smtClean="0"/>
              <a:t>34</a:t>
            </a:fld>
            <a:endParaRPr lang="en-US"/>
          </a:p>
        </p:txBody>
      </p:sp>
    </p:spTree>
    <p:extLst>
      <p:ext uri="{BB962C8B-B14F-4D97-AF65-F5344CB8AC3E}">
        <p14:creationId xmlns:p14="http://schemas.microsoft.com/office/powerpoint/2010/main" val="1971114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Let’s better understand this problem in a simplified setting of a fluid model for transactions.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We have a given topology of routers/intermediaries with some payment channels or edges on a graph.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Limited number of tokens – takes an amount of time to be confirmed – so the rates are limited by the amount of credits in the channel,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small credits = Small capacity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question now is what rates should we be sending payments on each of the edges to maximize throughput or satisfy as much demand as possible? </a:t>
            </a:r>
            <a:r>
              <a:rPr lang="en-US" sz="1200" b="1" kern="1200" baseline="0" dirty="0">
                <a:solidFill>
                  <a:schemeClr val="tx1"/>
                </a:solidFill>
                <a:effectLst/>
                <a:latin typeface="+mn-lt"/>
                <a:ea typeface="+mn-ea"/>
                <a:cs typeface="+mn-cs"/>
              </a:rPr>
              <a:t>The objective itself could be throughput maximization or proportional fairness. We consider prop fairness.</a:t>
            </a:r>
            <a:r>
              <a:rPr lang="en-US" sz="1200" kern="1200" baseline="0" dirty="0">
                <a:solidFill>
                  <a:schemeClr val="tx1"/>
                </a:solidFill>
                <a:effectLst/>
                <a:latin typeface="+mn-lt"/>
                <a:ea typeface="+mn-ea"/>
                <a:cs typeface="+mn-cs"/>
              </a:rPr>
              <a:t> So far this is similar to typical traffic engineering problems or multi commodity flow routing.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IMPLICATION OF BALANCE: that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doesn’t increase with capacity – to understand blah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Multicommodity flow </a:t>
            </a:r>
          </a:p>
        </p:txBody>
      </p:sp>
      <p:sp>
        <p:nvSpPr>
          <p:cNvPr id="4" name="Slide Number Placeholder 3"/>
          <p:cNvSpPr>
            <a:spLocks noGrp="1"/>
          </p:cNvSpPr>
          <p:nvPr>
            <p:ph type="sldNum" sz="quarter" idx="10"/>
          </p:nvPr>
        </p:nvSpPr>
        <p:spPr/>
        <p:txBody>
          <a:bodyPr/>
          <a:lstStyle/>
          <a:p>
            <a:fld id="{65242A04-6684-9D4B-B04F-C4679E1D62A4}" type="slidenum">
              <a:rPr lang="en-US" smtClean="0"/>
              <a:t>35</a:t>
            </a:fld>
            <a:endParaRPr lang="en-US"/>
          </a:p>
        </p:txBody>
      </p:sp>
    </p:spTree>
    <p:extLst>
      <p:ext uri="{BB962C8B-B14F-4D97-AF65-F5344CB8AC3E}">
        <p14:creationId xmlns:p14="http://schemas.microsoft.com/office/powerpoint/2010/main" val="590772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queues only here</a:t>
            </a:r>
          </a:p>
          <a:p>
            <a:r>
              <a:rPr lang="en-US" dirty="0"/>
              <a:t>Given this framework, how can we approach high throughput balanced routing. Similar utility maximization problems in networking have been studied along with decentralized multipath transport based algorithms and we look to those for inspiration.</a:t>
            </a:r>
          </a:p>
          <a:p>
            <a:endParaRPr lang="en-US" dirty="0"/>
          </a:p>
          <a:p>
            <a:r>
              <a:rPr lang="en-US" dirty="0"/>
              <a:t>mention that multipath transport protocol is part of the solution</a:t>
            </a:r>
          </a:p>
          <a:p>
            <a:endParaRPr lang="en-US" dirty="0"/>
          </a:p>
          <a:p>
            <a:r>
              <a:rPr lang="en-US" dirty="0"/>
              <a:t>this is a simple protocol that is quite directly inspired by similar protocols like MPTCP in communication networks - add an MPTCP reference</a:t>
            </a:r>
          </a:p>
          <a:p>
            <a:endParaRPr lang="en-US" dirty="0"/>
          </a:p>
          <a:p>
            <a:r>
              <a:rPr lang="en-US" dirty="0"/>
              <a:t>We consider a multi-path transport protocol similar to MPTCP where end hosts control the rates on paths using router signals</a:t>
            </a:r>
          </a:p>
          <a:p>
            <a:r>
              <a:rPr lang="en-US" dirty="0"/>
              <a:t>Our main observation is that routers are able to use just queueing delay to </a:t>
            </a:r>
            <a:r>
              <a:rPr lang="en-US" dirty="0" err="1"/>
              <a:t>inturn</a:t>
            </a:r>
            <a:r>
              <a:rPr lang="en-US" dirty="0"/>
              <a:t> signal to senders to maintain rates that are balanced and under capacity</a:t>
            </a:r>
          </a:p>
          <a:p>
            <a:endParaRPr lang="en-US" dirty="0"/>
          </a:p>
          <a:p>
            <a:endParaRPr lang="en-US" dirty="0"/>
          </a:p>
        </p:txBody>
      </p:sp>
      <p:sp>
        <p:nvSpPr>
          <p:cNvPr id="4" name="Slide Number Placeholder 3"/>
          <p:cNvSpPr>
            <a:spLocks noGrp="1"/>
          </p:cNvSpPr>
          <p:nvPr>
            <p:ph type="sldNum" sz="quarter" idx="10"/>
          </p:nvPr>
        </p:nvSpPr>
        <p:spPr/>
        <p:txBody>
          <a:bodyPr/>
          <a:lstStyle/>
          <a:p>
            <a:fld id="{81AA499C-663F-4143-9262-3FD0D1B512B2}" type="slidenum">
              <a:rPr lang="en-US" smtClean="0"/>
              <a:t>36</a:t>
            </a:fld>
            <a:endParaRPr lang="en-US"/>
          </a:p>
        </p:txBody>
      </p:sp>
    </p:spTree>
    <p:extLst>
      <p:ext uri="{BB962C8B-B14F-4D97-AF65-F5344CB8AC3E}">
        <p14:creationId xmlns:p14="http://schemas.microsoft.com/office/powerpoint/2010/main" val="2481617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What happens when the payment channel is receiving transactions faster than it can support.</a:t>
            </a:r>
          </a:p>
          <a:p>
            <a:pPr marL="171450" indent="-171450">
              <a:buFontTx/>
              <a:buChar char="-"/>
            </a:pPr>
            <a:r>
              <a:rPr lang="en-US" baseline="0" dirty="0"/>
              <a:t>X is incoming, y is service, q denotes the queue size, each red square is a packet or a transaction unit.</a:t>
            </a:r>
          </a:p>
          <a:p>
            <a:pPr marL="171450" indent="-171450">
              <a:buFontTx/>
              <a:buChar char="-"/>
            </a:pPr>
            <a:endParaRPr lang="en-US" baseline="0" dirty="0"/>
          </a:p>
          <a:p>
            <a:pPr marL="171450" indent="-171450">
              <a:buFontTx/>
              <a:buChar char="-"/>
            </a:pPr>
            <a:r>
              <a:rPr lang="en-US" baseline="0" dirty="0"/>
              <a:t>Initially when funds are available, packets get serviced immediately</a:t>
            </a:r>
          </a:p>
          <a:p>
            <a:pPr marL="171450" indent="-171450">
              <a:buFontTx/>
              <a:buChar char="-"/>
            </a:pPr>
            <a:r>
              <a:rPr lang="en-US" baseline="0" dirty="0"/>
              <a:t>Then they wait in a queue until funds become available when the inflight funds get confirmed</a:t>
            </a:r>
          </a:p>
          <a:p>
            <a:pPr marL="171450" indent="-171450">
              <a:buFontTx/>
              <a:buChar char="-"/>
            </a:pPr>
            <a:r>
              <a:rPr lang="en-US" baseline="0" dirty="0"/>
              <a:t>So there’s queue buildup when there’s no available capacity expected based on parallels to networking</a:t>
            </a:r>
          </a:p>
        </p:txBody>
      </p:sp>
      <p:sp>
        <p:nvSpPr>
          <p:cNvPr id="4" name="Slide Number Placeholder 3"/>
          <p:cNvSpPr>
            <a:spLocks noGrp="1"/>
          </p:cNvSpPr>
          <p:nvPr>
            <p:ph type="sldNum" sz="quarter" idx="10"/>
          </p:nvPr>
        </p:nvSpPr>
        <p:spPr/>
        <p:txBody>
          <a:bodyPr/>
          <a:lstStyle/>
          <a:p>
            <a:fld id="{65242A04-6684-9D4B-B04F-C4679E1D62A4}" type="slidenum">
              <a:rPr lang="en-US" smtClean="0"/>
              <a:t>37</a:t>
            </a:fld>
            <a:endParaRPr lang="en-US"/>
          </a:p>
        </p:txBody>
      </p:sp>
    </p:spTree>
    <p:extLst>
      <p:ext uri="{BB962C8B-B14F-4D97-AF65-F5344CB8AC3E}">
        <p14:creationId xmlns:p14="http://schemas.microsoft.com/office/powerpoint/2010/main" val="1755278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What happens when the payment channel is receiving transactions faster than it can support.</a:t>
            </a:r>
          </a:p>
          <a:p>
            <a:pPr marL="171450" indent="-171450">
              <a:buFontTx/>
              <a:buChar char="-"/>
            </a:pPr>
            <a:r>
              <a:rPr lang="en-US" baseline="0" dirty="0"/>
              <a:t>X is incoming, y is service, q denotes the queue size, each red square is a packet or a transaction unit.</a:t>
            </a:r>
          </a:p>
          <a:p>
            <a:pPr marL="171450" indent="-171450">
              <a:buFontTx/>
              <a:buChar char="-"/>
            </a:pPr>
            <a:endParaRPr lang="en-US" baseline="0" dirty="0"/>
          </a:p>
          <a:p>
            <a:pPr marL="171450" indent="-171450">
              <a:buFontTx/>
              <a:buChar char="-"/>
            </a:pPr>
            <a:r>
              <a:rPr lang="en-US" baseline="0" dirty="0"/>
              <a:t>Initially when funds are available, packets get serviced immediately</a:t>
            </a:r>
          </a:p>
          <a:p>
            <a:pPr marL="171450" indent="-171450">
              <a:buFontTx/>
              <a:buChar char="-"/>
            </a:pPr>
            <a:r>
              <a:rPr lang="en-US" baseline="0" dirty="0"/>
              <a:t>Then they wait in a queue until funds become available when the inflight funds get confirmed</a:t>
            </a:r>
          </a:p>
          <a:p>
            <a:pPr marL="171450" indent="-171450">
              <a:buFontTx/>
              <a:buChar char="-"/>
            </a:pPr>
            <a:r>
              <a:rPr lang="en-US" baseline="0" dirty="0"/>
              <a:t>So there’s queue buildup when there’s no available capacity expected based on parallels to networking</a:t>
            </a:r>
          </a:p>
          <a:p>
            <a:pPr marL="171450" indent="-171450">
              <a:buFontTx/>
              <a:buChar char="-"/>
            </a:pPr>
            <a:endParaRPr lang="en-US" baseline="0" dirty="0"/>
          </a:p>
          <a:p>
            <a:pPr marL="171450" indent="-171450">
              <a:buFontTx/>
              <a:buChar char="-"/>
            </a:pPr>
            <a:endParaRPr lang="en-US" baseline="0" dirty="0"/>
          </a:p>
          <a:p>
            <a:pPr marL="171450" indent="-171450">
              <a:buFontTx/>
              <a:buChar char="-"/>
            </a:pPr>
            <a:r>
              <a:rPr lang="en-US" baseline="0" dirty="0"/>
              <a:t>title: payment channel dynamics - what actually happens as transactions as arrive - walk them through </a:t>
            </a:r>
            <a:r>
              <a:rPr lang="en-US" baseline="0" dirty="0" err="1"/>
              <a:t>alice</a:t>
            </a:r>
            <a:r>
              <a:rPr lang="en-US" baseline="0" dirty="0"/>
              <a:t> and bob for an average transaction - inflight, key, money moves - consider the two cases where </a:t>
            </a:r>
          </a:p>
        </p:txBody>
      </p:sp>
      <p:sp>
        <p:nvSpPr>
          <p:cNvPr id="4" name="Slide Number Placeholder 3"/>
          <p:cNvSpPr>
            <a:spLocks noGrp="1"/>
          </p:cNvSpPr>
          <p:nvPr>
            <p:ph type="sldNum" sz="quarter" idx="10"/>
          </p:nvPr>
        </p:nvSpPr>
        <p:spPr/>
        <p:txBody>
          <a:bodyPr/>
          <a:lstStyle/>
          <a:p>
            <a:fld id="{65242A04-6684-9D4B-B04F-C4679E1D62A4}" type="slidenum">
              <a:rPr lang="en-US" smtClean="0"/>
              <a:t>38</a:t>
            </a:fld>
            <a:endParaRPr lang="en-US"/>
          </a:p>
        </p:txBody>
      </p:sp>
    </p:spTree>
    <p:extLst>
      <p:ext uri="{BB962C8B-B14F-4D97-AF65-F5344CB8AC3E}">
        <p14:creationId xmlns:p14="http://schemas.microsoft.com/office/powerpoint/2010/main" val="2496507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What happens when the payment channel is receiving transactions faster than it can support.</a:t>
            </a:r>
          </a:p>
          <a:p>
            <a:pPr marL="171450" indent="-171450">
              <a:buFontTx/>
              <a:buChar char="-"/>
            </a:pPr>
            <a:r>
              <a:rPr lang="en-US" baseline="0" dirty="0"/>
              <a:t>X is incoming, y is service, q denotes the queue size, each red square is a packet or a transaction unit.</a:t>
            </a:r>
          </a:p>
          <a:p>
            <a:pPr marL="171450" indent="-171450">
              <a:buFontTx/>
              <a:buChar char="-"/>
            </a:pPr>
            <a:endParaRPr lang="en-US" baseline="0" dirty="0"/>
          </a:p>
          <a:p>
            <a:pPr marL="171450" indent="-171450">
              <a:buFontTx/>
              <a:buChar char="-"/>
            </a:pPr>
            <a:r>
              <a:rPr lang="en-US" baseline="0" dirty="0"/>
              <a:t>Initially when funds are available, packets get serviced immediately</a:t>
            </a:r>
          </a:p>
          <a:p>
            <a:pPr marL="171450" indent="-171450">
              <a:buFontTx/>
              <a:buChar char="-"/>
            </a:pPr>
            <a:r>
              <a:rPr lang="en-US" baseline="0" dirty="0"/>
              <a:t>Then they wait in a queue until funds become available when the inflight funds get confirmed</a:t>
            </a:r>
          </a:p>
          <a:p>
            <a:pPr marL="171450" indent="-171450">
              <a:buFontTx/>
              <a:buChar char="-"/>
            </a:pPr>
            <a:r>
              <a:rPr lang="en-US" baseline="0" dirty="0"/>
              <a:t>So there’s queue buildup when there’s no available capacity expected based on parallels to networking</a:t>
            </a:r>
          </a:p>
          <a:p>
            <a:pPr marL="171450" indent="-171450">
              <a:buFontTx/>
              <a:buChar char="-"/>
            </a:pPr>
            <a:endParaRPr lang="en-US" baseline="0" dirty="0"/>
          </a:p>
          <a:p>
            <a:pPr marL="171450" indent="-171450">
              <a:buFontTx/>
              <a:buChar char="-"/>
            </a:pPr>
            <a:endParaRPr lang="en-US" baseline="0" dirty="0"/>
          </a:p>
          <a:p>
            <a:pPr marL="171450" indent="-171450">
              <a:buFontTx/>
              <a:buChar char="-"/>
            </a:pPr>
            <a:r>
              <a:rPr lang="en-US" baseline="0" dirty="0"/>
              <a:t>title: payment channel dynamics - what actually happens as transactions as arrive - walk them through </a:t>
            </a:r>
            <a:r>
              <a:rPr lang="en-US" baseline="0" dirty="0" err="1"/>
              <a:t>alice</a:t>
            </a:r>
            <a:r>
              <a:rPr lang="en-US" baseline="0" dirty="0"/>
              <a:t> and bob for an average transaction - inflight, key, money moves - consider the two cases where </a:t>
            </a:r>
          </a:p>
        </p:txBody>
      </p:sp>
      <p:sp>
        <p:nvSpPr>
          <p:cNvPr id="4" name="Slide Number Placeholder 3"/>
          <p:cNvSpPr>
            <a:spLocks noGrp="1"/>
          </p:cNvSpPr>
          <p:nvPr>
            <p:ph type="sldNum" sz="quarter" idx="10"/>
          </p:nvPr>
        </p:nvSpPr>
        <p:spPr/>
        <p:txBody>
          <a:bodyPr/>
          <a:lstStyle/>
          <a:p>
            <a:fld id="{65242A04-6684-9D4B-B04F-C4679E1D62A4}" type="slidenum">
              <a:rPr lang="en-US" smtClean="0"/>
              <a:t>39</a:t>
            </a:fld>
            <a:endParaRPr lang="en-US"/>
          </a:p>
        </p:txBody>
      </p:sp>
    </p:spTree>
    <p:extLst>
      <p:ext uri="{BB962C8B-B14F-4D97-AF65-F5344CB8AC3E}">
        <p14:creationId xmlns:p14="http://schemas.microsoft.com/office/powerpoint/2010/main" val="955203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way bitcoin works it uses a distributed ledger that contains a list of all transactions organized in blocks chained together.</a:t>
            </a:r>
          </a:p>
          <a:p>
            <a:r>
              <a:rPr lang="en-US" baseline="0" dirty="0"/>
              <a:t>A transaction between two parties first needs to be broadcasted to a group of miners who validate and include it in the next block</a:t>
            </a:r>
          </a:p>
          <a:p>
            <a:r>
              <a:rPr lang="en-US" baseline="0" dirty="0"/>
              <a:t>This process of including it in the next block involves consensus and can take </a:t>
            </a:r>
            <a:r>
              <a:rPr lang="en-US" baseline="0" dirty="0" err="1"/>
              <a:t>upto</a:t>
            </a:r>
            <a:r>
              <a:rPr lang="en-US" baseline="0" dirty="0"/>
              <a:t> 10 minutes in bitcoin’s case.</a:t>
            </a:r>
          </a:p>
          <a:p>
            <a:r>
              <a:rPr lang="en-US" baseline="0" dirty="0"/>
              <a:t>What’s worse is every transaction in the system needs to go through this process.</a:t>
            </a:r>
          </a:p>
          <a:p>
            <a:endParaRPr lang="en-US" baseline="0" dirty="0"/>
          </a:p>
          <a:p>
            <a:endParaRPr lang="en-US" baseline="0" dirty="0"/>
          </a:p>
          <a:p>
            <a:r>
              <a:rPr lang="en-US" baseline="0" dirty="0"/>
              <a:t>It requires global consensus every transaction to be sent to every person in the world.</a:t>
            </a:r>
          </a:p>
          <a:p>
            <a:r>
              <a:rPr lang="en-US" baseline="0" dirty="0"/>
              <a:t>look at micropayment use cases - why would anyone ever want to know,</a:t>
            </a:r>
          </a:p>
          <a:p>
            <a:r>
              <a:rPr lang="en-US" baseline="0" dirty="0"/>
              <a:t>storage and bandwidth cost will hit the roof</a:t>
            </a:r>
          </a:p>
          <a:p>
            <a:endParaRPr lang="en-US" baseline="0" dirty="0"/>
          </a:p>
        </p:txBody>
      </p:sp>
      <p:sp>
        <p:nvSpPr>
          <p:cNvPr id="4" name="Slide Number Placeholder 3"/>
          <p:cNvSpPr>
            <a:spLocks noGrp="1"/>
          </p:cNvSpPr>
          <p:nvPr>
            <p:ph type="sldNum" sz="quarter" idx="10"/>
          </p:nvPr>
        </p:nvSpPr>
        <p:spPr/>
        <p:txBody>
          <a:bodyPr/>
          <a:lstStyle/>
          <a:p>
            <a:fld id="{65242A04-6684-9D4B-B04F-C4679E1D62A4}" type="slidenum">
              <a:rPr lang="en-US" smtClean="0"/>
              <a:t>4</a:t>
            </a:fld>
            <a:endParaRPr lang="en-US"/>
          </a:p>
        </p:txBody>
      </p:sp>
    </p:spTree>
    <p:extLst>
      <p:ext uri="{BB962C8B-B14F-4D97-AF65-F5344CB8AC3E}">
        <p14:creationId xmlns:p14="http://schemas.microsoft.com/office/powerpoint/2010/main" val="1645334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What happens when the payment channel is receiving transactions faster than it can support.</a:t>
            </a:r>
          </a:p>
          <a:p>
            <a:pPr marL="171450" indent="-171450">
              <a:buFontTx/>
              <a:buChar char="-"/>
            </a:pPr>
            <a:r>
              <a:rPr lang="en-US" baseline="0" dirty="0"/>
              <a:t>X is incoming, y is service, q denotes the queue size, each red square is a packet or a transaction unit.</a:t>
            </a:r>
          </a:p>
          <a:p>
            <a:pPr marL="171450" indent="-171450">
              <a:buFontTx/>
              <a:buChar char="-"/>
            </a:pPr>
            <a:endParaRPr lang="en-US" baseline="0" dirty="0"/>
          </a:p>
          <a:p>
            <a:pPr marL="171450" indent="-171450">
              <a:buFontTx/>
              <a:buChar char="-"/>
            </a:pPr>
            <a:r>
              <a:rPr lang="en-US" baseline="0" dirty="0"/>
              <a:t>Initially when funds are available, packets get serviced immediately</a:t>
            </a:r>
          </a:p>
          <a:p>
            <a:pPr marL="171450" indent="-171450">
              <a:buFontTx/>
              <a:buChar char="-"/>
            </a:pPr>
            <a:r>
              <a:rPr lang="en-US" baseline="0" dirty="0"/>
              <a:t>Then they wait in a queue until funds become available when the inflight funds get confirmed</a:t>
            </a:r>
          </a:p>
          <a:p>
            <a:pPr marL="171450" indent="-171450">
              <a:buFontTx/>
              <a:buChar char="-"/>
            </a:pPr>
            <a:r>
              <a:rPr lang="en-US" baseline="0" dirty="0"/>
              <a:t>So there’s queue buildup when there’s no available capacity expected based on parallels to networking</a:t>
            </a:r>
          </a:p>
        </p:txBody>
      </p:sp>
      <p:sp>
        <p:nvSpPr>
          <p:cNvPr id="4" name="Slide Number Placeholder 3"/>
          <p:cNvSpPr>
            <a:spLocks noGrp="1"/>
          </p:cNvSpPr>
          <p:nvPr>
            <p:ph type="sldNum" sz="quarter" idx="10"/>
          </p:nvPr>
        </p:nvSpPr>
        <p:spPr/>
        <p:txBody>
          <a:bodyPr/>
          <a:lstStyle/>
          <a:p>
            <a:fld id="{65242A04-6684-9D4B-B04F-C4679E1D62A4}" type="slidenum">
              <a:rPr lang="en-US" smtClean="0"/>
              <a:t>40</a:t>
            </a:fld>
            <a:endParaRPr lang="en-US"/>
          </a:p>
        </p:txBody>
      </p:sp>
    </p:spTree>
    <p:extLst>
      <p:ext uri="{BB962C8B-B14F-4D97-AF65-F5344CB8AC3E}">
        <p14:creationId xmlns:p14="http://schemas.microsoft.com/office/powerpoint/2010/main" val="1362101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This suggests that in order to keep queues under control, we need a scheme that responds to queue buildup and reduces rates in response to that and that In turn will ensure that senders maintain rates that are under capacity and balanced</a:t>
            </a:r>
          </a:p>
          <a:p>
            <a:pPr marL="171450" indent="-171450">
              <a:buFontTx/>
              <a:buChar char="-"/>
            </a:pPr>
            <a:r>
              <a:rPr lang="en-US" baseline="0" dirty="0"/>
              <a:t>Number of congestion control protocols that do this, but we use a single 1 bit feedback to relay this back to the sender</a:t>
            </a:r>
          </a:p>
          <a:p>
            <a:pPr marL="171450" indent="-171450">
              <a:buFontTx/>
              <a:buChar char="-"/>
            </a:pPr>
            <a:endParaRPr lang="en-US" baseline="0" dirty="0"/>
          </a:p>
          <a:p>
            <a:pPr marL="171450" indent="-171450">
              <a:buFontTx/>
              <a:buChar char="-"/>
            </a:pPr>
            <a:endParaRPr lang="en-US" baseline="0" dirty="0"/>
          </a:p>
          <a:p>
            <a:pPr marL="171450" indent="-171450">
              <a:buFontTx/>
              <a:buChar char="-"/>
            </a:pPr>
            <a:r>
              <a:rPr lang="en-US" baseline="0" dirty="0"/>
              <a:t>Given this observation of queues</a:t>
            </a:r>
          </a:p>
          <a:p>
            <a:r>
              <a:rPr lang="en-US" baseline="0" dirty="0"/>
              <a:t>at what rate should every sender send transactions?</a:t>
            </a:r>
          </a:p>
          <a:p>
            <a:r>
              <a:rPr lang="en-US" baseline="0" dirty="0"/>
              <a:t>- not enough capacity, don't send</a:t>
            </a:r>
          </a:p>
          <a:p>
            <a:r>
              <a:rPr lang="en-US" baseline="0" dirty="0"/>
              <a:t>- don't send more than what is being received </a:t>
            </a:r>
          </a:p>
          <a:p>
            <a:r>
              <a:rPr lang="en-US" baseline="0" dirty="0"/>
              <a:t>we want to maintain</a:t>
            </a:r>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65242A04-6684-9D4B-B04F-C4679E1D62A4}" type="slidenum">
              <a:rPr lang="en-US" smtClean="0"/>
              <a:t>41</a:t>
            </a:fld>
            <a:endParaRPr lang="en-US"/>
          </a:p>
        </p:txBody>
      </p:sp>
    </p:spTree>
    <p:extLst>
      <p:ext uri="{BB962C8B-B14F-4D97-AF65-F5344CB8AC3E}">
        <p14:creationId xmlns:p14="http://schemas.microsoft.com/office/powerpoint/2010/main" val="26067641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What happens when the payment channel is receiving transactions faster than it can support.</a:t>
            </a:r>
          </a:p>
          <a:p>
            <a:pPr marL="171450" indent="-171450">
              <a:buFontTx/>
              <a:buChar char="-"/>
            </a:pPr>
            <a:r>
              <a:rPr lang="en-US" baseline="0" dirty="0"/>
              <a:t>X is incoming, y is service, q denotes the queue size, each red square is a packet or a transaction unit.</a:t>
            </a:r>
          </a:p>
          <a:p>
            <a:pPr marL="171450" indent="-171450">
              <a:buFontTx/>
              <a:buChar char="-"/>
            </a:pPr>
            <a:endParaRPr lang="en-US" baseline="0" dirty="0"/>
          </a:p>
          <a:p>
            <a:pPr marL="171450" indent="-171450">
              <a:buFontTx/>
              <a:buChar char="-"/>
            </a:pPr>
            <a:r>
              <a:rPr lang="en-US" baseline="0" dirty="0"/>
              <a:t>Initially when funds are available, packets get serviced immediately</a:t>
            </a:r>
          </a:p>
          <a:p>
            <a:pPr marL="171450" indent="-171450">
              <a:buFontTx/>
              <a:buChar char="-"/>
            </a:pPr>
            <a:r>
              <a:rPr lang="en-US" baseline="0" dirty="0"/>
              <a:t>Then they wait in a queue until funds become available when the inflight funds get confirmed</a:t>
            </a:r>
          </a:p>
          <a:p>
            <a:pPr marL="171450" indent="-171450">
              <a:buFontTx/>
              <a:buChar char="-"/>
            </a:pPr>
            <a:r>
              <a:rPr lang="en-US" baseline="0" dirty="0"/>
              <a:t>So there’s queue buildup when there’s no available capacity expected based on parallels to networking</a:t>
            </a:r>
          </a:p>
        </p:txBody>
      </p:sp>
      <p:sp>
        <p:nvSpPr>
          <p:cNvPr id="4" name="Slide Number Placeholder 3"/>
          <p:cNvSpPr>
            <a:spLocks noGrp="1"/>
          </p:cNvSpPr>
          <p:nvPr>
            <p:ph type="sldNum" sz="quarter" idx="10"/>
          </p:nvPr>
        </p:nvSpPr>
        <p:spPr/>
        <p:txBody>
          <a:bodyPr/>
          <a:lstStyle/>
          <a:p>
            <a:fld id="{65242A04-6684-9D4B-B04F-C4679E1D62A4}" type="slidenum">
              <a:rPr lang="en-US" smtClean="0"/>
              <a:t>42</a:t>
            </a:fld>
            <a:endParaRPr lang="en-US"/>
          </a:p>
        </p:txBody>
      </p:sp>
    </p:spTree>
    <p:extLst>
      <p:ext uri="{BB962C8B-B14F-4D97-AF65-F5344CB8AC3E}">
        <p14:creationId xmlns:p14="http://schemas.microsoft.com/office/powerpoint/2010/main" val="35159732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a:t>
            </a:r>
            <a:r>
              <a:rPr lang="en-US" dirty="0"/>
              <a:t> response to the marked packets, senders adjust their windows based on rules similar to traditional AIMD</a:t>
            </a:r>
          </a:p>
        </p:txBody>
      </p:sp>
      <p:sp>
        <p:nvSpPr>
          <p:cNvPr id="4" name="Slide Number Placeholder 3"/>
          <p:cNvSpPr>
            <a:spLocks noGrp="1"/>
          </p:cNvSpPr>
          <p:nvPr>
            <p:ph type="sldNum" sz="quarter" idx="10"/>
          </p:nvPr>
        </p:nvSpPr>
        <p:spPr/>
        <p:txBody>
          <a:bodyPr/>
          <a:lstStyle/>
          <a:p>
            <a:fld id="{81AA499C-663F-4143-9262-3FD0D1B512B2}" type="slidenum">
              <a:rPr lang="en-US" smtClean="0"/>
              <a:t>43</a:t>
            </a:fld>
            <a:endParaRPr lang="en-US"/>
          </a:p>
        </p:txBody>
      </p:sp>
    </p:spTree>
    <p:extLst>
      <p:ext uri="{BB962C8B-B14F-4D97-AF65-F5344CB8AC3E}">
        <p14:creationId xmlns:p14="http://schemas.microsoft.com/office/powerpoint/2010/main" val="18237689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used</a:t>
            </a:r>
            <a:r>
              <a:rPr lang="en-US" baseline="0" dirty="0"/>
              <a:t> a simulator to model transaction processing. We maintained a queue for transaction units that haven’t yet been completed and scheduled them </a:t>
            </a:r>
            <a:r>
              <a:rPr lang="en-US" baseline="0" dirty="0" err="1"/>
              <a:t>a$ording</a:t>
            </a:r>
            <a:r>
              <a:rPr lang="en-US" baseline="0" dirty="0"/>
              <a:t> to Shortest Remaining Time.</a:t>
            </a:r>
          </a:p>
          <a:p>
            <a:pPr marL="171450" indent="-171450">
              <a:buFontTx/>
              <a:buChar char="-"/>
            </a:pPr>
            <a:endParaRPr lang="en-US" baseline="0" dirty="0"/>
          </a:p>
          <a:p>
            <a:pPr marL="171450" indent="-171450">
              <a:buFontTx/>
              <a:buChar char="-"/>
            </a:pPr>
            <a:r>
              <a:rPr lang="en-US" baseline="0" dirty="0"/>
              <a:t>The transaction sizes and sender-receiver pairs were generated from Ripple, an existing system for currency exchange.</a:t>
            </a:r>
          </a:p>
          <a:p>
            <a:pPr marL="171450" indent="-171450">
              <a:buFontTx/>
              <a:buChar char="-"/>
            </a:pPr>
            <a:endParaRPr lang="en-US" baseline="0" dirty="0"/>
          </a:p>
          <a:p>
            <a:pPr marL="171450" indent="-171450">
              <a:buFontTx/>
              <a:buChar char="-"/>
            </a:pPr>
            <a:r>
              <a:rPr lang="en-US" baseline="0" dirty="0"/>
              <a:t>The payment channel network was constructed from ISP topology as well as </a:t>
            </a:r>
            <a:r>
              <a:rPr lang="en-US" baseline="0" dirty="0" err="1"/>
              <a:t>topolpgy</a:t>
            </a:r>
            <a:r>
              <a:rPr lang="en-US" baseline="0" dirty="0"/>
              <a:t> from Ripple itself.  </a:t>
            </a:r>
            <a:r>
              <a:rPr lang="en-US" baseline="0" dirty="0" err="1"/>
              <a:t>Fbut</a:t>
            </a:r>
            <a:r>
              <a:rPr lang="en-US" baseline="0" dirty="0"/>
              <a:t> we focus on the ISP topology graphs here since they are easier to reason about</a:t>
            </a: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44</a:t>
            </a:fld>
            <a:endParaRPr lang="en-US"/>
          </a:p>
        </p:txBody>
      </p:sp>
    </p:spTree>
    <p:extLst>
      <p:ext uri="{BB962C8B-B14F-4D97-AF65-F5344CB8AC3E}">
        <p14:creationId xmlns:p14="http://schemas.microsoft.com/office/powerpoint/2010/main" val="3104467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Mean channel size varied on the x axis. It is highly skewed</a:t>
            </a:r>
          </a:p>
          <a:p>
            <a:r>
              <a:rPr lang="en-US" sz="1200" kern="1200" baseline="0" dirty="0">
                <a:solidFill>
                  <a:schemeClr val="tx1"/>
                </a:solidFill>
                <a:effectLst/>
                <a:latin typeface="+mn-lt"/>
                <a:ea typeface="+mn-ea"/>
                <a:cs typeface="+mn-cs"/>
              </a:rPr>
              <a:t>We run a demand of 30 </a:t>
            </a:r>
            <a:r>
              <a:rPr lang="en-US" sz="1200" kern="1200" baseline="0" dirty="0" err="1">
                <a:solidFill>
                  <a:schemeClr val="tx1"/>
                </a:solidFill>
                <a:effectLst/>
                <a:latin typeface="+mn-lt"/>
                <a:ea typeface="+mn-ea"/>
                <a:cs typeface="+mn-cs"/>
              </a:rPr>
              <a:t>txns</a:t>
            </a:r>
            <a:r>
              <a:rPr lang="en-US" sz="1200" kern="1200" baseline="0" dirty="0">
                <a:solidFill>
                  <a:schemeClr val="tx1"/>
                </a:solidFill>
                <a:effectLst/>
                <a:latin typeface="+mn-lt"/>
                <a:ea typeface="+mn-ea"/>
                <a:cs typeface="+mn-cs"/>
              </a:rPr>
              <a:t>/s per sender across 10 destinations. Sizes vary from 5 euros to 3930 euros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We vary the mean channel size and look at how many transactions each scheme is able to successfully complete. </a:t>
            </a:r>
          </a:p>
          <a:p>
            <a:pPr marL="228600" indent="-228600">
              <a:buAutoNum type="alphaLcParenR"/>
            </a:pPr>
            <a:r>
              <a:rPr lang="en-US" sz="1200" kern="1200" baseline="0" dirty="0">
                <a:solidFill>
                  <a:schemeClr val="tx1"/>
                </a:solidFill>
                <a:effectLst/>
                <a:latin typeface="+mn-lt"/>
                <a:ea typeface="+mn-ea"/>
                <a:cs typeface="+mn-cs"/>
              </a:rPr>
              <a:t>All schemes </a:t>
            </a:r>
            <a:r>
              <a:rPr lang="en-US" sz="1200" kern="1200" baseline="0" dirty="0" err="1">
                <a:solidFill>
                  <a:schemeClr val="tx1"/>
                </a:solidFill>
                <a:effectLst/>
                <a:latin typeface="+mn-lt"/>
                <a:ea typeface="+mn-ea"/>
                <a:cs typeface="+mn-cs"/>
              </a:rPr>
              <a:t>inmprove</a:t>
            </a:r>
            <a:r>
              <a:rPr lang="en-US" sz="1200" kern="1200" baseline="0" dirty="0">
                <a:solidFill>
                  <a:schemeClr val="tx1"/>
                </a:solidFill>
                <a:effectLst/>
                <a:latin typeface="+mn-lt"/>
                <a:ea typeface="+mn-ea"/>
                <a:cs typeface="+mn-cs"/>
              </a:rPr>
              <a:t> with more capacity</a:t>
            </a:r>
          </a:p>
          <a:p>
            <a:pPr marL="228600" indent="-228600">
              <a:buAutoNum type="alphaLcParenR"/>
            </a:pPr>
            <a:r>
              <a:rPr lang="en-US" sz="1200" kern="1200" baseline="0" dirty="0">
                <a:solidFill>
                  <a:schemeClr val="tx1"/>
                </a:solidFill>
                <a:effectLst/>
                <a:latin typeface="+mn-lt"/>
                <a:ea typeface="+mn-ea"/>
                <a:cs typeface="+mn-cs"/>
              </a:rPr>
              <a:t>At low capacities, LND only completes 30% of the </a:t>
            </a:r>
            <a:r>
              <a:rPr lang="en-US" sz="1200" kern="1200" baseline="0" dirty="0" err="1">
                <a:solidFill>
                  <a:schemeClr val="tx1"/>
                </a:solidFill>
                <a:effectLst/>
                <a:latin typeface="+mn-lt"/>
                <a:ea typeface="+mn-ea"/>
                <a:cs typeface="+mn-cs"/>
              </a:rPr>
              <a:t>txns</a:t>
            </a:r>
            <a:endParaRPr lang="en-US" sz="1200" kern="1200" baseline="0" dirty="0">
              <a:solidFill>
                <a:schemeClr val="tx1"/>
              </a:solidFill>
              <a:effectLst/>
              <a:latin typeface="+mn-lt"/>
              <a:ea typeface="+mn-ea"/>
              <a:cs typeface="+mn-cs"/>
            </a:endParaRPr>
          </a:p>
          <a:p>
            <a:pPr marL="228600" indent="-228600">
              <a:buAutoNum type="alphaLcParenR"/>
            </a:pPr>
            <a:r>
              <a:rPr lang="en-US" sz="1200" kern="1200" baseline="0" dirty="0">
                <a:solidFill>
                  <a:schemeClr val="tx1"/>
                </a:solidFill>
                <a:effectLst/>
                <a:latin typeface="+mn-lt"/>
                <a:ea typeface="+mn-ea"/>
                <a:cs typeface="+mn-cs"/>
              </a:rPr>
              <a:t>Spider completes 80% - </a:t>
            </a:r>
            <a:r>
              <a:rPr lang="en-US" sz="1200" kern="1200" baseline="0" dirty="0" err="1">
                <a:solidFill>
                  <a:schemeClr val="tx1"/>
                </a:solidFill>
                <a:effectLst/>
                <a:latin typeface="+mn-lt"/>
                <a:ea typeface="+mn-ea"/>
                <a:cs typeface="+mn-cs"/>
              </a:rPr>
              <a:t>narly</a:t>
            </a:r>
            <a:r>
              <a:rPr lang="en-US" sz="1200" kern="1200" baseline="0" dirty="0">
                <a:solidFill>
                  <a:schemeClr val="tx1"/>
                </a:solidFill>
                <a:effectLst/>
                <a:latin typeface="+mn-lt"/>
                <a:ea typeface="+mn-ea"/>
                <a:cs typeface="+mn-cs"/>
              </a:rPr>
              <a:t> 3x increase which is important given the low capacities that LN will likely work under until it is adopted</a:t>
            </a:r>
          </a:p>
          <a:p>
            <a:pPr marL="228600" indent="-228600">
              <a:buAutoNum type="alphaLcParenR"/>
            </a:pPr>
            <a:r>
              <a:rPr lang="en-US" sz="1200" kern="1200" baseline="0" dirty="0">
                <a:solidFill>
                  <a:schemeClr val="tx1"/>
                </a:solidFill>
                <a:effectLst/>
                <a:latin typeface="+mn-lt"/>
                <a:ea typeface="+mn-ea"/>
                <a:cs typeface="+mn-cs"/>
              </a:rPr>
              <a:t>Spider requires 25% of the capacity needed by LND to sustain the same 95% of </a:t>
            </a:r>
            <a:r>
              <a:rPr lang="en-US" sz="1200" kern="1200" baseline="0" dirty="0" err="1">
                <a:solidFill>
                  <a:schemeClr val="tx1"/>
                </a:solidFill>
                <a:effectLst/>
                <a:latin typeface="+mn-lt"/>
                <a:ea typeface="+mn-ea"/>
                <a:cs typeface="+mn-cs"/>
              </a:rPr>
              <a:t>txns</a:t>
            </a:r>
            <a:endParaRPr lang="en-US" sz="1200" kern="1200" baseline="0" dirty="0">
              <a:solidFill>
                <a:schemeClr val="tx1"/>
              </a:solidFill>
              <a:effectLst/>
              <a:latin typeface="+mn-lt"/>
              <a:ea typeface="+mn-ea"/>
              <a:cs typeface="+mn-cs"/>
            </a:endParaRPr>
          </a:p>
          <a:p>
            <a:pPr marL="228600" indent="-228600">
              <a:buAutoNum type="alphaLcParenR"/>
            </a:pPr>
            <a:endParaRPr lang="en-US" sz="1200" kern="1200" baseline="0" dirty="0">
              <a:solidFill>
                <a:schemeClr val="tx1"/>
              </a:solidFill>
              <a:effectLst/>
              <a:latin typeface="+mn-lt"/>
              <a:ea typeface="+mn-ea"/>
              <a:cs typeface="+mn-cs"/>
            </a:endParaRPr>
          </a:p>
          <a:p>
            <a:pPr marL="228600" indent="-228600">
              <a:buAutoNum type="alphaLcParenR"/>
            </a:pPr>
            <a:r>
              <a:rPr lang="en-US" sz="1200" kern="1200" baseline="0" dirty="0">
                <a:solidFill>
                  <a:schemeClr val="tx1"/>
                </a:solidFill>
                <a:effectLst/>
                <a:latin typeface="+mn-lt"/>
                <a:ea typeface="+mn-ea"/>
                <a:cs typeface="+mn-cs"/>
              </a:rPr>
              <a:t>LND is the atomic shortest paths described</a:t>
            </a:r>
          </a:p>
        </p:txBody>
      </p:sp>
      <p:sp>
        <p:nvSpPr>
          <p:cNvPr id="4" name="Slide Number Placeholder 3"/>
          <p:cNvSpPr>
            <a:spLocks noGrp="1"/>
          </p:cNvSpPr>
          <p:nvPr>
            <p:ph type="sldNum" sz="quarter" idx="10"/>
          </p:nvPr>
        </p:nvSpPr>
        <p:spPr/>
        <p:txBody>
          <a:bodyPr/>
          <a:lstStyle/>
          <a:p>
            <a:fld id="{65242A04-6684-9D4B-B04F-C4679E1D62A4}" type="slidenum">
              <a:rPr lang="en-US" smtClean="0"/>
              <a:t>45</a:t>
            </a:fld>
            <a:endParaRPr lang="en-US"/>
          </a:p>
        </p:txBody>
      </p:sp>
    </p:spTree>
    <p:extLst>
      <p:ext uri="{BB962C8B-B14F-4D97-AF65-F5344CB8AC3E}">
        <p14:creationId xmlns:p14="http://schemas.microsoft.com/office/powerpoint/2010/main" val="12048980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R"/>
            </a:pPr>
            <a:r>
              <a:rPr lang="en-US" sz="1200" kern="1200" baseline="0" dirty="0">
                <a:solidFill>
                  <a:schemeClr val="tx1"/>
                </a:solidFill>
                <a:effectLst/>
                <a:latin typeface="+mn-lt"/>
                <a:ea typeface="+mn-ea"/>
                <a:cs typeface="+mn-cs"/>
              </a:rPr>
              <a:t>make the y axis </a:t>
            </a:r>
            <a:r>
              <a:rPr lang="en-US" sz="1200" kern="1200" baseline="0" dirty="0" err="1">
                <a:solidFill>
                  <a:schemeClr val="tx1"/>
                </a:solidFill>
                <a:effectLst/>
                <a:latin typeface="+mn-lt"/>
                <a:ea typeface="+mn-ea"/>
                <a:cs typeface="+mn-cs"/>
              </a:rPr>
              <a:t>offchain</a:t>
            </a:r>
            <a:r>
              <a:rPr lang="en-US" sz="1200" kern="1200" baseline="0" dirty="0">
                <a:solidFill>
                  <a:schemeClr val="tx1"/>
                </a:solidFill>
                <a:effectLst/>
                <a:latin typeface="+mn-lt"/>
                <a:ea typeface="+mn-ea"/>
                <a:cs typeface="+mn-cs"/>
              </a:rPr>
              <a:t>/on-chain</a:t>
            </a:r>
          </a:p>
          <a:p>
            <a:pPr marL="228600" indent="-228600">
              <a:buAutoNum type="alphaLcParenR"/>
            </a:pPr>
            <a:endParaRPr lang="en-US" sz="1200" kern="1200" baseline="0" dirty="0">
              <a:solidFill>
                <a:schemeClr val="tx1"/>
              </a:solidFill>
              <a:effectLst/>
              <a:latin typeface="+mn-lt"/>
              <a:ea typeface="+mn-ea"/>
              <a:cs typeface="+mn-cs"/>
            </a:endParaRPr>
          </a:p>
          <a:p>
            <a:pPr marL="228600" indent="-228600">
              <a:buAutoNum type="alphaLcParenR"/>
            </a:pPr>
            <a:r>
              <a:rPr lang="en-US" sz="1200" kern="1200" baseline="0" dirty="0">
                <a:solidFill>
                  <a:schemeClr val="tx1"/>
                </a:solidFill>
                <a:effectLst/>
                <a:latin typeface="+mn-lt"/>
                <a:ea typeface="+mn-ea"/>
                <a:cs typeface="+mn-cs"/>
              </a:rPr>
              <a:t>Offload factor: what fraction of all transactions that are done </a:t>
            </a:r>
            <a:r>
              <a:rPr lang="en-US" sz="1200" kern="1200" baseline="0" dirty="0" err="1">
                <a:solidFill>
                  <a:schemeClr val="tx1"/>
                </a:solidFill>
                <a:effectLst/>
                <a:latin typeface="+mn-lt"/>
                <a:ea typeface="+mn-ea"/>
                <a:cs typeface="+mn-cs"/>
              </a:rPr>
              <a:t>onchain</a:t>
            </a:r>
            <a:r>
              <a:rPr lang="en-US" sz="1200" kern="1200" baseline="0" dirty="0">
                <a:solidFill>
                  <a:schemeClr val="tx1"/>
                </a:solidFill>
                <a:effectLst/>
                <a:latin typeface="+mn-lt"/>
                <a:ea typeface="+mn-ea"/>
                <a:cs typeface="+mn-cs"/>
              </a:rPr>
              <a:t> to the number of transactions done off-chain out of a total budget or demand of transactions.</a:t>
            </a:r>
          </a:p>
          <a:p>
            <a:pPr marL="228600" indent="-228600">
              <a:buAutoNum type="alphaLcParenR"/>
            </a:pPr>
            <a:r>
              <a:rPr lang="en-US" sz="1200" kern="1200" baseline="0" dirty="0">
                <a:solidFill>
                  <a:schemeClr val="tx1"/>
                </a:solidFill>
                <a:effectLst/>
                <a:latin typeface="+mn-lt"/>
                <a:ea typeface="+mn-ea"/>
                <a:cs typeface="+mn-cs"/>
              </a:rPr>
              <a:t>Spider enables 8x transactions for every transaction on-chain. So, we can get a 7x boost in throughput via effective use of payment channels in total sustain 9x more transactions alto-</a:t>
            </a:r>
            <a:r>
              <a:rPr lang="en-US" sz="1200" kern="1200" baseline="0" dirty="0" err="1">
                <a:solidFill>
                  <a:schemeClr val="tx1"/>
                </a:solidFill>
                <a:effectLst/>
                <a:latin typeface="+mn-lt"/>
                <a:ea typeface="+mn-ea"/>
                <a:cs typeface="+mn-cs"/>
              </a:rPr>
              <a:t>gether</a:t>
            </a:r>
            <a:r>
              <a:rPr lang="en-US" sz="1200" kern="1200" baseline="0" dirty="0">
                <a:solidFill>
                  <a:schemeClr val="tx1"/>
                </a:solidFill>
                <a:effectLst/>
                <a:latin typeface="+mn-lt"/>
                <a:ea typeface="+mn-ea"/>
                <a:cs typeface="+mn-cs"/>
              </a:rPr>
              <a:t> by effectively using these two.</a:t>
            </a:r>
          </a:p>
        </p:txBody>
      </p:sp>
      <p:sp>
        <p:nvSpPr>
          <p:cNvPr id="4" name="Slide Number Placeholder 3"/>
          <p:cNvSpPr>
            <a:spLocks noGrp="1"/>
          </p:cNvSpPr>
          <p:nvPr>
            <p:ph type="sldNum" sz="quarter" idx="10"/>
          </p:nvPr>
        </p:nvSpPr>
        <p:spPr/>
        <p:txBody>
          <a:bodyPr/>
          <a:lstStyle/>
          <a:p>
            <a:fld id="{65242A04-6684-9D4B-B04F-C4679E1D62A4}" type="slidenum">
              <a:rPr lang="en-US" smtClean="0"/>
              <a:t>46</a:t>
            </a:fld>
            <a:endParaRPr lang="en-US"/>
          </a:p>
        </p:txBody>
      </p:sp>
    </p:spTree>
    <p:extLst>
      <p:ext uri="{BB962C8B-B14F-4D97-AF65-F5344CB8AC3E}">
        <p14:creationId xmlns:p14="http://schemas.microsoft.com/office/powerpoint/2010/main" val="18843181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Schedule</a:t>
            </a:r>
            <a:r>
              <a:rPr lang="en-US" baseline="0" dirty="0"/>
              <a:t> different based on payment priorities or reject large transactions</a:t>
            </a:r>
          </a:p>
          <a:p>
            <a:pPr marL="171450" indent="-171450">
              <a:buFontTx/>
              <a:buChar char="-"/>
            </a:pPr>
            <a:r>
              <a:rPr lang="en-US" baseline="0" dirty="0"/>
              <a:t>Routers want to maximize profits </a:t>
            </a:r>
            <a:r>
              <a:rPr lang="mr-IN" baseline="0" dirty="0"/>
              <a:t>–</a:t>
            </a:r>
            <a:r>
              <a:rPr lang="en-US" baseline="0" dirty="0"/>
              <a:t> might alter prices for this purpose</a:t>
            </a:r>
          </a:p>
          <a:p>
            <a:pPr marL="171450" indent="-171450">
              <a:buFontTx/>
              <a:buChar char="-"/>
            </a:pPr>
            <a:r>
              <a:rPr lang="en-US" baseline="0" dirty="0"/>
              <a:t>We assume perfect balance, but routers might add more funds if the perceived return is large</a:t>
            </a:r>
          </a:p>
          <a:p>
            <a:pPr marL="171450" indent="-171450">
              <a:buFontTx/>
              <a:buChar char="-"/>
            </a:pPr>
            <a:endParaRPr lang="en-US" baseline="0" dirty="0"/>
          </a:p>
          <a:p>
            <a:pPr marL="171450" indent="-171450">
              <a:buFontTx/>
              <a:buChar char="-"/>
            </a:pPr>
            <a:r>
              <a:rPr lang="en-US" baseline="0" dirty="0"/>
              <a:t>Privacy?</a:t>
            </a:r>
          </a:p>
          <a:p>
            <a:pPr marL="171450" indent="-171450">
              <a:buFontTx/>
              <a:buChar char="-"/>
            </a:pPr>
            <a:endParaRPr lang="en-US" baseline="0" dirty="0"/>
          </a:p>
          <a:p>
            <a:pPr marL="171450" indent="-171450">
              <a:buFontTx/>
              <a:buChar char="-"/>
            </a:pPr>
            <a:endParaRPr lang="en-US" baseline="0" dirty="0"/>
          </a:p>
          <a:p>
            <a:pPr marL="171450" indent="-171450">
              <a:buFontTx/>
              <a:buChar char="-"/>
            </a:pPr>
            <a:r>
              <a:rPr lang="en-US" baseline="0" dirty="0"/>
              <a:t>Source routing, end-hosts and routers differences, 0% circulation point - stochasticity</a:t>
            </a:r>
          </a:p>
          <a:p>
            <a:pPr marL="171450" indent="-171450">
              <a:buFontTx/>
              <a:buChar char="-"/>
            </a:pPr>
            <a:r>
              <a:rPr lang="en-US" baseline="0" dirty="0" err="1"/>
              <a:t>WHo</a:t>
            </a:r>
            <a:r>
              <a:rPr lang="en-US" baseline="0" dirty="0"/>
              <a:t> is paying the routing fees?</a:t>
            </a:r>
          </a:p>
          <a:p>
            <a:pPr marL="171450" indent="-171450">
              <a:buFontTx/>
              <a:buChar char="-"/>
            </a:pPr>
            <a:endParaRPr lang="en-US" baseline="0" dirty="0"/>
          </a:p>
          <a:p>
            <a:pPr marL="171450" indent="-171450">
              <a:buFontTx/>
              <a:buChar char="-"/>
            </a:pPr>
            <a:r>
              <a:rPr lang="en-US" baseline="0" dirty="0"/>
              <a:t>Feedback:</a:t>
            </a:r>
          </a:p>
          <a:p>
            <a:pPr marL="171450" indent="-171450">
              <a:buFontTx/>
              <a:buChar char="-"/>
            </a:pPr>
            <a:r>
              <a:rPr lang="en-US" baseline="0" dirty="0"/>
              <a:t>LND - atomic shortest path routing</a:t>
            </a:r>
          </a:p>
          <a:p>
            <a:pPr marL="171450" indent="-171450">
              <a:buFontTx/>
              <a:buChar char="-"/>
            </a:pPr>
            <a:r>
              <a:rPr lang="en-US" baseline="0" dirty="0"/>
              <a:t>Circuit switched network vs packet switching</a:t>
            </a:r>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65242A04-6684-9D4B-B04F-C4679E1D62A4}" type="slidenum">
              <a:rPr lang="en-US" smtClean="0"/>
              <a:t>47</a:t>
            </a:fld>
            <a:endParaRPr lang="en-US"/>
          </a:p>
        </p:txBody>
      </p:sp>
    </p:spTree>
    <p:extLst>
      <p:ext uri="{BB962C8B-B14F-4D97-AF65-F5344CB8AC3E}">
        <p14:creationId xmlns:p14="http://schemas.microsoft.com/office/powerpoint/2010/main" val="11439837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a:t>In a traditional network, a larger capacity implies larger </a:t>
            </a:r>
            <a:r>
              <a:rPr lang="en-US" b="1" dirty="0" err="1"/>
              <a:t>tpt</a:t>
            </a:r>
            <a:r>
              <a:rPr lang="en-US" b="1" dirty="0"/>
              <a:t>, but in this case, the implication of balance  is </a:t>
            </a:r>
            <a:r>
              <a:rPr lang="en-US" b="1" dirty="0" err="1"/>
              <a:t>circ</a:t>
            </a:r>
            <a:endParaRPr lang="en-US" b="1" dirty="0"/>
          </a:p>
          <a:p>
            <a:pPr marL="171450" indent="-171450">
              <a:buFontTx/>
              <a:buChar char="-"/>
            </a:pPr>
            <a:endParaRPr lang="en-US" b="1" dirty="0"/>
          </a:p>
          <a:p>
            <a:pPr marL="171450" indent="-171450">
              <a:buFontTx/>
              <a:buChar char="-"/>
            </a:pPr>
            <a:r>
              <a:rPr lang="en-US" b="1" dirty="0"/>
              <a:t>same matrix from before can be represented like this</a:t>
            </a:r>
          </a:p>
          <a:p>
            <a:pPr marL="171450" indent="-171450">
              <a:buFontTx/>
              <a:buChar char="-"/>
            </a:pPr>
            <a:endParaRPr lang="en-US" dirty="0"/>
          </a:p>
          <a:p>
            <a:pPr marL="171450" indent="-171450">
              <a:buFontTx/>
              <a:buChar char="-"/>
            </a:pPr>
            <a:r>
              <a:rPr lang="en-US" dirty="0"/>
              <a:t>Circulation </a:t>
            </a:r>
            <a:r>
              <a:rPr lang="mr-IN" dirty="0"/>
              <a:t>–</a:t>
            </a:r>
            <a:r>
              <a:rPr lang="en-US" baseline="0" dirty="0"/>
              <a:t>portion that can be routed in balanced fashion. In other words, the rate incoming edges = rate outgoing edges at every node </a:t>
            </a:r>
            <a:r>
              <a:rPr lang="mr-IN" baseline="0" dirty="0"/>
              <a:t>–</a:t>
            </a:r>
            <a:r>
              <a:rPr lang="en-US" baseline="0" dirty="0"/>
              <a:t> can be constructed by removing cycles of constant flow from the original graph</a:t>
            </a:r>
          </a:p>
          <a:p>
            <a:pPr marL="171450" indent="-171450">
              <a:buFontTx/>
              <a:buChar char="-"/>
            </a:pPr>
            <a:endParaRPr lang="en-US" baseline="0" dirty="0"/>
          </a:p>
          <a:p>
            <a:pPr marL="171450" indent="-171450">
              <a:buFontTx/>
              <a:buChar char="-"/>
            </a:pPr>
            <a:r>
              <a:rPr lang="en-US" baseline="0" dirty="0"/>
              <a:t>The total of these weights is the value of the circulation</a:t>
            </a:r>
          </a:p>
          <a:p>
            <a:pPr marL="171450" indent="-171450">
              <a:buFontTx/>
              <a:buChar char="-"/>
            </a:pPr>
            <a:r>
              <a:rPr lang="en-US" baseline="0" dirty="0"/>
              <a:t>Whatever remains is the DAG and cannot be routed without additional deposits via the blockchain</a:t>
            </a:r>
          </a:p>
          <a:p>
            <a:pPr marL="171450" indent="-171450">
              <a:buFontTx/>
              <a:buChar char="-"/>
            </a:pPr>
            <a:endParaRPr lang="en-US" baseline="0" dirty="0"/>
          </a:p>
          <a:p>
            <a:pPr marL="171450" indent="-171450">
              <a:buFontTx/>
              <a:buChar char="-"/>
            </a:pPr>
            <a:r>
              <a:rPr lang="en-US" baseline="0" dirty="0"/>
              <a:t>How to route circulation IN THE ABSENCE OF REBALANCING</a:t>
            </a:r>
          </a:p>
          <a:p>
            <a:pPr marL="171450" indent="-171450">
              <a:buFontTx/>
              <a:buChar char="-"/>
            </a:pPr>
            <a:r>
              <a:rPr lang="en-US" baseline="0" dirty="0"/>
              <a:t>should we define rebalancing here or set up our metrics</a:t>
            </a:r>
          </a:p>
          <a:p>
            <a:pPr marL="171450" indent="-171450">
              <a:buFontTx/>
              <a:buChar char="-"/>
            </a:pPr>
            <a:endParaRPr lang="en-US" baseline="0" dirty="0"/>
          </a:p>
          <a:p>
            <a:pPr marL="171450" indent="-171450">
              <a:buFontTx/>
              <a:buChar char="-"/>
            </a:pPr>
            <a:r>
              <a:rPr lang="en-US" baseline="0" dirty="0"/>
              <a:t>a good system should get you the highest </a:t>
            </a:r>
            <a:r>
              <a:rPr lang="en-US" baseline="0" dirty="0" err="1"/>
              <a:t>tpt</a:t>
            </a:r>
            <a:r>
              <a:rPr lang="en-US" baseline="0" dirty="0"/>
              <a:t> with both the smallest of capital locked in and the smallest amount of rebalancing </a:t>
            </a:r>
            <a:r>
              <a:rPr lang="en-US" baseline="0" dirty="0" err="1"/>
              <a:t>txns</a:t>
            </a:r>
            <a:r>
              <a:rPr lang="en-US" baseline="0" dirty="0"/>
              <a:t> (all of this contributes to the cost of the system - either the capital or rebalancing costs)</a:t>
            </a:r>
          </a:p>
        </p:txBody>
      </p:sp>
      <p:sp>
        <p:nvSpPr>
          <p:cNvPr id="4" name="Slide Number Placeholder 3"/>
          <p:cNvSpPr>
            <a:spLocks noGrp="1"/>
          </p:cNvSpPr>
          <p:nvPr>
            <p:ph type="sldNum" sz="quarter" idx="10"/>
          </p:nvPr>
        </p:nvSpPr>
        <p:spPr/>
        <p:txBody>
          <a:bodyPr/>
          <a:lstStyle/>
          <a:p>
            <a:fld id="{65242A04-6684-9D4B-B04F-C4679E1D62A4}" type="slidenum">
              <a:rPr lang="en-US" smtClean="0"/>
              <a:t>49</a:t>
            </a:fld>
            <a:endParaRPr lang="en-US"/>
          </a:p>
        </p:txBody>
      </p:sp>
    </p:spTree>
    <p:extLst>
      <p:ext uri="{BB962C8B-B14F-4D97-AF65-F5344CB8AC3E}">
        <p14:creationId xmlns:p14="http://schemas.microsoft.com/office/powerpoint/2010/main" val="33087775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Mean channel size varied on the x axis. It is highly skewed</a:t>
            </a:r>
          </a:p>
          <a:p>
            <a:r>
              <a:rPr lang="en-US" sz="1200" kern="1200" baseline="0" dirty="0">
                <a:solidFill>
                  <a:schemeClr val="tx1"/>
                </a:solidFill>
                <a:effectLst/>
                <a:latin typeface="+mn-lt"/>
                <a:ea typeface="+mn-ea"/>
                <a:cs typeface="+mn-cs"/>
              </a:rPr>
              <a:t>We run a demand of 30 </a:t>
            </a:r>
            <a:r>
              <a:rPr lang="en-US" sz="1200" kern="1200" baseline="0" dirty="0" err="1">
                <a:solidFill>
                  <a:schemeClr val="tx1"/>
                </a:solidFill>
                <a:effectLst/>
                <a:latin typeface="+mn-lt"/>
                <a:ea typeface="+mn-ea"/>
                <a:cs typeface="+mn-cs"/>
              </a:rPr>
              <a:t>txns</a:t>
            </a:r>
            <a:r>
              <a:rPr lang="en-US" sz="1200" kern="1200" baseline="0" dirty="0">
                <a:solidFill>
                  <a:schemeClr val="tx1"/>
                </a:solidFill>
                <a:effectLst/>
                <a:latin typeface="+mn-lt"/>
                <a:ea typeface="+mn-ea"/>
                <a:cs typeface="+mn-cs"/>
              </a:rPr>
              <a:t>/s per sender across 10 destinations. Sizes vary from 5 euros to 3930 euros</a:t>
            </a:r>
          </a:p>
          <a:p>
            <a:r>
              <a:rPr lang="en-US" sz="1200" kern="1200" baseline="0" dirty="0">
                <a:solidFill>
                  <a:schemeClr val="tx1"/>
                </a:solidFill>
                <a:effectLst/>
                <a:latin typeface="+mn-lt"/>
                <a:ea typeface="+mn-ea"/>
                <a:cs typeface="+mn-cs"/>
              </a:rPr>
              <a:t>Break down by sizes. Each x axis point represents a transaction size range and the y axis denotes the percentage of </a:t>
            </a:r>
            <a:r>
              <a:rPr lang="en-US" sz="1200" kern="1200" baseline="0" dirty="0" err="1">
                <a:solidFill>
                  <a:schemeClr val="tx1"/>
                </a:solidFill>
                <a:effectLst/>
                <a:latin typeface="+mn-lt"/>
                <a:ea typeface="+mn-ea"/>
                <a:cs typeface="+mn-cs"/>
              </a:rPr>
              <a:t>txns</a:t>
            </a:r>
            <a:r>
              <a:rPr lang="en-US" sz="1200" kern="1200" baseline="0" dirty="0">
                <a:solidFill>
                  <a:schemeClr val="tx1"/>
                </a:solidFill>
                <a:effectLst/>
                <a:latin typeface="+mn-lt"/>
                <a:ea typeface="+mn-ea"/>
                <a:cs typeface="+mn-cs"/>
              </a:rPr>
              <a:t> successful in that range. Each range corresponds to an equal percentage of the total number of </a:t>
            </a:r>
            <a:r>
              <a:rPr lang="en-US" sz="1200" kern="1200" baseline="0" dirty="0" err="1">
                <a:solidFill>
                  <a:schemeClr val="tx1"/>
                </a:solidFill>
                <a:effectLst/>
                <a:latin typeface="+mn-lt"/>
                <a:ea typeface="+mn-ea"/>
                <a:cs typeface="+mn-cs"/>
              </a:rPr>
              <a:t>txns</a:t>
            </a:r>
            <a:r>
              <a:rPr lang="en-US" sz="1200" kern="1200" baseline="0" dirty="0">
                <a:solidFill>
                  <a:schemeClr val="tx1"/>
                </a:solidFill>
                <a:effectLst/>
                <a:latin typeface="+mn-lt"/>
                <a:ea typeface="+mn-ea"/>
                <a:cs typeface="+mn-cs"/>
              </a:rPr>
              <a:t> in the dataset</a:t>
            </a:r>
          </a:p>
          <a:p>
            <a:pPr marL="228600" indent="-228600">
              <a:buAutoNum type="alphaLcParenR"/>
            </a:pPr>
            <a:endParaRPr lang="en-US" sz="1200" kern="1200" baseline="0" dirty="0">
              <a:solidFill>
                <a:schemeClr val="tx1"/>
              </a:solidFill>
              <a:effectLst/>
              <a:latin typeface="+mn-lt"/>
              <a:ea typeface="+mn-ea"/>
              <a:cs typeface="+mn-cs"/>
            </a:endParaRPr>
          </a:p>
          <a:p>
            <a:pPr marL="228600" indent="-228600">
              <a:buAutoNum type="alphaLcParenR"/>
            </a:pPr>
            <a:r>
              <a:rPr lang="en-US" sz="1200" kern="1200" baseline="0" dirty="0">
                <a:solidFill>
                  <a:schemeClr val="tx1"/>
                </a:solidFill>
                <a:effectLst/>
                <a:latin typeface="+mn-lt"/>
                <a:ea typeface="+mn-ea"/>
                <a:cs typeface="+mn-cs"/>
              </a:rPr>
              <a:t>LR quickly degrades with size of </a:t>
            </a:r>
            <a:r>
              <a:rPr lang="en-US" sz="1200" kern="1200" baseline="0" dirty="0" err="1">
                <a:solidFill>
                  <a:schemeClr val="tx1"/>
                </a:solidFill>
                <a:effectLst/>
                <a:latin typeface="+mn-lt"/>
                <a:ea typeface="+mn-ea"/>
                <a:cs typeface="+mn-cs"/>
              </a:rPr>
              <a:t>txn</a:t>
            </a:r>
            <a:endParaRPr lang="en-US" sz="1200" kern="1200" baseline="0" dirty="0">
              <a:solidFill>
                <a:schemeClr val="tx1"/>
              </a:solidFill>
              <a:effectLst/>
              <a:latin typeface="+mn-lt"/>
              <a:ea typeface="+mn-ea"/>
              <a:cs typeface="+mn-cs"/>
            </a:endParaRPr>
          </a:p>
          <a:p>
            <a:pPr marL="228600" indent="-228600">
              <a:buAutoNum type="alphaLcParenR"/>
            </a:pPr>
            <a:r>
              <a:rPr lang="en-US" sz="1200" kern="1200" baseline="0" dirty="0">
                <a:solidFill>
                  <a:schemeClr val="tx1"/>
                </a:solidFill>
                <a:effectLst/>
                <a:latin typeface="+mn-lt"/>
                <a:ea typeface="+mn-ea"/>
                <a:cs typeface="+mn-cs"/>
              </a:rPr>
              <a:t>LND performs consistently until the transaction sizes are large. Likely because of the skew in payment channel sizes and a large number of them being large enough to support any number of small </a:t>
            </a:r>
            <a:r>
              <a:rPr lang="en-US" sz="1200" kern="1200" baseline="0" dirty="0" err="1">
                <a:solidFill>
                  <a:schemeClr val="tx1"/>
                </a:solidFill>
                <a:effectLst/>
                <a:latin typeface="+mn-lt"/>
                <a:ea typeface="+mn-ea"/>
                <a:cs typeface="+mn-cs"/>
              </a:rPr>
              <a:t>txns</a:t>
            </a:r>
            <a:endParaRPr lang="en-US" sz="1200" kern="1200" baseline="0" dirty="0">
              <a:solidFill>
                <a:schemeClr val="tx1"/>
              </a:solidFill>
              <a:effectLst/>
              <a:latin typeface="+mn-lt"/>
              <a:ea typeface="+mn-ea"/>
              <a:cs typeface="+mn-cs"/>
            </a:endParaRPr>
          </a:p>
          <a:p>
            <a:pPr marL="228600" indent="-228600">
              <a:buAutoNum type="alphaLcParenR"/>
            </a:pPr>
            <a:r>
              <a:rPr lang="en-US" sz="1200" kern="1200" baseline="0" dirty="0">
                <a:solidFill>
                  <a:schemeClr val="tx1"/>
                </a:solidFill>
                <a:effectLst/>
                <a:latin typeface="+mn-lt"/>
                <a:ea typeface="+mn-ea"/>
                <a:cs typeface="+mn-cs"/>
              </a:rPr>
              <a:t>Spider completing nearly all of the small transactions and completing 20% more than LND for even the largest 12.5% of </a:t>
            </a:r>
            <a:r>
              <a:rPr lang="en-US" sz="1200" kern="1200" baseline="0" dirty="0" err="1">
                <a:solidFill>
                  <a:schemeClr val="tx1"/>
                </a:solidFill>
                <a:effectLst/>
                <a:latin typeface="+mn-lt"/>
                <a:ea typeface="+mn-ea"/>
                <a:cs typeface="+mn-cs"/>
              </a:rPr>
              <a:t>txns</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242A04-6684-9D4B-B04F-C4679E1D62A4}" type="slidenum">
              <a:rPr lang="en-US" smtClean="0"/>
              <a:t>50</a:t>
            </a:fld>
            <a:endParaRPr lang="en-US"/>
          </a:p>
        </p:txBody>
      </p:sp>
    </p:spTree>
    <p:extLst>
      <p:ext uri="{BB962C8B-B14F-4D97-AF65-F5344CB8AC3E}">
        <p14:creationId xmlns:p14="http://schemas.microsoft.com/office/powerpoint/2010/main" val="1872207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Payment channels act somewhat like a gift card or a joint account. </a:t>
            </a:r>
          </a:p>
          <a:p>
            <a:endParaRPr lang="en-US" baseline="0" dirty="0"/>
          </a:p>
          <a:p>
            <a:r>
              <a:rPr lang="en-US" baseline="0" dirty="0"/>
              <a:t>Alice and Bob decide to put 7 units into a common fund like a gift card by making a blockchain transaction. The </a:t>
            </a:r>
            <a:r>
              <a:rPr lang="en-US" baseline="0" dirty="0" err="1"/>
              <a:t>blockchain</a:t>
            </a:r>
            <a:r>
              <a:rPr lang="en-US" baseline="0" dirty="0"/>
              <a:t> records the existence of the channel and the initial balances of Alice and Bob in the channel. </a:t>
            </a:r>
          </a:p>
          <a:p>
            <a:endParaRPr lang="en-US" baseline="0" dirty="0"/>
          </a:p>
          <a:p>
            <a:r>
              <a:rPr lang="en-US" baseline="0" dirty="0"/>
              <a:t>Now if Alice were to send some money over to Bob, she would just sign a new message confirming that Bob owns 4 of these and herself 3</a:t>
            </a:r>
          </a:p>
          <a:p>
            <a:endParaRPr lang="en-US" baseline="0" dirty="0"/>
          </a:p>
          <a:p>
            <a:r>
              <a:rPr lang="en-US" b="1" baseline="0" dirty="0"/>
              <a:t>None of these compromise the security of the system</a:t>
            </a:r>
          </a:p>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5</a:t>
            </a:fld>
            <a:endParaRPr lang="en-US"/>
          </a:p>
        </p:txBody>
      </p:sp>
    </p:spTree>
    <p:extLst>
      <p:ext uri="{BB962C8B-B14F-4D97-AF65-F5344CB8AC3E}">
        <p14:creationId xmlns:p14="http://schemas.microsoft.com/office/powerpoint/2010/main" val="39112913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Mean channel size varied on the x axis. It is highly skewed</a:t>
            </a:r>
          </a:p>
          <a:p>
            <a:r>
              <a:rPr lang="en-US" sz="1200" kern="1200" baseline="0" dirty="0">
                <a:solidFill>
                  <a:schemeClr val="tx1"/>
                </a:solidFill>
                <a:effectLst/>
                <a:latin typeface="+mn-lt"/>
                <a:ea typeface="+mn-ea"/>
                <a:cs typeface="+mn-cs"/>
              </a:rPr>
              <a:t>We run a demand of 30 </a:t>
            </a:r>
            <a:r>
              <a:rPr lang="en-US" sz="1200" kern="1200" baseline="0" dirty="0" err="1">
                <a:solidFill>
                  <a:schemeClr val="tx1"/>
                </a:solidFill>
                <a:effectLst/>
                <a:latin typeface="+mn-lt"/>
                <a:ea typeface="+mn-ea"/>
                <a:cs typeface="+mn-cs"/>
              </a:rPr>
              <a:t>txns</a:t>
            </a:r>
            <a:r>
              <a:rPr lang="en-US" sz="1200" kern="1200" baseline="0" dirty="0">
                <a:solidFill>
                  <a:schemeClr val="tx1"/>
                </a:solidFill>
                <a:effectLst/>
                <a:latin typeface="+mn-lt"/>
                <a:ea typeface="+mn-ea"/>
                <a:cs typeface="+mn-cs"/>
              </a:rPr>
              <a:t>/s per sender across 10 destinations. Sizes vary from 5 euros to 3930 euros</a:t>
            </a:r>
          </a:p>
          <a:p>
            <a:r>
              <a:rPr lang="en-US" sz="1200" kern="1200" baseline="0" dirty="0">
                <a:solidFill>
                  <a:schemeClr val="tx1"/>
                </a:solidFill>
                <a:effectLst/>
                <a:latin typeface="+mn-lt"/>
                <a:ea typeface="+mn-ea"/>
                <a:cs typeface="+mn-cs"/>
              </a:rPr>
              <a:t>Break down by sizes. Each x axis point represents a transaction size range and the y axis denotes the percentage of </a:t>
            </a:r>
            <a:r>
              <a:rPr lang="en-US" sz="1200" kern="1200" baseline="0" dirty="0" err="1">
                <a:solidFill>
                  <a:schemeClr val="tx1"/>
                </a:solidFill>
                <a:effectLst/>
                <a:latin typeface="+mn-lt"/>
                <a:ea typeface="+mn-ea"/>
                <a:cs typeface="+mn-cs"/>
              </a:rPr>
              <a:t>txns</a:t>
            </a:r>
            <a:r>
              <a:rPr lang="en-US" sz="1200" kern="1200" baseline="0" dirty="0">
                <a:solidFill>
                  <a:schemeClr val="tx1"/>
                </a:solidFill>
                <a:effectLst/>
                <a:latin typeface="+mn-lt"/>
                <a:ea typeface="+mn-ea"/>
                <a:cs typeface="+mn-cs"/>
              </a:rPr>
              <a:t> successful in that range. Each range corresponds to an equal percentage of the total number of </a:t>
            </a:r>
            <a:r>
              <a:rPr lang="en-US" sz="1200" kern="1200" baseline="0" dirty="0" err="1">
                <a:solidFill>
                  <a:schemeClr val="tx1"/>
                </a:solidFill>
                <a:effectLst/>
                <a:latin typeface="+mn-lt"/>
                <a:ea typeface="+mn-ea"/>
                <a:cs typeface="+mn-cs"/>
              </a:rPr>
              <a:t>txns</a:t>
            </a:r>
            <a:r>
              <a:rPr lang="en-US" sz="1200" kern="1200" baseline="0" dirty="0">
                <a:solidFill>
                  <a:schemeClr val="tx1"/>
                </a:solidFill>
                <a:effectLst/>
                <a:latin typeface="+mn-lt"/>
                <a:ea typeface="+mn-ea"/>
                <a:cs typeface="+mn-cs"/>
              </a:rPr>
              <a:t> in the dataset</a:t>
            </a:r>
          </a:p>
          <a:p>
            <a:pPr marL="228600" indent="-228600">
              <a:buAutoNum type="alphaLcParenR"/>
            </a:pPr>
            <a:endParaRPr lang="en-US" sz="1200" kern="1200" baseline="0" dirty="0">
              <a:solidFill>
                <a:schemeClr val="tx1"/>
              </a:solidFill>
              <a:effectLst/>
              <a:latin typeface="+mn-lt"/>
              <a:ea typeface="+mn-ea"/>
              <a:cs typeface="+mn-cs"/>
            </a:endParaRPr>
          </a:p>
          <a:p>
            <a:pPr marL="228600" indent="-228600">
              <a:buAutoNum type="alphaLcParenR"/>
            </a:pPr>
            <a:r>
              <a:rPr lang="en-US" sz="1200" kern="1200" baseline="0" dirty="0">
                <a:solidFill>
                  <a:schemeClr val="tx1"/>
                </a:solidFill>
                <a:effectLst/>
                <a:latin typeface="+mn-lt"/>
                <a:ea typeface="+mn-ea"/>
                <a:cs typeface="+mn-cs"/>
              </a:rPr>
              <a:t>LR quickly degrades with size of </a:t>
            </a:r>
            <a:r>
              <a:rPr lang="en-US" sz="1200" kern="1200" baseline="0" dirty="0" err="1">
                <a:solidFill>
                  <a:schemeClr val="tx1"/>
                </a:solidFill>
                <a:effectLst/>
                <a:latin typeface="+mn-lt"/>
                <a:ea typeface="+mn-ea"/>
                <a:cs typeface="+mn-cs"/>
              </a:rPr>
              <a:t>txn</a:t>
            </a:r>
            <a:endParaRPr lang="en-US" sz="1200" kern="1200" baseline="0" dirty="0">
              <a:solidFill>
                <a:schemeClr val="tx1"/>
              </a:solidFill>
              <a:effectLst/>
              <a:latin typeface="+mn-lt"/>
              <a:ea typeface="+mn-ea"/>
              <a:cs typeface="+mn-cs"/>
            </a:endParaRPr>
          </a:p>
          <a:p>
            <a:pPr marL="228600" indent="-228600">
              <a:buAutoNum type="alphaLcParenR"/>
            </a:pPr>
            <a:r>
              <a:rPr lang="en-US" sz="1200" kern="1200" baseline="0" dirty="0">
                <a:solidFill>
                  <a:schemeClr val="tx1"/>
                </a:solidFill>
                <a:effectLst/>
                <a:latin typeface="+mn-lt"/>
                <a:ea typeface="+mn-ea"/>
                <a:cs typeface="+mn-cs"/>
              </a:rPr>
              <a:t>LND performs consistently until the transaction sizes are large. Likely because of the skew in payment channel sizes and a large number of them being large enough to support any number of small </a:t>
            </a:r>
            <a:r>
              <a:rPr lang="en-US" sz="1200" kern="1200" baseline="0" dirty="0" err="1">
                <a:solidFill>
                  <a:schemeClr val="tx1"/>
                </a:solidFill>
                <a:effectLst/>
                <a:latin typeface="+mn-lt"/>
                <a:ea typeface="+mn-ea"/>
                <a:cs typeface="+mn-cs"/>
              </a:rPr>
              <a:t>txns</a:t>
            </a:r>
            <a:endParaRPr lang="en-US" sz="1200" kern="1200" baseline="0" dirty="0">
              <a:solidFill>
                <a:schemeClr val="tx1"/>
              </a:solidFill>
              <a:effectLst/>
              <a:latin typeface="+mn-lt"/>
              <a:ea typeface="+mn-ea"/>
              <a:cs typeface="+mn-cs"/>
            </a:endParaRPr>
          </a:p>
          <a:p>
            <a:pPr marL="228600" indent="-228600">
              <a:buAutoNum type="alphaLcParenR"/>
            </a:pPr>
            <a:r>
              <a:rPr lang="en-US" sz="1200" kern="1200" baseline="0" dirty="0">
                <a:solidFill>
                  <a:schemeClr val="tx1"/>
                </a:solidFill>
                <a:effectLst/>
                <a:latin typeface="+mn-lt"/>
                <a:ea typeface="+mn-ea"/>
                <a:cs typeface="+mn-cs"/>
              </a:rPr>
              <a:t>Spider completing nearly all of the small transactions and completing 20% more than LND for even the largest 12.5% of </a:t>
            </a:r>
            <a:r>
              <a:rPr lang="en-US" sz="1200" kern="1200" baseline="0" dirty="0" err="1">
                <a:solidFill>
                  <a:schemeClr val="tx1"/>
                </a:solidFill>
                <a:effectLst/>
                <a:latin typeface="+mn-lt"/>
                <a:ea typeface="+mn-ea"/>
                <a:cs typeface="+mn-cs"/>
              </a:rPr>
              <a:t>txns</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242A04-6684-9D4B-B04F-C4679E1D62A4}" type="slidenum">
              <a:rPr lang="en-US" smtClean="0"/>
              <a:t>51</a:t>
            </a:fld>
            <a:endParaRPr lang="en-US"/>
          </a:p>
        </p:txBody>
      </p:sp>
    </p:spTree>
    <p:extLst>
      <p:ext uri="{BB962C8B-B14F-4D97-AF65-F5344CB8AC3E}">
        <p14:creationId xmlns:p14="http://schemas.microsoft.com/office/powerpoint/2010/main" val="39324302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Generate demands with some amount of DAG in them. Vary the amount of DAG on the x axis</a:t>
            </a:r>
          </a:p>
          <a:p>
            <a:r>
              <a:rPr lang="en-US" sz="1200" kern="1200" baseline="0" dirty="0">
                <a:solidFill>
                  <a:schemeClr val="tx1"/>
                </a:solidFill>
                <a:effectLst/>
                <a:latin typeface="+mn-lt"/>
                <a:ea typeface="+mn-ea"/>
                <a:cs typeface="+mn-cs"/>
              </a:rPr>
              <a:t>We run a demand of 30 </a:t>
            </a:r>
            <a:r>
              <a:rPr lang="en-US" sz="1200" kern="1200" baseline="0" dirty="0" err="1">
                <a:solidFill>
                  <a:schemeClr val="tx1"/>
                </a:solidFill>
                <a:effectLst/>
                <a:latin typeface="+mn-lt"/>
                <a:ea typeface="+mn-ea"/>
                <a:cs typeface="+mn-cs"/>
              </a:rPr>
              <a:t>txns</a:t>
            </a:r>
            <a:r>
              <a:rPr lang="en-US" sz="1200" kern="1200" baseline="0" dirty="0">
                <a:solidFill>
                  <a:schemeClr val="tx1"/>
                </a:solidFill>
                <a:effectLst/>
                <a:latin typeface="+mn-lt"/>
                <a:ea typeface="+mn-ea"/>
                <a:cs typeface="+mn-cs"/>
              </a:rPr>
              <a:t>/s per sender across 10 destinations. Sizes vary from 5 euros to 3930 euros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look at normalized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(or percentage completed of amount/percentage attempted)</a:t>
            </a:r>
          </a:p>
          <a:p>
            <a:pPr marL="228600" indent="-228600">
              <a:buAutoNum type="alphaLcParenR"/>
            </a:pPr>
            <a:r>
              <a:rPr lang="en-US" sz="1200" kern="1200" baseline="0" dirty="0">
                <a:solidFill>
                  <a:schemeClr val="tx1"/>
                </a:solidFill>
                <a:effectLst/>
                <a:latin typeface="+mn-lt"/>
                <a:ea typeface="+mn-ea"/>
                <a:cs typeface="+mn-cs"/>
              </a:rPr>
              <a:t>What we expect: All schemes degrade with more DAG</a:t>
            </a:r>
          </a:p>
          <a:p>
            <a:pPr marL="228600" indent="-228600">
              <a:buAutoNum type="alphaLcParenR"/>
            </a:pPr>
            <a:r>
              <a:rPr lang="en-US" sz="1200" kern="1200" baseline="0" dirty="0">
                <a:solidFill>
                  <a:schemeClr val="tx1"/>
                </a:solidFill>
                <a:effectLst/>
                <a:latin typeface="+mn-lt"/>
                <a:ea typeface="+mn-ea"/>
                <a:cs typeface="+mn-cs"/>
              </a:rPr>
              <a:t>Spider performs better than LND</a:t>
            </a:r>
          </a:p>
          <a:p>
            <a:pPr marL="228600" indent="-228600">
              <a:buAutoNum type="alphaLcParenR"/>
            </a:pPr>
            <a:r>
              <a:rPr lang="en-US" sz="1200" kern="1200" baseline="0" dirty="0">
                <a:solidFill>
                  <a:schemeClr val="tx1"/>
                </a:solidFill>
                <a:effectLst/>
                <a:latin typeface="+mn-lt"/>
                <a:ea typeface="+mn-ea"/>
                <a:cs typeface="+mn-cs"/>
              </a:rPr>
              <a:t>But no one gets optimal</a:t>
            </a:r>
          </a:p>
          <a:p>
            <a:pPr marL="228600" indent="-228600">
              <a:buAutoNum type="alphaLcParenR"/>
            </a:pPr>
            <a:r>
              <a:rPr lang="en-US" sz="1200" kern="1200" baseline="0" dirty="0">
                <a:solidFill>
                  <a:schemeClr val="tx1"/>
                </a:solidFill>
                <a:effectLst/>
                <a:latin typeface="+mn-lt"/>
                <a:ea typeface="+mn-ea"/>
                <a:cs typeface="+mn-cs"/>
              </a:rPr>
              <a:t>Why? Deadlock???</a:t>
            </a:r>
          </a:p>
          <a:p>
            <a:pPr marL="228600" indent="-228600">
              <a:buAutoNum type="alphaLcParenR"/>
            </a:pPr>
            <a:r>
              <a:rPr lang="en-US" sz="1200" kern="1200" baseline="0" dirty="0">
                <a:solidFill>
                  <a:schemeClr val="tx1"/>
                </a:solidFill>
                <a:effectLst/>
                <a:latin typeface="+mn-lt"/>
                <a:ea typeface="+mn-ea"/>
                <a:cs typeface="+mn-cs"/>
              </a:rPr>
              <a:t>Where to fit in deadlock discussion</a:t>
            </a:r>
          </a:p>
          <a:p>
            <a:pPr marL="228600" indent="-228600">
              <a:buAutoNum type="alphaLcParenR"/>
            </a:pPr>
            <a:endParaRPr lang="en-US" sz="1200" kern="1200" baseline="0" dirty="0">
              <a:solidFill>
                <a:schemeClr val="tx1"/>
              </a:solidFill>
              <a:effectLst/>
              <a:latin typeface="+mn-lt"/>
              <a:ea typeface="+mn-ea"/>
              <a:cs typeface="+mn-cs"/>
            </a:endParaRPr>
          </a:p>
          <a:p>
            <a:pPr marL="228600" indent="-228600">
              <a:buAutoNum type="alphaLcParenR"/>
            </a:pPr>
            <a:r>
              <a:rPr lang="en-US" sz="1200" kern="1200" baseline="0" dirty="0">
                <a:solidFill>
                  <a:schemeClr val="tx1"/>
                </a:solidFill>
                <a:effectLst/>
                <a:latin typeface="+mn-lt"/>
                <a:ea typeface="+mn-ea"/>
                <a:cs typeface="+mn-cs"/>
              </a:rPr>
              <a:t>why did this happen? because </a:t>
            </a:r>
            <a:r>
              <a:rPr lang="en-US" sz="1200" kern="1200" baseline="0" dirty="0" err="1">
                <a:solidFill>
                  <a:schemeClr val="tx1"/>
                </a:solidFill>
                <a:effectLst/>
                <a:latin typeface="+mn-lt"/>
                <a:ea typeface="+mn-ea"/>
                <a:cs typeface="+mn-cs"/>
              </a:rPr>
              <a:t>dags</a:t>
            </a:r>
            <a:r>
              <a:rPr lang="en-US" sz="1200" kern="1200" baseline="0" dirty="0">
                <a:solidFill>
                  <a:schemeClr val="tx1"/>
                </a:solidFill>
                <a:effectLst/>
                <a:latin typeface="+mn-lt"/>
                <a:ea typeface="+mn-ea"/>
                <a:cs typeface="+mn-cs"/>
              </a:rPr>
              <a:t> create deadlocks. let's look at a simpler example. use clouds and identify that </a:t>
            </a:r>
            <a:r>
              <a:rPr lang="en-US" sz="1200" kern="1200" baseline="0" dirty="0" err="1">
                <a:solidFill>
                  <a:schemeClr val="tx1"/>
                </a:solidFill>
                <a:effectLst/>
                <a:latin typeface="+mn-lt"/>
                <a:ea typeface="+mn-ea"/>
                <a:cs typeface="+mn-cs"/>
              </a:rPr>
              <a:t>charlie</a:t>
            </a:r>
            <a:r>
              <a:rPr lang="en-US" sz="1200" kern="1200" baseline="0" dirty="0">
                <a:solidFill>
                  <a:schemeClr val="tx1"/>
                </a:solidFill>
                <a:effectLst/>
                <a:latin typeface="+mn-lt"/>
                <a:ea typeface="+mn-ea"/>
                <a:cs typeface="+mn-cs"/>
              </a:rPr>
              <a:t> is a </a:t>
            </a:r>
            <a:r>
              <a:rPr lang="en-US" sz="1200" kern="1200" baseline="0" dirty="0" err="1">
                <a:solidFill>
                  <a:schemeClr val="tx1"/>
                </a:solidFill>
                <a:effectLst/>
                <a:latin typeface="+mn-lt"/>
                <a:ea typeface="+mn-ea"/>
                <a:cs typeface="+mn-cs"/>
              </a:rPr>
              <a:t>dag</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242A04-6684-9D4B-B04F-C4679E1D62A4}" type="slidenum">
              <a:rPr lang="en-US" smtClean="0"/>
              <a:t>52</a:t>
            </a:fld>
            <a:endParaRPr lang="en-US"/>
          </a:p>
        </p:txBody>
      </p:sp>
    </p:spTree>
    <p:extLst>
      <p:ext uri="{BB962C8B-B14F-4D97-AF65-F5344CB8AC3E}">
        <p14:creationId xmlns:p14="http://schemas.microsoft.com/office/powerpoint/2010/main" val="37107778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MENTION THAT DAGs create skewed</a:t>
            </a:r>
          </a:p>
          <a:p>
            <a:r>
              <a:rPr lang="en-US" sz="1200" kern="1200" baseline="0" dirty="0">
                <a:solidFill>
                  <a:schemeClr val="tx1"/>
                </a:solidFill>
                <a:effectLst/>
                <a:latin typeface="+mn-lt"/>
                <a:ea typeface="+mn-ea"/>
                <a:cs typeface="+mn-cs"/>
              </a:rPr>
              <a:t>In order to overcome deadlocks, we allow periodic rebalancing after every x euros has been successfully routed at a router</a:t>
            </a:r>
          </a:p>
          <a:p>
            <a:r>
              <a:rPr lang="en-US" sz="1200" kern="1200" baseline="0" dirty="0">
                <a:solidFill>
                  <a:schemeClr val="tx1"/>
                </a:solidFill>
                <a:effectLst/>
                <a:latin typeface="+mn-lt"/>
                <a:ea typeface="+mn-ea"/>
                <a:cs typeface="+mn-cs"/>
              </a:rPr>
              <a:t>Rebalancing redistributes wealth across the payment channels at a router. </a:t>
            </a:r>
          </a:p>
          <a:p>
            <a:r>
              <a:rPr lang="en-US" sz="1200" kern="1200" baseline="0" dirty="0">
                <a:solidFill>
                  <a:schemeClr val="tx1"/>
                </a:solidFill>
                <a:effectLst/>
                <a:latin typeface="+mn-lt"/>
                <a:ea typeface="+mn-ea"/>
                <a:cs typeface="+mn-cs"/>
              </a:rPr>
              <a:t>Interval acts as a proxy for cost – because the more you route, the more willing you are to rebalance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look at normalized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(or percentage completed of amount/percentage attempted) as the rebalancing interval is increased</a:t>
            </a:r>
          </a:p>
          <a:p>
            <a:pPr marL="228600" indent="-228600">
              <a:buAutoNum type="alphaLcParenR"/>
            </a:pPr>
            <a:r>
              <a:rPr lang="en-US" sz="1200" kern="1200" baseline="0" dirty="0">
                <a:solidFill>
                  <a:schemeClr val="tx1"/>
                </a:solidFill>
                <a:effectLst/>
                <a:latin typeface="+mn-lt"/>
                <a:ea typeface="+mn-ea"/>
                <a:cs typeface="+mn-cs"/>
              </a:rPr>
              <a:t>At extremely frequent rebalancing, all schemes do much better than lack of rebalancing, but they seem to taper off at a certain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 reason being that in the absence of </a:t>
            </a:r>
            <a:r>
              <a:rPr lang="en-US" sz="1200" kern="1200" baseline="0" dirty="0" err="1">
                <a:solidFill>
                  <a:schemeClr val="tx1"/>
                </a:solidFill>
                <a:effectLst/>
                <a:latin typeface="+mn-lt"/>
                <a:ea typeface="+mn-ea"/>
                <a:cs typeface="+mn-cs"/>
              </a:rPr>
              <a:t>packetiziation</a:t>
            </a:r>
            <a:r>
              <a:rPr lang="en-US" sz="1200" kern="1200" baseline="0" dirty="0">
                <a:solidFill>
                  <a:schemeClr val="tx1"/>
                </a:solidFill>
                <a:effectLst/>
                <a:latin typeface="+mn-lt"/>
                <a:ea typeface="+mn-ea"/>
                <a:cs typeface="+mn-cs"/>
              </a:rPr>
              <a:t>, even frequent rebalancing can only do so </a:t>
            </a:r>
            <a:r>
              <a:rPr lang="en-US" sz="1200" kern="1200" baseline="0" dirty="0" err="1">
                <a:solidFill>
                  <a:schemeClr val="tx1"/>
                </a:solidFill>
                <a:effectLst/>
                <a:latin typeface="+mn-lt"/>
                <a:ea typeface="+mn-ea"/>
                <a:cs typeface="+mn-cs"/>
              </a:rPr>
              <a:t>mych</a:t>
            </a:r>
            <a:endParaRPr lang="en-US" sz="1200" kern="1200" baseline="0" dirty="0">
              <a:solidFill>
                <a:schemeClr val="tx1"/>
              </a:solidFill>
              <a:effectLst/>
              <a:latin typeface="+mn-lt"/>
              <a:ea typeface="+mn-ea"/>
              <a:cs typeface="+mn-cs"/>
            </a:endParaRPr>
          </a:p>
          <a:p>
            <a:pPr marL="228600" indent="-228600">
              <a:buAutoNum type="alphaLcParenR"/>
            </a:pPr>
            <a:r>
              <a:rPr lang="en-US" sz="1200" kern="1200" baseline="0" dirty="0">
                <a:solidFill>
                  <a:schemeClr val="tx1"/>
                </a:solidFill>
                <a:effectLst/>
                <a:latin typeface="+mn-lt"/>
                <a:ea typeface="+mn-ea"/>
                <a:cs typeface="+mn-cs"/>
              </a:rPr>
              <a:t>But as the rebalancing frequency is decreased, schemes take more hit to their </a:t>
            </a:r>
            <a:r>
              <a:rPr lang="en-US" sz="1200" kern="1200" baseline="0" dirty="0" err="1">
                <a:solidFill>
                  <a:schemeClr val="tx1"/>
                </a:solidFill>
                <a:effectLst/>
                <a:latin typeface="+mn-lt"/>
                <a:ea typeface="+mn-ea"/>
                <a:cs typeface="+mn-cs"/>
              </a:rPr>
              <a:t>tptal</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tpt</a:t>
            </a:r>
            <a:endParaRPr lang="en-US" sz="1200" kern="1200" baseline="0" dirty="0">
              <a:solidFill>
                <a:schemeClr val="tx1"/>
              </a:solidFill>
              <a:effectLst/>
              <a:latin typeface="+mn-lt"/>
              <a:ea typeface="+mn-ea"/>
              <a:cs typeface="+mn-cs"/>
            </a:endParaRPr>
          </a:p>
          <a:p>
            <a:pPr marL="228600" indent="-228600">
              <a:buAutoNum type="alphaLcParenR"/>
            </a:pPr>
            <a:r>
              <a:rPr lang="en-US" sz="1200" kern="1200" baseline="0" dirty="0">
                <a:solidFill>
                  <a:schemeClr val="tx1"/>
                </a:solidFill>
                <a:effectLst/>
                <a:latin typeface="+mn-lt"/>
                <a:ea typeface="+mn-ea"/>
                <a:cs typeface="+mn-cs"/>
              </a:rPr>
              <a:t>Spider is able to recover the 100%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even when rebalancing only every 10000 euros. You can think of this as routers need to only pay for one </a:t>
            </a:r>
            <a:r>
              <a:rPr lang="en-US" sz="1200" kern="1200" baseline="0" dirty="0" err="1">
                <a:solidFill>
                  <a:schemeClr val="tx1"/>
                </a:solidFill>
                <a:effectLst/>
                <a:latin typeface="+mn-lt"/>
                <a:ea typeface="+mn-ea"/>
                <a:cs typeface="+mn-cs"/>
              </a:rPr>
              <a:t>blockain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txn</a:t>
            </a:r>
            <a:r>
              <a:rPr lang="en-US" sz="1200" kern="1200" baseline="0" dirty="0">
                <a:solidFill>
                  <a:schemeClr val="tx1"/>
                </a:solidFill>
                <a:effectLst/>
                <a:latin typeface="+mn-lt"/>
                <a:ea typeface="+mn-ea"/>
                <a:cs typeface="+mn-cs"/>
              </a:rPr>
              <a:t> (utmost a euro or so) for 10000 euros they route on this topology. This cost affects the routing fees they charge, which is only about 0.01% compared to the 2 – 3% charged by credit cards today.</a:t>
            </a:r>
          </a:p>
          <a:p>
            <a:pPr marL="228600" indent="-228600">
              <a:buAutoNum type="alphaLcParenR"/>
            </a:pPr>
            <a:endParaRPr lang="en-US" sz="1200" kern="1200" baseline="0" dirty="0">
              <a:solidFill>
                <a:schemeClr val="tx1"/>
              </a:solidFill>
              <a:effectLst/>
              <a:latin typeface="+mn-lt"/>
              <a:ea typeface="+mn-ea"/>
              <a:cs typeface="+mn-cs"/>
            </a:endParaRPr>
          </a:p>
          <a:p>
            <a:pPr marL="228600" indent="-228600">
              <a:buAutoNum type="alphaLcParenR"/>
            </a:pPr>
            <a:r>
              <a:rPr lang="en-US" sz="1200" kern="1200" baseline="0" dirty="0">
                <a:solidFill>
                  <a:schemeClr val="tx1"/>
                </a:solidFill>
                <a:effectLst/>
                <a:latin typeface="+mn-lt"/>
                <a:ea typeface="+mn-ea"/>
                <a:cs typeface="+mn-cs"/>
              </a:rPr>
              <a:t>Tiny amount of rebalancing can help a lot if you have balanced routing, small amount of rebalancing a small amount of rebalancing to just get rid of deadlocks</a:t>
            </a:r>
          </a:p>
          <a:p>
            <a:pPr marL="228600" indent="-228600">
              <a:buAutoNum type="alphaLcParenR"/>
            </a:pPr>
            <a:endParaRPr lang="en-US" sz="1200" kern="1200" baseline="0" dirty="0">
              <a:solidFill>
                <a:schemeClr val="tx1"/>
              </a:solidFill>
              <a:effectLst/>
              <a:latin typeface="+mn-lt"/>
              <a:ea typeface="+mn-ea"/>
              <a:cs typeface="+mn-cs"/>
            </a:endParaRPr>
          </a:p>
          <a:p>
            <a:pPr marL="228600" indent="-228600">
              <a:buAutoNum type="alphaLcParenR"/>
            </a:pPr>
            <a:r>
              <a:rPr lang="en-US" sz="1200" kern="1200" baseline="0" dirty="0">
                <a:solidFill>
                  <a:schemeClr val="tx1"/>
                </a:solidFill>
                <a:effectLst/>
                <a:latin typeface="+mn-lt"/>
                <a:ea typeface="+mn-ea"/>
                <a:cs typeface="+mn-cs"/>
              </a:rPr>
              <a:t>Success ratio vs </a:t>
            </a:r>
            <a:r>
              <a:rPr lang="en-US" sz="1200" kern="1200" baseline="0" dirty="0" err="1">
                <a:solidFill>
                  <a:schemeClr val="tx1"/>
                </a:solidFill>
                <a:effectLst/>
                <a:latin typeface="+mn-lt"/>
                <a:ea typeface="+mn-ea"/>
                <a:cs typeface="+mn-cs"/>
              </a:rPr>
              <a:t>amt</a:t>
            </a:r>
            <a:r>
              <a:rPr lang="en-US" sz="1200" kern="1200" baseline="0" dirty="0">
                <a:solidFill>
                  <a:schemeClr val="tx1"/>
                </a:solidFill>
                <a:effectLst/>
                <a:latin typeface="+mn-lt"/>
                <a:ea typeface="+mn-ea"/>
                <a:cs typeface="+mn-cs"/>
              </a:rPr>
              <a:t> rebalancing </a:t>
            </a:r>
          </a:p>
          <a:p>
            <a:pPr marL="228600" indent="-228600">
              <a:buAutoNum type="alphaLcParenR"/>
            </a:pPr>
            <a:endParaRPr lang="en-US" sz="1200" kern="1200" baseline="0" dirty="0">
              <a:solidFill>
                <a:schemeClr val="tx1"/>
              </a:solidFill>
              <a:effectLst/>
              <a:latin typeface="+mn-lt"/>
              <a:ea typeface="+mn-ea"/>
              <a:cs typeface="+mn-cs"/>
            </a:endParaRPr>
          </a:p>
          <a:p>
            <a:pPr marL="228600" indent="-228600">
              <a:buAutoNum type="alphaLcParenR"/>
            </a:pPr>
            <a:endParaRPr lang="en-US" sz="1200" kern="1200" baseline="0" dirty="0">
              <a:solidFill>
                <a:schemeClr val="tx1"/>
              </a:solidFill>
              <a:effectLst/>
              <a:latin typeface="+mn-lt"/>
              <a:ea typeface="+mn-ea"/>
              <a:cs typeface="+mn-cs"/>
            </a:endParaRPr>
          </a:p>
          <a:p>
            <a:pPr marL="228600" indent="-228600">
              <a:buAutoNum type="alphaLcParenR"/>
            </a:pPr>
            <a:r>
              <a:rPr lang="en-US" sz="1200" kern="1200" baseline="0" dirty="0">
                <a:solidFill>
                  <a:schemeClr val="tx1"/>
                </a:solidFill>
                <a:effectLst/>
                <a:latin typeface="+mn-lt"/>
                <a:ea typeface="+mn-ea"/>
                <a:cs typeface="+mn-cs"/>
              </a:rPr>
              <a:t>Offload factor: what fraction of all transactions that are done </a:t>
            </a:r>
            <a:r>
              <a:rPr lang="en-US" sz="1200" kern="1200" baseline="0" dirty="0" err="1">
                <a:solidFill>
                  <a:schemeClr val="tx1"/>
                </a:solidFill>
                <a:effectLst/>
                <a:latin typeface="+mn-lt"/>
                <a:ea typeface="+mn-ea"/>
                <a:cs typeface="+mn-cs"/>
              </a:rPr>
              <a:t>onchain</a:t>
            </a:r>
            <a:r>
              <a:rPr lang="en-US" sz="1200" kern="1200" baseline="0" dirty="0">
                <a:solidFill>
                  <a:schemeClr val="tx1"/>
                </a:solidFill>
                <a:effectLst/>
                <a:latin typeface="+mn-lt"/>
                <a:ea typeface="+mn-ea"/>
                <a:cs typeface="+mn-cs"/>
              </a:rPr>
              <a:t> to the number of transactions done off-chain</a:t>
            </a:r>
          </a:p>
        </p:txBody>
      </p:sp>
      <p:sp>
        <p:nvSpPr>
          <p:cNvPr id="4" name="Slide Number Placeholder 3"/>
          <p:cNvSpPr>
            <a:spLocks noGrp="1"/>
          </p:cNvSpPr>
          <p:nvPr>
            <p:ph type="sldNum" sz="quarter" idx="10"/>
          </p:nvPr>
        </p:nvSpPr>
        <p:spPr/>
        <p:txBody>
          <a:bodyPr/>
          <a:lstStyle/>
          <a:p>
            <a:fld id="{65242A04-6684-9D4B-B04F-C4679E1D62A4}" type="slidenum">
              <a:rPr lang="en-US" smtClean="0"/>
              <a:t>53</a:t>
            </a:fld>
            <a:endParaRPr lang="en-US"/>
          </a:p>
        </p:txBody>
      </p:sp>
    </p:spTree>
    <p:extLst>
      <p:ext uri="{BB962C8B-B14F-4D97-AF65-F5344CB8AC3E}">
        <p14:creationId xmlns:p14="http://schemas.microsoft.com/office/powerpoint/2010/main" val="26678679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Mean channel size varied on the x axis. It is highly skewed</a:t>
            </a:r>
          </a:p>
          <a:p>
            <a:r>
              <a:rPr lang="en-US" sz="1200" kern="1200" baseline="0" dirty="0">
                <a:solidFill>
                  <a:schemeClr val="tx1"/>
                </a:solidFill>
                <a:effectLst/>
                <a:latin typeface="+mn-lt"/>
                <a:ea typeface="+mn-ea"/>
                <a:cs typeface="+mn-cs"/>
              </a:rPr>
              <a:t>We run a demand of 30 </a:t>
            </a:r>
            <a:r>
              <a:rPr lang="en-US" sz="1200" kern="1200" baseline="0" dirty="0" err="1">
                <a:solidFill>
                  <a:schemeClr val="tx1"/>
                </a:solidFill>
                <a:effectLst/>
                <a:latin typeface="+mn-lt"/>
                <a:ea typeface="+mn-ea"/>
                <a:cs typeface="+mn-cs"/>
              </a:rPr>
              <a:t>txns</a:t>
            </a:r>
            <a:r>
              <a:rPr lang="en-US" sz="1200" kern="1200" baseline="0" dirty="0">
                <a:solidFill>
                  <a:schemeClr val="tx1"/>
                </a:solidFill>
                <a:effectLst/>
                <a:latin typeface="+mn-lt"/>
                <a:ea typeface="+mn-ea"/>
                <a:cs typeface="+mn-cs"/>
              </a:rPr>
              <a:t>/s per sender across 10 destinations. Sizes vary from 5 euros to 3930 euros</a:t>
            </a:r>
          </a:p>
          <a:p>
            <a:r>
              <a:rPr lang="en-US" sz="1200" kern="1200" baseline="0" dirty="0">
                <a:solidFill>
                  <a:schemeClr val="tx1"/>
                </a:solidFill>
                <a:effectLst/>
                <a:latin typeface="+mn-lt"/>
                <a:ea typeface="+mn-ea"/>
                <a:cs typeface="+mn-cs"/>
              </a:rPr>
              <a:t>Break down by sizes. Each x axis point represents a transaction size range and the y axis denotes the percentage of </a:t>
            </a:r>
            <a:r>
              <a:rPr lang="en-US" sz="1200" kern="1200" baseline="0" dirty="0" err="1">
                <a:solidFill>
                  <a:schemeClr val="tx1"/>
                </a:solidFill>
                <a:effectLst/>
                <a:latin typeface="+mn-lt"/>
                <a:ea typeface="+mn-ea"/>
                <a:cs typeface="+mn-cs"/>
              </a:rPr>
              <a:t>txns</a:t>
            </a:r>
            <a:r>
              <a:rPr lang="en-US" sz="1200" kern="1200" baseline="0" dirty="0">
                <a:solidFill>
                  <a:schemeClr val="tx1"/>
                </a:solidFill>
                <a:effectLst/>
                <a:latin typeface="+mn-lt"/>
                <a:ea typeface="+mn-ea"/>
                <a:cs typeface="+mn-cs"/>
              </a:rPr>
              <a:t> successful in that range. Each range corresponds to an equal percentage of the total number of </a:t>
            </a:r>
            <a:r>
              <a:rPr lang="en-US" sz="1200" kern="1200" baseline="0" dirty="0" err="1">
                <a:solidFill>
                  <a:schemeClr val="tx1"/>
                </a:solidFill>
                <a:effectLst/>
                <a:latin typeface="+mn-lt"/>
                <a:ea typeface="+mn-ea"/>
                <a:cs typeface="+mn-cs"/>
              </a:rPr>
              <a:t>txns</a:t>
            </a:r>
            <a:r>
              <a:rPr lang="en-US" sz="1200" kern="1200" baseline="0" dirty="0">
                <a:solidFill>
                  <a:schemeClr val="tx1"/>
                </a:solidFill>
                <a:effectLst/>
                <a:latin typeface="+mn-lt"/>
                <a:ea typeface="+mn-ea"/>
                <a:cs typeface="+mn-cs"/>
              </a:rPr>
              <a:t> in the dataset</a:t>
            </a:r>
          </a:p>
          <a:p>
            <a:pPr marL="228600" indent="-228600">
              <a:buAutoNum type="alphaLcParenR"/>
            </a:pPr>
            <a:endParaRPr lang="en-US" sz="1200" kern="1200" baseline="0" dirty="0">
              <a:solidFill>
                <a:schemeClr val="tx1"/>
              </a:solidFill>
              <a:effectLst/>
              <a:latin typeface="+mn-lt"/>
              <a:ea typeface="+mn-ea"/>
              <a:cs typeface="+mn-cs"/>
            </a:endParaRPr>
          </a:p>
          <a:p>
            <a:pPr marL="228600" indent="-228600">
              <a:buAutoNum type="alphaLcParenR"/>
            </a:pPr>
            <a:r>
              <a:rPr lang="en-US" sz="1200" kern="1200" baseline="0" dirty="0">
                <a:solidFill>
                  <a:schemeClr val="tx1"/>
                </a:solidFill>
                <a:effectLst/>
                <a:latin typeface="+mn-lt"/>
                <a:ea typeface="+mn-ea"/>
                <a:cs typeface="+mn-cs"/>
              </a:rPr>
              <a:t>LR quickly degrades with size of </a:t>
            </a:r>
            <a:r>
              <a:rPr lang="en-US" sz="1200" kern="1200" baseline="0" dirty="0" err="1">
                <a:solidFill>
                  <a:schemeClr val="tx1"/>
                </a:solidFill>
                <a:effectLst/>
                <a:latin typeface="+mn-lt"/>
                <a:ea typeface="+mn-ea"/>
                <a:cs typeface="+mn-cs"/>
              </a:rPr>
              <a:t>txn</a:t>
            </a:r>
            <a:endParaRPr lang="en-US" sz="1200" kern="1200" baseline="0" dirty="0">
              <a:solidFill>
                <a:schemeClr val="tx1"/>
              </a:solidFill>
              <a:effectLst/>
              <a:latin typeface="+mn-lt"/>
              <a:ea typeface="+mn-ea"/>
              <a:cs typeface="+mn-cs"/>
            </a:endParaRPr>
          </a:p>
          <a:p>
            <a:pPr marL="228600" indent="-228600">
              <a:buAutoNum type="alphaLcParenR"/>
            </a:pPr>
            <a:r>
              <a:rPr lang="en-US" sz="1200" kern="1200" baseline="0" dirty="0">
                <a:solidFill>
                  <a:schemeClr val="tx1"/>
                </a:solidFill>
                <a:effectLst/>
                <a:latin typeface="+mn-lt"/>
                <a:ea typeface="+mn-ea"/>
                <a:cs typeface="+mn-cs"/>
              </a:rPr>
              <a:t>LND performs consistently until the transaction sizes are large. Likely because of the skew in payment channel sizes and a large number of them being large enough to support any number of small </a:t>
            </a:r>
            <a:r>
              <a:rPr lang="en-US" sz="1200" kern="1200" baseline="0" dirty="0" err="1">
                <a:solidFill>
                  <a:schemeClr val="tx1"/>
                </a:solidFill>
                <a:effectLst/>
                <a:latin typeface="+mn-lt"/>
                <a:ea typeface="+mn-ea"/>
                <a:cs typeface="+mn-cs"/>
              </a:rPr>
              <a:t>txns</a:t>
            </a:r>
            <a:endParaRPr lang="en-US" sz="1200" kern="1200" baseline="0" dirty="0">
              <a:solidFill>
                <a:schemeClr val="tx1"/>
              </a:solidFill>
              <a:effectLst/>
              <a:latin typeface="+mn-lt"/>
              <a:ea typeface="+mn-ea"/>
              <a:cs typeface="+mn-cs"/>
            </a:endParaRPr>
          </a:p>
          <a:p>
            <a:pPr marL="228600" indent="-228600">
              <a:buAutoNum type="alphaLcParenR"/>
            </a:pPr>
            <a:r>
              <a:rPr lang="en-US" sz="1200" kern="1200" baseline="0" dirty="0">
                <a:solidFill>
                  <a:schemeClr val="tx1"/>
                </a:solidFill>
                <a:effectLst/>
                <a:latin typeface="+mn-lt"/>
                <a:ea typeface="+mn-ea"/>
                <a:cs typeface="+mn-cs"/>
              </a:rPr>
              <a:t>Spider completing nearly all of the small transactions and completing 20% more than LND for even the largest 12.5% of </a:t>
            </a:r>
            <a:r>
              <a:rPr lang="en-US" sz="1200" kern="1200" baseline="0" dirty="0" err="1">
                <a:solidFill>
                  <a:schemeClr val="tx1"/>
                </a:solidFill>
                <a:effectLst/>
                <a:latin typeface="+mn-lt"/>
                <a:ea typeface="+mn-ea"/>
                <a:cs typeface="+mn-cs"/>
              </a:rPr>
              <a:t>txns</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242A04-6684-9D4B-B04F-C4679E1D62A4}" type="slidenum">
              <a:rPr lang="en-US" smtClean="0"/>
              <a:t>54</a:t>
            </a:fld>
            <a:endParaRPr lang="en-US"/>
          </a:p>
        </p:txBody>
      </p:sp>
    </p:spTree>
    <p:extLst>
      <p:ext uri="{BB962C8B-B14F-4D97-AF65-F5344CB8AC3E}">
        <p14:creationId xmlns:p14="http://schemas.microsoft.com/office/powerpoint/2010/main" val="770745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Now when </a:t>
            </a:r>
            <a:r>
              <a:rPr lang="en-US" dirty="0" err="1"/>
              <a:t>alice</a:t>
            </a:r>
            <a:r>
              <a:rPr lang="en-US" baseline="0" dirty="0"/>
              <a:t> wants to send one unit over --- signs new balance messages</a:t>
            </a: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6</a:t>
            </a:fld>
            <a:endParaRPr lang="en-US"/>
          </a:p>
        </p:txBody>
      </p:sp>
    </p:spTree>
    <p:extLst>
      <p:ext uri="{BB962C8B-B14F-4D97-AF65-F5344CB8AC3E}">
        <p14:creationId xmlns:p14="http://schemas.microsoft.com/office/powerpoint/2010/main" val="160761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Similarly if Bob decided to send 2 units to Alice, he would sign a message accepting that the balance was 5 towards Alice and 2 towards Bob</a:t>
            </a:r>
          </a:p>
          <a:p>
            <a:endParaRPr lang="en-US" baseline="0" dirty="0"/>
          </a:p>
          <a:p>
            <a:r>
              <a:rPr lang="en-US" baseline="0" dirty="0"/>
              <a:t>The two of them can continue this until and unless they decide they are done transacting at which point they can tell the </a:t>
            </a:r>
            <a:r>
              <a:rPr lang="en-US" baseline="0" dirty="0" err="1"/>
              <a:t>blockchain</a:t>
            </a:r>
            <a:r>
              <a:rPr lang="en-US" baseline="0" dirty="0"/>
              <a:t> so</a:t>
            </a:r>
          </a:p>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7</a:t>
            </a:fld>
            <a:endParaRPr lang="en-US"/>
          </a:p>
        </p:txBody>
      </p:sp>
    </p:spTree>
    <p:extLst>
      <p:ext uri="{BB962C8B-B14F-4D97-AF65-F5344CB8AC3E}">
        <p14:creationId xmlns:p14="http://schemas.microsoft.com/office/powerpoint/2010/main" val="4196875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two of them can continue this until and unless they decide they are done transacting at which point they can tell the </a:t>
            </a:r>
            <a:r>
              <a:rPr lang="en-US" baseline="0" dirty="0" err="1"/>
              <a:t>blockchain</a:t>
            </a:r>
            <a:r>
              <a:rPr lang="en-US" baseline="0" dirty="0"/>
              <a:t> so. At that point, they close out with a transaction saying Alice took 5 of the coins from their common account and Bob took 2 of them.</a:t>
            </a:r>
          </a:p>
          <a:p>
            <a:endParaRPr lang="en-US" baseline="0" dirty="0"/>
          </a:p>
          <a:p>
            <a:r>
              <a:rPr lang="en-US" baseline="0" dirty="0"/>
              <a:t>This whole process requires no trust between Alice and Bob. If one party tries to publish an older balance using an old signed message, the other party can override it with a newer message. Further, cheating is punished by taking away the money of the other party.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8</a:t>
            </a:fld>
            <a:endParaRPr lang="en-US"/>
          </a:p>
        </p:txBody>
      </p:sp>
    </p:spTree>
    <p:extLst>
      <p:ext uri="{BB962C8B-B14F-4D97-AF65-F5344CB8AC3E}">
        <p14:creationId xmlns:p14="http://schemas.microsoft.com/office/powerpoint/2010/main" val="3057784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For Alice</a:t>
            </a:r>
            <a:r>
              <a:rPr lang="en-US" baseline="0" dirty="0"/>
              <a:t> to send 3 tokens to Bob, Charlie is an apt intermediary. She can send 3 coins to </a:t>
            </a:r>
            <a:r>
              <a:rPr lang="en-US" baseline="0" dirty="0" err="1"/>
              <a:t>charlie</a:t>
            </a:r>
            <a:r>
              <a:rPr lang="en-US" baseline="0" dirty="0"/>
              <a:t> who can send 3 coins to bob. All of this can be done in a secure manner. Further, Intermediate nodes are incentivized via  routing fees (typically a fraction of the amount being sent). </a:t>
            </a:r>
          </a:p>
        </p:txBody>
      </p:sp>
      <p:sp>
        <p:nvSpPr>
          <p:cNvPr id="4" name="Slide Number Placeholder 3"/>
          <p:cNvSpPr>
            <a:spLocks noGrp="1"/>
          </p:cNvSpPr>
          <p:nvPr>
            <p:ph type="sldNum" sz="quarter" idx="10"/>
          </p:nvPr>
        </p:nvSpPr>
        <p:spPr/>
        <p:txBody>
          <a:bodyPr/>
          <a:lstStyle/>
          <a:p>
            <a:fld id="{65242A04-6684-9D4B-B04F-C4679E1D62A4}" type="slidenum">
              <a:rPr lang="en-US" smtClean="0"/>
              <a:t>9</a:t>
            </a:fld>
            <a:endParaRPr lang="en-US"/>
          </a:p>
        </p:txBody>
      </p:sp>
    </p:spTree>
    <p:extLst>
      <p:ext uri="{BB962C8B-B14F-4D97-AF65-F5344CB8AC3E}">
        <p14:creationId xmlns:p14="http://schemas.microsoft.com/office/powerpoint/2010/main" val="4268819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D72C08-D92A-3B49-B2F5-9253C8C00C5F}" type="datetimeFigureOut">
              <a:rPr lang="en-US" smtClean="0"/>
              <a:t>2/27/20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5A530-55AC-F045-A8E4-D2521CD9D4A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72C08-D92A-3B49-B2F5-9253C8C00C5F}" type="datetimeFigureOut">
              <a:rPr lang="en-US" smtClean="0"/>
              <a:t>2/27/20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5A530-55AC-F045-A8E4-D2521CD9D4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72C08-D92A-3B49-B2F5-9253C8C00C5F}" type="datetimeFigureOut">
              <a:rPr lang="en-US" smtClean="0"/>
              <a:t>2/27/20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5A530-55AC-F045-A8E4-D2521CD9D4A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b="0" i="0">
                <a:latin typeface="Gill Sans Light" charset="0"/>
                <a:ea typeface="Gill Sans Light" charset="0"/>
                <a:cs typeface="Gill Sans Light" charset="0"/>
              </a:defRPr>
            </a:lvl1pPr>
            <a:lvl2pPr>
              <a:defRPr sz="2800" b="0" i="0">
                <a:latin typeface="Gill Sans Light" charset="0"/>
                <a:ea typeface="Gill Sans Light" charset="0"/>
                <a:cs typeface="Gill Sans Light" charset="0"/>
              </a:defRPr>
            </a:lvl2pPr>
            <a:lvl3pPr>
              <a:defRPr sz="2800" b="0" i="0">
                <a:latin typeface="Gill Sans Light" charset="0"/>
                <a:ea typeface="Gill Sans Light" charset="0"/>
                <a:cs typeface="Gill Sans Light" charset="0"/>
              </a:defRPr>
            </a:lvl3pPr>
            <a:lvl4pPr>
              <a:defRPr sz="2800" b="0" i="0">
                <a:latin typeface="Gill Sans Light" charset="0"/>
                <a:ea typeface="Gill Sans Light" charset="0"/>
                <a:cs typeface="Gill Sans Light" charset="0"/>
              </a:defRPr>
            </a:lvl4pPr>
            <a:lvl5pPr>
              <a:defRPr sz="2800"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D72C08-D92A-3B49-B2F5-9253C8C00C5F}" type="datetimeFigureOut">
              <a:rPr lang="en-US" smtClean="0"/>
              <a:t>2/27/20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5A530-55AC-F045-A8E4-D2521CD9D4A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D72C08-D92A-3B49-B2F5-9253C8C00C5F}" type="datetimeFigureOut">
              <a:rPr lang="en-US" smtClean="0"/>
              <a:t>2/27/20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5A530-55AC-F045-A8E4-D2521CD9D4A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D72C08-D92A-3B49-B2F5-9253C8C00C5F}" type="datetimeFigureOut">
              <a:rPr lang="en-US" smtClean="0"/>
              <a:t>2/27/20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5A530-55AC-F045-A8E4-D2521CD9D4A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D72C08-D92A-3B49-B2F5-9253C8C00C5F}" type="datetimeFigureOut">
              <a:rPr lang="en-US" smtClean="0"/>
              <a:t>2/27/20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05A530-55AC-F045-A8E4-D2521CD9D4A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D72C08-D92A-3B49-B2F5-9253C8C00C5F}" type="datetimeFigureOut">
              <a:rPr lang="en-US" smtClean="0"/>
              <a:t>2/27/20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05A530-55AC-F045-A8E4-D2521CD9D4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72C08-D92A-3B49-B2F5-9253C8C00C5F}" type="datetimeFigureOut">
              <a:rPr lang="en-US" smtClean="0"/>
              <a:t>2/27/20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05A530-55AC-F045-A8E4-D2521CD9D4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D72C08-D92A-3B49-B2F5-9253C8C00C5F}" type="datetimeFigureOut">
              <a:rPr lang="en-US" smtClean="0"/>
              <a:t>2/27/20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5A530-55AC-F045-A8E4-D2521CD9D4A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D72C08-D92A-3B49-B2F5-9253C8C00C5F}" type="datetimeFigureOut">
              <a:rPr lang="en-US" smtClean="0"/>
              <a:t>2/27/20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5A530-55AC-F045-A8E4-D2521CD9D4A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72C08-D92A-3B49-B2F5-9253C8C00C5F}" type="datetimeFigureOut">
              <a:rPr lang="en-US" smtClean="0"/>
              <a:t>2/27/20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2646-FEC5-964C-948B-94A3A6D58D7A}" type="slidenum">
              <a:rPr lang="en-US" smtClean="0"/>
              <a:t>‹#›</a:t>
            </a:fld>
            <a:endParaRPr lang="en-US"/>
          </a:p>
        </p:txBody>
      </p:sp>
    </p:spTree>
    <p:extLst>
      <p:ext uri="{BB962C8B-B14F-4D97-AF65-F5344CB8AC3E}">
        <p14:creationId xmlns:p14="http://schemas.microsoft.com/office/powerpoint/2010/main" val="11387561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tiff"/><Relationship Id="rId5" Type="http://schemas.openxmlformats.org/officeDocument/2006/relationships/image" Target="../media/image11.tiff"/><Relationship Id="rId4" Type="http://schemas.openxmlformats.org/officeDocument/2006/relationships/image" Target="../media/image14.tiff"/></Relationships>
</file>

<file path=ppt/slides/_rels/slide11.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notesSlide" Target="../notesSlides/notesSlide11.xml"/><Relationship Id="rId7" Type="http://schemas.openxmlformats.org/officeDocument/2006/relationships/image" Target="../media/image14.tiff"/><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5.tiff"/><Relationship Id="rId5" Type="http://schemas.openxmlformats.org/officeDocument/2006/relationships/image" Target="../media/image6.tiff"/><Relationship Id="rId10" Type="http://schemas.openxmlformats.org/officeDocument/2006/relationships/image" Target="../media/image17.tiff"/><Relationship Id="rId4" Type="http://schemas.openxmlformats.org/officeDocument/2006/relationships/image" Target="../media/image15.tiff"/><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graph.lndexplorer.com/" TargetMode="External"/><Relationship Id="rId4" Type="http://schemas.openxmlformats.org/officeDocument/2006/relationships/hyperlink" Target="https://1ml.com/visual/network"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notesSlide" Target="../notesSlides/notesSlide13.xml"/><Relationship Id="rId7" Type="http://schemas.openxmlformats.org/officeDocument/2006/relationships/image" Target="../media/image14.tiff"/><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5.tiff"/><Relationship Id="rId5" Type="http://schemas.openxmlformats.org/officeDocument/2006/relationships/image" Target="../media/image6.tiff"/><Relationship Id="rId10" Type="http://schemas.openxmlformats.org/officeDocument/2006/relationships/image" Target="../media/image13.tiff"/><Relationship Id="rId4" Type="http://schemas.openxmlformats.org/officeDocument/2006/relationships/image" Target="../media/image15.tiff"/><Relationship Id="rId9" Type="http://schemas.openxmlformats.org/officeDocument/2006/relationships/image" Target="../media/image12.tiff"/></Relationships>
</file>

<file path=ppt/slides/_rels/slide14.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notesSlide" Target="../notesSlides/notesSlide14.xml"/><Relationship Id="rId7" Type="http://schemas.openxmlformats.org/officeDocument/2006/relationships/image" Target="../media/image14.tiff"/><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5.tiff"/><Relationship Id="rId5" Type="http://schemas.openxmlformats.org/officeDocument/2006/relationships/image" Target="../media/image6.tiff"/><Relationship Id="rId10" Type="http://schemas.openxmlformats.org/officeDocument/2006/relationships/image" Target="../media/image13.tiff"/><Relationship Id="rId4" Type="http://schemas.openxmlformats.org/officeDocument/2006/relationships/image" Target="../media/image15.tiff"/><Relationship Id="rId9" Type="http://schemas.openxmlformats.org/officeDocument/2006/relationships/image" Target="../media/image12.tiff"/></Relationships>
</file>

<file path=ppt/slides/_rels/slide15.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5.tiff"/><Relationship Id="rId7" Type="http://schemas.openxmlformats.org/officeDocument/2006/relationships/image" Target="../media/image6.tif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tiff"/><Relationship Id="rId5" Type="http://schemas.openxmlformats.org/officeDocument/2006/relationships/image" Target="../media/image11.tiff"/><Relationship Id="rId4" Type="http://schemas.openxmlformats.org/officeDocument/2006/relationships/image" Target="../media/image14.tiff"/><Relationship Id="rId9" Type="http://schemas.openxmlformats.org/officeDocument/2006/relationships/image" Target="../media/image13.tiff"/></Relationships>
</file>

<file path=ppt/slides/_rels/slide16.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5.tiff"/><Relationship Id="rId7" Type="http://schemas.openxmlformats.org/officeDocument/2006/relationships/image" Target="../media/image6.tif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5.tiff"/><Relationship Id="rId5" Type="http://schemas.openxmlformats.org/officeDocument/2006/relationships/image" Target="../media/image11.tiff"/><Relationship Id="rId4" Type="http://schemas.openxmlformats.org/officeDocument/2006/relationships/image" Target="../media/image14.tiff"/><Relationship Id="rId9" Type="http://schemas.openxmlformats.org/officeDocument/2006/relationships/image" Target="../media/image13.tiff"/></Relationships>
</file>

<file path=ppt/slides/_rels/slide17.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5.tiff"/><Relationship Id="rId7" Type="http://schemas.openxmlformats.org/officeDocument/2006/relationships/image" Target="../media/image6.tif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5.tiff"/><Relationship Id="rId5" Type="http://schemas.openxmlformats.org/officeDocument/2006/relationships/image" Target="../media/image11.tiff"/><Relationship Id="rId4" Type="http://schemas.openxmlformats.org/officeDocument/2006/relationships/image" Target="../media/image14.tiff"/><Relationship Id="rId9" Type="http://schemas.openxmlformats.org/officeDocument/2006/relationships/image" Target="../media/image13.tiff"/></Relationships>
</file>

<file path=ppt/slides/_rels/slide18.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15.tiff"/><Relationship Id="rId7" Type="http://schemas.openxmlformats.org/officeDocument/2006/relationships/image" Target="../media/image11.tif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4.tiff"/><Relationship Id="rId5" Type="http://schemas.openxmlformats.org/officeDocument/2006/relationships/image" Target="../media/image5.tiff"/><Relationship Id="rId4" Type="http://schemas.openxmlformats.org/officeDocument/2006/relationships/image" Target="../media/image6.tiff"/></Relationships>
</file>

<file path=ppt/slides/_rels/slide19.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5.tiff"/><Relationship Id="rId7" Type="http://schemas.openxmlformats.org/officeDocument/2006/relationships/image" Target="../media/image6.tif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5.tiff"/><Relationship Id="rId5" Type="http://schemas.openxmlformats.org/officeDocument/2006/relationships/image" Target="../media/image11.tiff"/><Relationship Id="rId4" Type="http://schemas.openxmlformats.org/officeDocument/2006/relationships/image" Target="../media/image14.tif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5.tiff"/><Relationship Id="rId7" Type="http://schemas.openxmlformats.org/officeDocument/2006/relationships/image" Target="../media/image6.tif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5.tiff"/><Relationship Id="rId5" Type="http://schemas.openxmlformats.org/officeDocument/2006/relationships/image" Target="../media/image11.tiff"/><Relationship Id="rId4" Type="http://schemas.openxmlformats.org/officeDocument/2006/relationships/image" Target="../media/image14.tiff"/></Relationships>
</file>

<file path=ppt/slides/_rels/slide21.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notesSlide" Target="../notesSlides/notesSlide21.xml"/><Relationship Id="rId7" Type="http://schemas.openxmlformats.org/officeDocument/2006/relationships/image" Target="../media/image6.tiff"/><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1.tiff"/><Relationship Id="rId5" Type="http://schemas.openxmlformats.org/officeDocument/2006/relationships/image" Target="../media/image14.tiff"/><Relationship Id="rId4" Type="http://schemas.openxmlformats.org/officeDocument/2006/relationships/image" Target="../media/image5.tiff"/></Relationships>
</file>

<file path=ppt/slides/_rels/slide22.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15.tif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tiff"/><Relationship Id="rId5" Type="http://schemas.openxmlformats.org/officeDocument/2006/relationships/image" Target="../media/image11.tiff"/><Relationship Id="rId4" Type="http://schemas.openxmlformats.org/officeDocument/2006/relationships/image" Target="../media/image14.tiff"/></Relationships>
</file>

<file path=ppt/slides/_rels/slide23.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15.tif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tiff"/><Relationship Id="rId5" Type="http://schemas.openxmlformats.org/officeDocument/2006/relationships/image" Target="../media/image11.tiff"/><Relationship Id="rId4" Type="http://schemas.openxmlformats.org/officeDocument/2006/relationships/image" Target="../media/image14.tiff"/></Relationships>
</file>

<file path=ppt/slides/_rels/slide24.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notesSlide" Target="../notesSlides/notesSlide24.xml"/><Relationship Id="rId7" Type="http://schemas.openxmlformats.org/officeDocument/2006/relationships/image" Target="../media/image19.tiff"/><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1.tiff"/><Relationship Id="rId5" Type="http://schemas.openxmlformats.org/officeDocument/2006/relationships/image" Target="../media/image14.tiff"/><Relationship Id="rId4" Type="http://schemas.openxmlformats.org/officeDocument/2006/relationships/image" Target="../media/image5.tiff"/></Relationships>
</file>

<file path=ppt/slides/_rels/slide25.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5.tiff"/><Relationship Id="rId7" Type="http://schemas.openxmlformats.org/officeDocument/2006/relationships/image" Target="../media/image20.tif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9.tiff"/><Relationship Id="rId5" Type="http://schemas.openxmlformats.org/officeDocument/2006/relationships/image" Target="../media/image11.tiff"/><Relationship Id="rId4" Type="http://schemas.openxmlformats.org/officeDocument/2006/relationships/image" Target="../media/image14.tiff"/></Relationships>
</file>

<file path=ppt/slides/_rels/slide26.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notesSlide" Target="../notesSlides/notesSlide26.xml"/><Relationship Id="rId7" Type="http://schemas.openxmlformats.org/officeDocument/2006/relationships/image" Target="../media/image19.tiff"/><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1.tiff"/><Relationship Id="rId5" Type="http://schemas.openxmlformats.org/officeDocument/2006/relationships/image" Target="../media/image14.tiff"/><Relationship Id="rId10" Type="http://schemas.openxmlformats.org/officeDocument/2006/relationships/image" Target="../media/image6.tiff"/><Relationship Id="rId4" Type="http://schemas.openxmlformats.org/officeDocument/2006/relationships/image" Target="../media/image5.tiff"/><Relationship Id="rId9" Type="http://schemas.openxmlformats.org/officeDocument/2006/relationships/image" Target="../media/image12.tiff"/></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27.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6.tiff"/><Relationship Id="rId4" Type="http://schemas.openxmlformats.org/officeDocument/2006/relationships/image" Target="../media/image5.tiff"/><Relationship Id="rId9" Type="http://schemas.openxmlformats.org/officeDocument/2006/relationships/image" Target="../media/image25.sv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5.tiff"/><Relationship Id="rId5" Type="http://schemas.openxmlformats.org/officeDocument/2006/relationships/image" Target="../media/image13.tiff"/><Relationship Id="rId4" Type="http://schemas.openxmlformats.org/officeDocument/2006/relationships/image" Target="../media/image12.tif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5.tif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5.tif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5.tif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5.tif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5.tiff"/></Relationships>
</file>

<file path=ppt/slides/_rels/slide37.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notesSlide" Target="../notesSlides/notesSlide37.xml"/><Relationship Id="rId7" Type="http://schemas.openxmlformats.org/officeDocument/2006/relationships/image" Target="../media/image12.tiff"/><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8.tiff"/><Relationship Id="rId5" Type="http://schemas.openxmlformats.org/officeDocument/2006/relationships/image" Target="../media/image17.tiff"/><Relationship Id="rId4" Type="http://schemas.openxmlformats.org/officeDocument/2006/relationships/image" Target="../media/image5.tiff"/><Relationship Id="rId9" Type="http://schemas.openxmlformats.org/officeDocument/2006/relationships/image" Target="../media/image16.png"/></Relationships>
</file>

<file path=ppt/slides/_rels/slide38.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notesSlide" Target="../notesSlides/notesSlide38.xml"/><Relationship Id="rId7" Type="http://schemas.openxmlformats.org/officeDocument/2006/relationships/image" Target="../media/image12.tiff"/><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28.tiff"/><Relationship Id="rId5" Type="http://schemas.openxmlformats.org/officeDocument/2006/relationships/image" Target="../media/image17.tiff"/><Relationship Id="rId4" Type="http://schemas.openxmlformats.org/officeDocument/2006/relationships/image" Target="../media/image5.tif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28.tiff"/><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7.tiff"/><Relationship Id="rId5" Type="http://schemas.openxmlformats.org/officeDocument/2006/relationships/image" Target="../media/image5.tiff"/><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notesSlide" Target="../notesSlides/notesSlide4.xml"/><Relationship Id="rId7"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40.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notesSlide" Target="../notesSlides/notesSlide40.xml"/><Relationship Id="rId7" Type="http://schemas.openxmlformats.org/officeDocument/2006/relationships/image" Target="../media/image28.tiff"/><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7.tiff"/><Relationship Id="rId5" Type="http://schemas.openxmlformats.org/officeDocument/2006/relationships/image" Target="../media/image5.tiff"/><Relationship Id="rId4" Type="http://schemas.openxmlformats.org/officeDocument/2006/relationships/image" Target="../media/image6.tiff"/></Relationships>
</file>

<file path=ppt/slides/_rels/slide41.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notesSlide" Target="../notesSlides/notesSlide41.xml"/><Relationship Id="rId7" Type="http://schemas.openxmlformats.org/officeDocument/2006/relationships/image" Target="../media/image5.tiff"/><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6.tiff"/><Relationship Id="rId11" Type="http://schemas.openxmlformats.org/officeDocument/2006/relationships/image" Target="../media/image29.emf"/><Relationship Id="rId5" Type="http://schemas.openxmlformats.org/officeDocument/2006/relationships/image" Target="../media/image13.tiff"/><Relationship Id="rId10" Type="http://schemas.openxmlformats.org/officeDocument/2006/relationships/image" Target="../media/image9.tiff"/><Relationship Id="rId4" Type="http://schemas.openxmlformats.org/officeDocument/2006/relationships/image" Target="../media/image12.tiff"/><Relationship Id="rId9" Type="http://schemas.openxmlformats.org/officeDocument/2006/relationships/image" Target="../media/image28.tiff"/></Relationships>
</file>

<file path=ppt/slides/_rels/slide42.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notesSlide" Target="../notesSlides/notesSlide42.xml"/><Relationship Id="rId7" Type="http://schemas.openxmlformats.org/officeDocument/2006/relationships/image" Target="../media/image17.tiff"/><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5.tiff"/><Relationship Id="rId11" Type="http://schemas.openxmlformats.org/officeDocument/2006/relationships/image" Target="../media/image29.emf"/><Relationship Id="rId5" Type="http://schemas.openxmlformats.org/officeDocument/2006/relationships/image" Target="../media/image13.tiff"/><Relationship Id="rId10" Type="http://schemas.openxmlformats.org/officeDocument/2006/relationships/image" Target="../media/image6.tiff"/><Relationship Id="rId4" Type="http://schemas.openxmlformats.org/officeDocument/2006/relationships/image" Target="../media/image12.tiff"/><Relationship Id="rId9" Type="http://schemas.openxmlformats.org/officeDocument/2006/relationships/image" Target="../media/image9.tiff"/></Relationships>
</file>

<file path=ppt/slides/_rels/slide4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43.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210.png"/><Relationship Id="rId5" Type="http://schemas.openxmlformats.org/officeDocument/2006/relationships/image" Target="../media/image20.png"/><Relationship Id="rId4" Type="http://schemas.openxmlformats.org/officeDocument/2006/relationships/image" Target="../media/image5.tiff"/><Relationship Id="rId9"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chart" Target="../charts/char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chart" Target="../charts/chart2.xml"/></Relationships>
</file>

<file path=ppt/slides/_rels/slide47.xml.rels><?xml version="1.0" encoding="UTF-8" standalone="yes"?>
<Relationships xmlns="http://schemas.openxmlformats.org/package/2006/relationships"><Relationship Id="rId3" Type="http://schemas.openxmlformats.org/officeDocument/2006/relationships/hyperlink" Target="https://github.com/spider-pcn"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tif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chart" Target="../charts/chart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chart" Target="../charts/chart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chart" Target="../charts/chart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chart" Target="../charts/chart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tiff"/><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notesSlide" Target="../notesSlides/notesSlide7.xml"/><Relationship Id="rId7" Type="http://schemas.openxmlformats.org/officeDocument/2006/relationships/image" Target="../media/image11.tif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7.tiff"/><Relationship Id="rId5" Type="http://schemas.openxmlformats.org/officeDocument/2006/relationships/image" Target="../media/image6.tiff"/><Relationship Id="rId10" Type="http://schemas.openxmlformats.org/officeDocument/2006/relationships/image" Target="../media/image13.tiff"/><Relationship Id="rId4" Type="http://schemas.openxmlformats.org/officeDocument/2006/relationships/image" Target="../media/image5.tiff"/><Relationship Id="rId9" Type="http://schemas.openxmlformats.org/officeDocument/2006/relationships/image" Target="../media/image12.tiff"/></Relationships>
</file>

<file path=ppt/slides/_rels/slide8.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notesSlide" Target="../notesSlides/notesSlide8.xml"/><Relationship Id="rId7" Type="http://schemas.openxmlformats.org/officeDocument/2006/relationships/image" Target="../media/image11.tif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tiff"/><Relationship Id="rId5" Type="http://schemas.openxmlformats.org/officeDocument/2006/relationships/image" Target="../media/image6.tiff"/><Relationship Id="rId10" Type="http://schemas.openxmlformats.org/officeDocument/2006/relationships/image" Target="../media/image13.tiff"/><Relationship Id="rId4" Type="http://schemas.openxmlformats.org/officeDocument/2006/relationships/image" Target="../media/image5.tiff"/><Relationship Id="rId9" Type="http://schemas.openxmlformats.org/officeDocument/2006/relationships/image" Target="../media/image12.tiff"/></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tiff"/><Relationship Id="rId5" Type="http://schemas.openxmlformats.org/officeDocument/2006/relationships/image" Target="../media/image11.tiff"/><Relationship Id="rId4"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0698"/>
            <a:ext cx="12191999" cy="2323592"/>
          </a:xfrm>
        </p:spPr>
        <p:txBody>
          <a:bodyPr>
            <a:noAutofit/>
          </a:bodyPr>
          <a:lstStyle/>
          <a:p>
            <a:pPr algn="ctr"/>
            <a:r>
              <a:rPr lang="en-US" sz="4400" dirty="0">
                <a:latin typeface="Helvetica Neue" charset="0"/>
                <a:ea typeface="Helvetica Neue" charset="0"/>
                <a:cs typeface="Helvetica Neue" charset="0"/>
              </a:rPr>
              <a:t>High Throughput Cryptocurrency Routing </a:t>
            </a:r>
            <a:br>
              <a:rPr lang="en-US" sz="4400" dirty="0">
                <a:latin typeface="Helvetica Neue" charset="0"/>
                <a:ea typeface="Helvetica Neue" charset="0"/>
                <a:cs typeface="Helvetica Neue" charset="0"/>
              </a:rPr>
            </a:br>
            <a:r>
              <a:rPr lang="en-US" sz="4400" dirty="0">
                <a:latin typeface="Helvetica Neue" charset="0"/>
                <a:ea typeface="Helvetica Neue" charset="0"/>
                <a:cs typeface="Helvetica Neue" charset="0"/>
              </a:rPr>
              <a:t>in Payment Channel Networks</a:t>
            </a:r>
            <a:endParaRPr lang="en-US" sz="4400" dirty="0">
              <a:latin typeface="Helvetica" charset="0"/>
              <a:ea typeface="Helvetica" charset="0"/>
              <a:cs typeface="Helvetica" charset="0"/>
            </a:endParaRPr>
          </a:p>
        </p:txBody>
      </p:sp>
      <p:sp>
        <p:nvSpPr>
          <p:cNvPr id="3" name="Subtitle 2"/>
          <p:cNvSpPr>
            <a:spLocks noGrp="1"/>
          </p:cNvSpPr>
          <p:nvPr>
            <p:ph type="subTitle" idx="1"/>
          </p:nvPr>
        </p:nvSpPr>
        <p:spPr>
          <a:xfrm>
            <a:off x="1" y="3154019"/>
            <a:ext cx="12192000" cy="1391477"/>
          </a:xfrm>
        </p:spPr>
        <p:txBody>
          <a:bodyPr>
            <a:noAutofit/>
          </a:bodyPr>
          <a:lstStyle/>
          <a:p>
            <a:pPr algn="ctr">
              <a:lnSpc>
                <a:spcPct val="110000"/>
              </a:lnSpc>
              <a:spcAft>
                <a:spcPts val="20"/>
              </a:spcAft>
            </a:pPr>
            <a:r>
              <a:rPr lang="en-US" dirty="0">
                <a:solidFill>
                  <a:schemeClr val="tx1">
                    <a:lumMod val="75000"/>
                    <a:lumOff val="25000"/>
                  </a:schemeClr>
                </a:solidFill>
                <a:latin typeface="Helvetica" charset="0"/>
                <a:ea typeface="Helvetica" charset="0"/>
                <a:cs typeface="Helvetica" charset="0"/>
              </a:rPr>
              <a:t>Vibhaalakshmi Sivaraman, </a:t>
            </a:r>
            <a:r>
              <a:rPr lang="en-US" dirty="0" err="1">
                <a:solidFill>
                  <a:schemeClr val="tx1">
                    <a:lumMod val="75000"/>
                    <a:lumOff val="25000"/>
                  </a:schemeClr>
                </a:solidFill>
                <a:latin typeface="Helvetica" charset="0"/>
                <a:ea typeface="Helvetica" charset="0"/>
                <a:cs typeface="Helvetica" charset="0"/>
              </a:rPr>
              <a:t>Shaileshh</a:t>
            </a:r>
            <a:r>
              <a:rPr lang="en-US" dirty="0">
                <a:solidFill>
                  <a:schemeClr val="tx1">
                    <a:lumMod val="75000"/>
                    <a:lumOff val="25000"/>
                  </a:schemeClr>
                </a:solidFill>
                <a:latin typeface="Helvetica" charset="0"/>
                <a:ea typeface="Helvetica" charset="0"/>
                <a:cs typeface="Helvetica" charset="0"/>
              </a:rPr>
              <a:t> </a:t>
            </a:r>
            <a:r>
              <a:rPr lang="en-US" dirty="0" err="1">
                <a:solidFill>
                  <a:schemeClr val="tx1">
                    <a:lumMod val="75000"/>
                    <a:lumOff val="25000"/>
                  </a:schemeClr>
                </a:solidFill>
                <a:latin typeface="Helvetica" charset="0"/>
                <a:ea typeface="Helvetica" charset="0"/>
                <a:cs typeface="Helvetica" charset="0"/>
              </a:rPr>
              <a:t>Venkatakrishnan</a:t>
            </a:r>
            <a:r>
              <a:rPr lang="en-US" dirty="0">
                <a:solidFill>
                  <a:schemeClr val="tx1">
                    <a:lumMod val="75000"/>
                    <a:lumOff val="25000"/>
                  </a:schemeClr>
                </a:solidFill>
                <a:latin typeface="Helvetica" charset="0"/>
                <a:ea typeface="Helvetica" charset="0"/>
                <a:cs typeface="Helvetica" charset="0"/>
              </a:rPr>
              <a:t>, Kathleen </a:t>
            </a:r>
            <a:r>
              <a:rPr lang="en-US" dirty="0" err="1">
                <a:solidFill>
                  <a:schemeClr val="tx1">
                    <a:lumMod val="75000"/>
                    <a:lumOff val="25000"/>
                  </a:schemeClr>
                </a:solidFill>
                <a:latin typeface="Helvetica" charset="0"/>
                <a:ea typeface="Helvetica" charset="0"/>
                <a:cs typeface="Helvetica" charset="0"/>
              </a:rPr>
              <a:t>Ruan</a:t>
            </a:r>
            <a:r>
              <a:rPr lang="en-US" dirty="0">
                <a:solidFill>
                  <a:schemeClr val="tx1">
                    <a:lumMod val="75000"/>
                    <a:lumOff val="25000"/>
                  </a:schemeClr>
                </a:solidFill>
                <a:latin typeface="Helvetica" charset="0"/>
                <a:ea typeface="Helvetica" charset="0"/>
                <a:cs typeface="Helvetica" charset="0"/>
              </a:rPr>
              <a:t>, </a:t>
            </a:r>
          </a:p>
          <a:p>
            <a:pPr algn="ctr">
              <a:lnSpc>
                <a:spcPct val="110000"/>
              </a:lnSpc>
              <a:spcAft>
                <a:spcPts val="20"/>
              </a:spcAft>
            </a:pPr>
            <a:r>
              <a:rPr lang="en-US" dirty="0" err="1">
                <a:solidFill>
                  <a:schemeClr val="tx1">
                    <a:lumMod val="75000"/>
                    <a:lumOff val="25000"/>
                  </a:schemeClr>
                </a:solidFill>
                <a:latin typeface="Helvetica" charset="0"/>
                <a:ea typeface="Helvetica" charset="0"/>
                <a:cs typeface="Helvetica" charset="0"/>
              </a:rPr>
              <a:t>Parimarjan</a:t>
            </a:r>
            <a:r>
              <a:rPr lang="en-US" dirty="0">
                <a:solidFill>
                  <a:schemeClr val="tx1">
                    <a:lumMod val="75000"/>
                    <a:lumOff val="25000"/>
                  </a:schemeClr>
                </a:solidFill>
                <a:latin typeface="Helvetica" charset="0"/>
                <a:ea typeface="Helvetica" charset="0"/>
                <a:cs typeface="Helvetica" charset="0"/>
              </a:rPr>
              <a:t> Negi, Lei Yang, Radhika Mittal, Giulia Fanti, Mohammad Alizadeh</a:t>
            </a:r>
          </a:p>
        </p:txBody>
      </p:sp>
      <p:grpSp>
        <p:nvGrpSpPr>
          <p:cNvPr id="10" name="Group 9">
            <a:extLst>
              <a:ext uri="{FF2B5EF4-FFF2-40B4-BE49-F238E27FC236}">
                <a16:creationId xmlns:a16="http://schemas.microsoft.com/office/drawing/2014/main" id="{E71A07AD-FE79-5242-8B4A-91A5A61D3267}"/>
              </a:ext>
            </a:extLst>
          </p:cNvPr>
          <p:cNvGrpSpPr/>
          <p:nvPr/>
        </p:nvGrpSpPr>
        <p:grpSpPr>
          <a:xfrm>
            <a:off x="722010" y="5074722"/>
            <a:ext cx="10600202" cy="1291020"/>
            <a:chOff x="722010" y="5074722"/>
            <a:chExt cx="10600202" cy="1291020"/>
          </a:xfrm>
        </p:grpSpPr>
        <p:grpSp>
          <p:nvGrpSpPr>
            <p:cNvPr id="4" name="Group 3"/>
            <p:cNvGrpSpPr/>
            <p:nvPr/>
          </p:nvGrpSpPr>
          <p:grpSpPr>
            <a:xfrm>
              <a:off x="722010" y="5074722"/>
              <a:ext cx="10600202" cy="1291020"/>
              <a:chOff x="521150" y="5215997"/>
              <a:chExt cx="11261820" cy="13716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50" y="5215997"/>
                <a:ext cx="2438400" cy="1371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5637" y="5345238"/>
                <a:ext cx="5059376" cy="12405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6777" y="5466777"/>
                <a:ext cx="3406193" cy="997458"/>
              </a:xfrm>
              <a:prstGeom prst="rect">
                <a:avLst/>
              </a:prstGeom>
            </p:spPr>
          </p:pic>
        </p:grpSp>
        <p:pic>
          <p:nvPicPr>
            <p:cNvPr id="9" name="Picture 8" descr="A picture containing drawing, table&#10;&#10;Description automatically generated">
              <a:extLst>
                <a:ext uri="{FF2B5EF4-FFF2-40B4-BE49-F238E27FC236}">
                  <a16:creationId xmlns:a16="http://schemas.microsoft.com/office/drawing/2014/main" id="{5EBCE39F-91E7-3743-AFB1-63F21BEA7647}"/>
                </a:ext>
              </a:extLst>
            </p:cNvPr>
            <p:cNvPicPr>
              <a:picLocks noChangeAspect="1"/>
            </p:cNvPicPr>
            <p:nvPr/>
          </p:nvPicPr>
          <p:blipFill>
            <a:blip r:embed="rId6"/>
            <a:stretch>
              <a:fillRect/>
            </a:stretch>
          </p:blipFill>
          <p:spPr>
            <a:xfrm>
              <a:off x="3017157" y="5074722"/>
              <a:ext cx="2244851" cy="1289304"/>
            </a:xfrm>
            <a:prstGeom prst="rect">
              <a:avLst/>
            </a:prstGeom>
          </p:spPr>
        </p:pic>
      </p:grpSp>
    </p:spTree>
    <p:extLst>
      <p:ext uri="{BB962C8B-B14F-4D97-AF65-F5344CB8AC3E}">
        <p14:creationId xmlns:p14="http://schemas.microsoft.com/office/powerpoint/2010/main" val="498138880"/>
      </p:ext>
    </p:extLst>
  </p:cSld>
  <p:clrMapOvr>
    <a:masterClrMapping/>
  </p:clrMapOvr>
  <mc:AlternateContent xmlns:mc="http://schemas.openxmlformats.org/markup-compatibility/2006" xmlns:p14="http://schemas.microsoft.com/office/powerpoint/2010/main">
    <mc:Choice Requires="p14">
      <p:transition spd="slow" p14:dur="2000" advTm="5160"/>
    </mc:Choice>
    <mc:Fallback xmlns="">
      <p:transition spd="slow" advTm="516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7D3E06-D69A-8D4B-8F4E-A5338D96708D}" type="slidenum">
              <a:rPr lang="en-US" sz="2400" smtClean="0"/>
              <a:t>10</a:t>
            </a:fld>
            <a:endParaRPr lang="en-US" sz="2400"/>
          </a:p>
        </p:txBody>
      </p:sp>
      <p:pic>
        <p:nvPicPr>
          <p:cNvPr id="6" name="Picture 5">
            <a:extLst>
              <a:ext uri="{FF2B5EF4-FFF2-40B4-BE49-F238E27FC236}">
                <a16:creationId xmlns:a16="http://schemas.microsoft.com/office/drawing/2014/main"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a:t>Alice</a:t>
            </a:r>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a:t>Bob</a:t>
            </a:r>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a:t>Charlie</a:t>
            </a:r>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a:t>Eve</a:t>
            </a:r>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a:t>Mary</a:t>
            </a:r>
          </a:p>
        </p:txBody>
      </p:sp>
      <p:pic>
        <p:nvPicPr>
          <p:cNvPr id="41" name="Picture 40"/>
          <p:cNvPicPr>
            <a:picLocks noChangeAspect="1"/>
          </p:cNvPicPr>
          <p:nvPr/>
        </p:nvPicPr>
        <p:blipFill>
          <a:blip r:embed="rId4"/>
          <a:stretch>
            <a:fillRect/>
          </a:stretch>
        </p:blipFill>
        <p:spPr>
          <a:xfrm>
            <a:off x="6972089" y="4800892"/>
            <a:ext cx="434780" cy="429768"/>
          </a:xfrm>
          <a:prstGeom prst="rect">
            <a:avLst/>
          </a:prstGeom>
        </p:spPr>
      </p:pic>
      <p:pic>
        <p:nvPicPr>
          <p:cNvPr id="42" name="Picture 41"/>
          <p:cNvPicPr>
            <a:picLocks noChangeAspect="1"/>
          </p:cNvPicPr>
          <p:nvPr/>
        </p:nvPicPr>
        <p:blipFill>
          <a:blip r:embed="rId5"/>
          <a:stretch>
            <a:fillRect/>
          </a:stretch>
        </p:blipFill>
        <p:spPr>
          <a:xfrm>
            <a:off x="8178640" y="3951926"/>
            <a:ext cx="423697" cy="292608"/>
          </a:xfrm>
          <a:prstGeom prst="rect">
            <a:avLst/>
          </a:prstGeom>
        </p:spPr>
      </p:pic>
      <p:pic>
        <p:nvPicPr>
          <p:cNvPr id="43" name="Picture 42"/>
          <p:cNvPicPr>
            <a:picLocks noChangeAspect="1"/>
          </p:cNvPicPr>
          <p:nvPr/>
        </p:nvPicPr>
        <p:blipFill>
          <a:blip r:embed="rId4"/>
          <a:stretch>
            <a:fillRect/>
          </a:stretch>
        </p:blipFill>
        <p:spPr>
          <a:xfrm>
            <a:off x="3316689" y="4496666"/>
            <a:ext cx="434780" cy="429768"/>
          </a:xfrm>
          <a:prstGeom prst="rect">
            <a:avLst/>
          </a:prstGeom>
        </p:spPr>
      </p:pic>
      <p:pic>
        <p:nvPicPr>
          <p:cNvPr id="44" name="Picture 43"/>
          <p:cNvPicPr>
            <a:picLocks noChangeAspect="1"/>
          </p:cNvPicPr>
          <p:nvPr/>
        </p:nvPicPr>
        <p:blipFill>
          <a:blip r:embed="rId5"/>
          <a:stretch>
            <a:fillRect/>
          </a:stretch>
        </p:blipFill>
        <p:spPr>
          <a:xfrm>
            <a:off x="4335629" y="3352351"/>
            <a:ext cx="423697" cy="292608"/>
          </a:xfrm>
          <a:prstGeom prst="rect">
            <a:avLst/>
          </a:prstGeom>
        </p:spPr>
      </p:pic>
      <p:pic>
        <p:nvPicPr>
          <p:cNvPr id="45" name="Picture 44"/>
          <p:cNvPicPr>
            <a:picLocks noChangeAspect="1"/>
          </p:cNvPicPr>
          <p:nvPr/>
        </p:nvPicPr>
        <p:blipFill>
          <a:blip r:embed="rId4"/>
          <a:stretch>
            <a:fillRect/>
          </a:stretch>
        </p:blipFill>
        <p:spPr>
          <a:xfrm>
            <a:off x="4157732" y="5123190"/>
            <a:ext cx="434780" cy="429768"/>
          </a:xfrm>
          <a:prstGeom prst="rect">
            <a:avLst/>
          </a:prstGeom>
        </p:spPr>
      </p:pic>
      <p:pic>
        <p:nvPicPr>
          <p:cNvPr id="46" name="Picture 45"/>
          <p:cNvPicPr>
            <a:picLocks noChangeAspect="1"/>
          </p:cNvPicPr>
          <p:nvPr/>
        </p:nvPicPr>
        <p:blipFill>
          <a:blip r:embed="rId5"/>
          <a:stretch>
            <a:fillRect/>
          </a:stretch>
        </p:blipFill>
        <p:spPr>
          <a:xfrm>
            <a:off x="5463428" y="5280586"/>
            <a:ext cx="423697" cy="292608"/>
          </a:xfrm>
          <a:prstGeom prst="rect">
            <a:avLst/>
          </a:prstGeom>
        </p:spPr>
      </p:pic>
      <p:sp>
        <p:nvSpPr>
          <p:cNvPr id="55" name="Right Arrow 54"/>
          <p:cNvSpPr/>
          <p:nvPr/>
        </p:nvSpPr>
        <p:spPr>
          <a:xfrm>
            <a:off x="3299353" y="2925735"/>
            <a:ext cx="1840249" cy="146304"/>
          </a:xfrm>
          <a:prstGeom prst="rightArrow">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874875">
            <a:off x="6230446" y="3168141"/>
            <a:ext cx="2391995" cy="146304"/>
          </a:xfrm>
          <a:prstGeom prst="rightArrow">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083214" y="1241610"/>
            <a:ext cx="2638864" cy="1200329"/>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Alice wants to send</a:t>
            </a:r>
          </a:p>
          <a:p>
            <a:r>
              <a:rPr lang="en-US" sz="2400" dirty="0">
                <a:latin typeface="Gill Sans" panose="020B0502020104020203" pitchFamily="34" charset="-79"/>
                <a:cs typeface="Gill Sans" panose="020B0502020104020203" pitchFamily="34" charset="-79"/>
              </a:rPr>
              <a:t>3 coins to Bob</a:t>
            </a:r>
          </a:p>
          <a:p>
            <a:r>
              <a:rPr lang="en-US" sz="2400" dirty="0"/>
              <a:t> </a:t>
            </a:r>
          </a:p>
        </p:txBody>
      </p:sp>
      <p:sp>
        <p:nvSpPr>
          <p:cNvPr id="36" name="TextBox 35"/>
          <p:cNvSpPr txBox="1"/>
          <p:nvPr/>
        </p:nvSpPr>
        <p:spPr>
          <a:xfrm>
            <a:off x="3381254" y="1810980"/>
            <a:ext cx="211032" cy="369332"/>
          </a:xfrm>
          <a:prstGeom prst="rect">
            <a:avLst/>
          </a:prstGeom>
          <a:noFill/>
        </p:spPr>
        <p:txBody>
          <a:bodyPr wrap="square" rtlCol="0">
            <a:spAutoFit/>
          </a:bodyPr>
          <a:lstStyle/>
          <a:p>
            <a:r>
              <a:rPr lang="en-US" dirty="0"/>
              <a:t>6</a:t>
            </a:r>
          </a:p>
        </p:txBody>
      </p:sp>
      <p:sp>
        <p:nvSpPr>
          <p:cNvPr id="37" name="TextBox 36"/>
          <p:cNvSpPr txBox="1"/>
          <p:nvPr/>
        </p:nvSpPr>
        <p:spPr>
          <a:xfrm>
            <a:off x="4735436" y="1989506"/>
            <a:ext cx="211032" cy="369332"/>
          </a:xfrm>
          <a:prstGeom prst="rect">
            <a:avLst/>
          </a:prstGeom>
          <a:noFill/>
        </p:spPr>
        <p:txBody>
          <a:bodyPr wrap="square" rtlCol="0">
            <a:spAutoFit/>
          </a:bodyPr>
          <a:lstStyle/>
          <a:p>
            <a:r>
              <a:rPr lang="en-US" dirty="0"/>
              <a:t>3</a:t>
            </a:r>
          </a:p>
        </p:txBody>
      </p:sp>
      <p:sp>
        <p:nvSpPr>
          <p:cNvPr id="47" name="TextBox 46"/>
          <p:cNvSpPr txBox="1"/>
          <p:nvPr/>
        </p:nvSpPr>
        <p:spPr>
          <a:xfrm>
            <a:off x="6292187" y="1859200"/>
            <a:ext cx="211032" cy="369332"/>
          </a:xfrm>
          <a:prstGeom prst="rect">
            <a:avLst/>
          </a:prstGeom>
          <a:noFill/>
        </p:spPr>
        <p:txBody>
          <a:bodyPr wrap="square" rtlCol="0">
            <a:spAutoFit/>
          </a:bodyPr>
          <a:lstStyle/>
          <a:p>
            <a:r>
              <a:rPr lang="en-US" dirty="0"/>
              <a:t>6</a:t>
            </a:r>
          </a:p>
        </p:txBody>
      </p:sp>
      <p:sp>
        <p:nvSpPr>
          <p:cNvPr id="48" name="TextBox 47"/>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49" name="TextBox 48"/>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0" name="TextBox 49"/>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51" name="TextBox 50"/>
          <p:cNvSpPr txBox="1"/>
          <p:nvPr/>
        </p:nvSpPr>
        <p:spPr>
          <a:xfrm>
            <a:off x="4642254" y="3192157"/>
            <a:ext cx="211032" cy="369332"/>
          </a:xfrm>
          <a:prstGeom prst="rect">
            <a:avLst/>
          </a:prstGeom>
          <a:noFill/>
        </p:spPr>
        <p:txBody>
          <a:bodyPr wrap="square" rtlCol="0">
            <a:spAutoFit/>
          </a:bodyPr>
          <a:lstStyle/>
          <a:p>
            <a:r>
              <a:rPr lang="en-US" dirty="0"/>
              <a:t>1</a:t>
            </a:r>
          </a:p>
        </p:txBody>
      </p:sp>
      <p:sp>
        <p:nvSpPr>
          <p:cNvPr id="52" name="TextBox 51"/>
          <p:cNvSpPr txBox="1"/>
          <p:nvPr/>
        </p:nvSpPr>
        <p:spPr>
          <a:xfrm>
            <a:off x="5518083" y="4990803"/>
            <a:ext cx="211032" cy="369332"/>
          </a:xfrm>
          <a:prstGeom prst="rect">
            <a:avLst/>
          </a:prstGeom>
          <a:noFill/>
        </p:spPr>
        <p:txBody>
          <a:bodyPr wrap="square" rtlCol="0">
            <a:spAutoFit/>
          </a:bodyPr>
          <a:lstStyle/>
          <a:p>
            <a:r>
              <a:rPr lang="en-US" dirty="0"/>
              <a:t>1</a:t>
            </a:r>
          </a:p>
        </p:txBody>
      </p:sp>
      <p:sp>
        <p:nvSpPr>
          <p:cNvPr id="53" name="TextBox 52"/>
          <p:cNvSpPr txBox="1"/>
          <p:nvPr/>
        </p:nvSpPr>
        <p:spPr>
          <a:xfrm>
            <a:off x="8284972" y="3708065"/>
            <a:ext cx="211032" cy="369332"/>
          </a:xfrm>
          <a:prstGeom prst="rect">
            <a:avLst/>
          </a:prstGeom>
          <a:noFill/>
        </p:spPr>
        <p:txBody>
          <a:bodyPr wrap="square" rtlCol="0">
            <a:spAutoFit/>
          </a:bodyPr>
          <a:lstStyle/>
          <a:p>
            <a:r>
              <a:rPr lang="en-US" dirty="0"/>
              <a:t>1</a:t>
            </a:r>
          </a:p>
        </p:txBody>
      </p:sp>
      <p:sp>
        <p:nvSpPr>
          <p:cNvPr id="54" name="TextBox 53"/>
          <p:cNvSpPr txBox="1"/>
          <p:nvPr/>
        </p:nvSpPr>
        <p:spPr>
          <a:xfrm>
            <a:off x="8275404" y="2952544"/>
            <a:ext cx="211032" cy="369332"/>
          </a:xfrm>
          <a:prstGeom prst="rect">
            <a:avLst/>
          </a:prstGeom>
          <a:noFill/>
        </p:spPr>
        <p:txBody>
          <a:bodyPr wrap="square" rtlCol="0">
            <a:spAutoFit/>
          </a:bodyPr>
          <a:lstStyle/>
          <a:p>
            <a:r>
              <a:rPr lang="en-US" dirty="0"/>
              <a:t>0</a:t>
            </a:r>
          </a:p>
        </p:txBody>
      </p:sp>
      <p:pic>
        <p:nvPicPr>
          <p:cNvPr id="56" name="Picture 55"/>
          <p:cNvPicPr>
            <a:picLocks noChangeAspect="1"/>
          </p:cNvPicPr>
          <p:nvPr/>
        </p:nvPicPr>
        <p:blipFill>
          <a:blip r:embed="rId6"/>
          <a:stretch>
            <a:fillRect/>
          </a:stretch>
        </p:blipFill>
        <p:spPr>
          <a:xfrm>
            <a:off x="4685308" y="2348684"/>
            <a:ext cx="393192" cy="428082"/>
          </a:xfrm>
          <a:prstGeom prst="rect">
            <a:avLst/>
          </a:prstGeom>
        </p:spPr>
      </p:pic>
      <p:pic>
        <p:nvPicPr>
          <p:cNvPr id="61" name="Picture 60"/>
          <p:cNvPicPr>
            <a:picLocks noChangeAspect="1"/>
          </p:cNvPicPr>
          <p:nvPr/>
        </p:nvPicPr>
        <p:blipFill>
          <a:blip r:embed="rId7"/>
          <a:stretch>
            <a:fillRect/>
          </a:stretch>
        </p:blipFill>
        <p:spPr>
          <a:xfrm>
            <a:off x="6237943" y="2105244"/>
            <a:ext cx="389577" cy="699787"/>
          </a:xfrm>
          <a:prstGeom prst="rect">
            <a:avLst/>
          </a:prstGeom>
        </p:spPr>
      </p:pic>
      <p:pic>
        <p:nvPicPr>
          <p:cNvPr id="62" name="Picture 61"/>
          <p:cNvPicPr>
            <a:picLocks noChangeAspect="1"/>
          </p:cNvPicPr>
          <p:nvPr/>
        </p:nvPicPr>
        <p:blipFill>
          <a:blip r:embed="rId7"/>
          <a:stretch>
            <a:fillRect/>
          </a:stretch>
        </p:blipFill>
        <p:spPr>
          <a:xfrm>
            <a:off x="3316689" y="2117003"/>
            <a:ext cx="389577" cy="699787"/>
          </a:xfrm>
          <a:prstGeom prst="rect">
            <a:avLst/>
          </a:prstGeom>
        </p:spPr>
      </p:pic>
      <p:sp>
        <p:nvSpPr>
          <p:cNvPr id="63"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Payment channel networks</a:t>
            </a:r>
          </a:p>
        </p:txBody>
      </p:sp>
    </p:spTree>
    <p:extLst>
      <p:ext uri="{BB962C8B-B14F-4D97-AF65-F5344CB8AC3E}">
        <p14:creationId xmlns:p14="http://schemas.microsoft.com/office/powerpoint/2010/main" val="2006762449"/>
      </p:ext>
    </p:extLst>
  </p:cSld>
  <p:clrMapOvr>
    <a:masterClrMapping/>
  </p:clrMapOvr>
  <mc:AlternateContent xmlns:mc="http://schemas.openxmlformats.org/markup-compatibility/2006" xmlns:p14="http://schemas.microsoft.com/office/powerpoint/2010/main">
    <mc:Choice Requires="p14">
      <p:transition spd="slow" p14:dur="2000" advTm="13577"/>
    </mc:Choice>
    <mc:Fallback xmlns="">
      <p:transition spd="slow" advTm="1357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p:cNvPicPr>
            <a:picLocks noChangeAspect="1"/>
          </p:cNvPicPr>
          <p:nvPr/>
        </p:nvPicPr>
        <p:blipFill>
          <a:blip r:embed="rId4"/>
          <a:stretch>
            <a:fillRect/>
          </a:stretch>
        </p:blipFill>
        <p:spPr>
          <a:xfrm>
            <a:off x="6237943" y="2117738"/>
            <a:ext cx="389577" cy="699787"/>
          </a:xfrm>
          <a:prstGeom prst="rect">
            <a:avLst/>
          </a:prstGeom>
        </p:spPr>
      </p:pic>
      <p:pic>
        <p:nvPicPr>
          <p:cNvPr id="56" name="Picture 55"/>
          <p:cNvPicPr>
            <a:picLocks noChangeAspect="1"/>
          </p:cNvPicPr>
          <p:nvPr/>
        </p:nvPicPr>
        <p:blipFill>
          <a:blip r:embed="rId4"/>
          <a:stretch>
            <a:fillRect/>
          </a:stretch>
        </p:blipFill>
        <p:spPr>
          <a:xfrm>
            <a:off x="3316689" y="2117003"/>
            <a:ext cx="389577" cy="699787"/>
          </a:xfrm>
          <a:prstGeom prst="rect">
            <a:avLst/>
          </a:prstGeom>
        </p:spPr>
      </p:pic>
      <p:pic>
        <p:nvPicPr>
          <p:cNvPr id="67" name="Picture 66"/>
          <p:cNvPicPr>
            <a:picLocks noChangeAspect="1"/>
          </p:cNvPicPr>
          <p:nvPr/>
        </p:nvPicPr>
        <p:blipFill>
          <a:blip r:embed="rId5"/>
          <a:stretch>
            <a:fillRect/>
          </a:stretch>
        </p:blipFill>
        <p:spPr>
          <a:xfrm>
            <a:off x="6234636" y="2389385"/>
            <a:ext cx="393192" cy="428082"/>
          </a:xfrm>
          <a:prstGeom prst="rect">
            <a:avLst/>
          </a:prstGeom>
        </p:spPr>
      </p:pic>
      <p:pic>
        <p:nvPicPr>
          <p:cNvPr id="62" name="Picture 61"/>
          <p:cNvPicPr>
            <a:picLocks noChangeAspect="1"/>
          </p:cNvPicPr>
          <p:nvPr/>
        </p:nvPicPr>
        <p:blipFill>
          <a:blip r:embed="rId5"/>
          <a:stretch>
            <a:fillRect/>
          </a:stretch>
        </p:blipFill>
        <p:spPr>
          <a:xfrm>
            <a:off x="4685308" y="2348684"/>
            <a:ext cx="393192" cy="428082"/>
          </a:xfrm>
          <a:prstGeom prst="rect">
            <a:avLst/>
          </a:prstGeom>
        </p:spPr>
      </p:pic>
      <p:sp>
        <p:nvSpPr>
          <p:cNvPr id="5" name="Slide Number Placeholder 4"/>
          <p:cNvSpPr>
            <a:spLocks noGrp="1"/>
          </p:cNvSpPr>
          <p:nvPr>
            <p:ph type="sldNum" sz="quarter" idx="12"/>
          </p:nvPr>
        </p:nvSpPr>
        <p:spPr/>
        <p:txBody>
          <a:bodyPr/>
          <a:lstStyle/>
          <a:p>
            <a:fld id="{F87D3E06-D69A-8D4B-8F4E-A5338D96708D}" type="slidenum">
              <a:rPr lang="en-US" sz="2400" smtClean="0"/>
              <a:t>11</a:t>
            </a:fld>
            <a:endParaRPr lang="en-US" sz="2400"/>
          </a:p>
        </p:txBody>
      </p:sp>
      <p:pic>
        <p:nvPicPr>
          <p:cNvPr id="6" name="Picture 5">
            <a:extLst>
              <a:ext uri="{FF2B5EF4-FFF2-40B4-BE49-F238E27FC236}">
                <a16:creationId xmlns:a16="http://schemas.microsoft.com/office/drawing/2014/main" id="{02A858C7-85E0-9D4A-AB1B-7E28CCCF2109}"/>
              </a:ext>
            </a:extLst>
          </p:cNvPr>
          <p:cNvPicPr>
            <a:picLocks noChangeAspect="1"/>
          </p:cNvPicPr>
          <p:nvPr/>
        </p:nvPicPr>
        <p:blipFill>
          <a:blip r:embed="rId6">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id="{5A304E72-C5D0-B248-96DF-73359A86783F}"/>
              </a:ext>
            </a:extLst>
          </p:cNvPr>
          <p:cNvPicPr>
            <a:picLocks noChangeAspect="1"/>
          </p:cNvPicPr>
          <p:nvPr/>
        </p:nvPicPr>
        <p:blipFill>
          <a:blip r:embed="rId6">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a:t>Alice</a:t>
            </a:r>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a:t>Bob</a:t>
            </a:r>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a:t>Charlie</a:t>
            </a:r>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a:t>Eve</a:t>
            </a:r>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a:t>Mary</a:t>
            </a:r>
          </a:p>
        </p:txBody>
      </p:sp>
      <p:pic>
        <p:nvPicPr>
          <p:cNvPr id="41" name="Picture 40"/>
          <p:cNvPicPr>
            <a:picLocks noChangeAspect="1"/>
          </p:cNvPicPr>
          <p:nvPr/>
        </p:nvPicPr>
        <p:blipFill>
          <a:blip r:embed="rId7"/>
          <a:stretch>
            <a:fillRect/>
          </a:stretch>
        </p:blipFill>
        <p:spPr>
          <a:xfrm>
            <a:off x="6972089" y="4800892"/>
            <a:ext cx="434780" cy="429768"/>
          </a:xfrm>
          <a:prstGeom prst="rect">
            <a:avLst/>
          </a:prstGeom>
        </p:spPr>
      </p:pic>
      <p:pic>
        <p:nvPicPr>
          <p:cNvPr id="42" name="Picture 41"/>
          <p:cNvPicPr>
            <a:picLocks noChangeAspect="1"/>
          </p:cNvPicPr>
          <p:nvPr/>
        </p:nvPicPr>
        <p:blipFill>
          <a:blip r:embed="rId8"/>
          <a:stretch>
            <a:fillRect/>
          </a:stretch>
        </p:blipFill>
        <p:spPr>
          <a:xfrm>
            <a:off x="8178640" y="3951926"/>
            <a:ext cx="423697" cy="292608"/>
          </a:xfrm>
          <a:prstGeom prst="rect">
            <a:avLst/>
          </a:prstGeom>
        </p:spPr>
      </p:pic>
      <p:pic>
        <p:nvPicPr>
          <p:cNvPr id="43" name="Picture 42"/>
          <p:cNvPicPr>
            <a:picLocks noChangeAspect="1"/>
          </p:cNvPicPr>
          <p:nvPr/>
        </p:nvPicPr>
        <p:blipFill>
          <a:blip r:embed="rId7"/>
          <a:stretch>
            <a:fillRect/>
          </a:stretch>
        </p:blipFill>
        <p:spPr>
          <a:xfrm>
            <a:off x="3316689" y="4496666"/>
            <a:ext cx="434780" cy="429768"/>
          </a:xfrm>
          <a:prstGeom prst="rect">
            <a:avLst/>
          </a:prstGeom>
        </p:spPr>
      </p:pic>
      <p:pic>
        <p:nvPicPr>
          <p:cNvPr id="44" name="Picture 43"/>
          <p:cNvPicPr>
            <a:picLocks noChangeAspect="1"/>
          </p:cNvPicPr>
          <p:nvPr/>
        </p:nvPicPr>
        <p:blipFill>
          <a:blip r:embed="rId8"/>
          <a:stretch>
            <a:fillRect/>
          </a:stretch>
        </p:blipFill>
        <p:spPr>
          <a:xfrm>
            <a:off x="4335629" y="3352351"/>
            <a:ext cx="423697" cy="292608"/>
          </a:xfrm>
          <a:prstGeom prst="rect">
            <a:avLst/>
          </a:prstGeom>
        </p:spPr>
      </p:pic>
      <p:pic>
        <p:nvPicPr>
          <p:cNvPr id="45" name="Picture 44"/>
          <p:cNvPicPr>
            <a:picLocks noChangeAspect="1"/>
          </p:cNvPicPr>
          <p:nvPr/>
        </p:nvPicPr>
        <p:blipFill>
          <a:blip r:embed="rId7"/>
          <a:stretch>
            <a:fillRect/>
          </a:stretch>
        </p:blipFill>
        <p:spPr>
          <a:xfrm>
            <a:off x="4157732" y="5123190"/>
            <a:ext cx="434780" cy="429768"/>
          </a:xfrm>
          <a:prstGeom prst="rect">
            <a:avLst/>
          </a:prstGeom>
        </p:spPr>
      </p:pic>
      <p:pic>
        <p:nvPicPr>
          <p:cNvPr id="46" name="Picture 45"/>
          <p:cNvPicPr>
            <a:picLocks noChangeAspect="1"/>
          </p:cNvPicPr>
          <p:nvPr/>
        </p:nvPicPr>
        <p:blipFill>
          <a:blip r:embed="rId8"/>
          <a:stretch>
            <a:fillRect/>
          </a:stretch>
        </p:blipFill>
        <p:spPr>
          <a:xfrm>
            <a:off x="5463428" y="5280586"/>
            <a:ext cx="423697" cy="292608"/>
          </a:xfrm>
          <a:prstGeom prst="rect">
            <a:avLst/>
          </a:prstGeom>
        </p:spPr>
      </p:pic>
      <p:sp>
        <p:nvSpPr>
          <p:cNvPr id="55" name="Right Arrow 54"/>
          <p:cNvSpPr/>
          <p:nvPr/>
        </p:nvSpPr>
        <p:spPr>
          <a:xfrm>
            <a:off x="3299353" y="2925735"/>
            <a:ext cx="1840249" cy="146304"/>
          </a:xfrm>
          <a:prstGeom prst="rightArrow">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874875">
            <a:off x="6230446" y="3168141"/>
            <a:ext cx="2391995" cy="146304"/>
          </a:xfrm>
          <a:prstGeom prst="rightArrow">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083214" y="1241610"/>
            <a:ext cx="2638864" cy="1200329"/>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Alice wants to send</a:t>
            </a:r>
          </a:p>
          <a:p>
            <a:r>
              <a:rPr lang="en-US" sz="2400" dirty="0">
                <a:latin typeface="Gill Sans" panose="020B0502020104020203" pitchFamily="34" charset="-79"/>
                <a:cs typeface="Gill Sans" panose="020B0502020104020203" pitchFamily="34" charset="-79"/>
              </a:rPr>
              <a:t>3 coins to Bob</a:t>
            </a:r>
          </a:p>
          <a:p>
            <a:r>
              <a:rPr lang="en-US" sz="2400" dirty="0">
                <a:latin typeface="Gill Sans" panose="020B0502020104020203" pitchFamily="34" charset="-79"/>
                <a:cs typeface="Gill Sans" panose="020B0502020104020203" pitchFamily="34" charset="-79"/>
              </a:rPr>
              <a:t> </a:t>
            </a:r>
          </a:p>
        </p:txBody>
      </p:sp>
      <p:sp>
        <p:nvSpPr>
          <p:cNvPr id="36" name="TextBox 35"/>
          <p:cNvSpPr txBox="1"/>
          <p:nvPr/>
        </p:nvSpPr>
        <p:spPr>
          <a:xfrm>
            <a:off x="3381254" y="1810980"/>
            <a:ext cx="211032" cy="369332"/>
          </a:xfrm>
          <a:prstGeom prst="rect">
            <a:avLst/>
          </a:prstGeom>
          <a:noFill/>
        </p:spPr>
        <p:txBody>
          <a:bodyPr wrap="square" rtlCol="0">
            <a:spAutoFit/>
          </a:bodyPr>
          <a:lstStyle/>
          <a:p>
            <a:r>
              <a:rPr lang="en-US" dirty="0"/>
              <a:t>6</a:t>
            </a:r>
          </a:p>
        </p:txBody>
      </p:sp>
      <p:sp>
        <p:nvSpPr>
          <p:cNvPr id="37" name="TextBox 36"/>
          <p:cNvSpPr txBox="1"/>
          <p:nvPr/>
        </p:nvSpPr>
        <p:spPr>
          <a:xfrm>
            <a:off x="4735436" y="1989506"/>
            <a:ext cx="211032" cy="369332"/>
          </a:xfrm>
          <a:prstGeom prst="rect">
            <a:avLst/>
          </a:prstGeom>
          <a:noFill/>
        </p:spPr>
        <p:txBody>
          <a:bodyPr wrap="square" rtlCol="0">
            <a:spAutoFit/>
          </a:bodyPr>
          <a:lstStyle/>
          <a:p>
            <a:r>
              <a:rPr lang="en-US" dirty="0"/>
              <a:t>3</a:t>
            </a:r>
          </a:p>
        </p:txBody>
      </p:sp>
      <p:sp>
        <p:nvSpPr>
          <p:cNvPr id="47" name="TextBox 46"/>
          <p:cNvSpPr txBox="1"/>
          <p:nvPr/>
        </p:nvSpPr>
        <p:spPr>
          <a:xfrm>
            <a:off x="6292187" y="1859200"/>
            <a:ext cx="211032" cy="369332"/>
          </a:xfrm>
          <a:prstGeom prst="rect">
            <a:avLst/>
          </a:prstGeom>
          <a:noFill/>
        </p:spPr>
        <p:txBody>
          <a:bodyPr wrap="square" rtlCol="0">
            <a:spAutoFit/>
          </a:bodyPr>
          <a:lstStyle/>
          <a:p>
            <a:r>
              <a:rPr lang="en-US" dirty="0"/>
              <a:t>6</a:t>
            </a:r>
          </a:p>
        </p:txBody>
      </p:sp>
      <p:sp>
        <p:nvSpPr>
          <p:cNvPr id="48" name="TextBox 47"/>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49" name="TextBox 48"/>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0" name="TextBox 49"/>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51" name="TextBox 50"/>
          <p:cNvSpPr txBox="1"/>
          <p:nvPr/>
        </p:nvSpPr>
        <p:spPr>
          <a:xfrm>
            <a:off x="4642254" y="3192157"/>
            <a:ext cx="211032" cy="369332"/>
          </a:xfrm>
          <a:prstGeom prst="rect">
            <a:avLst/>
          </a:prstGeom>
          <a:noFill/>
        </p:spPr>
        <p:txBody>
          <a:bodyPr wrap="square" rtlCol="0">
            <a:spAutoFit/>
          </a:bodyPr>
          <a:lstStyle/>
          <a:p>
            <a:r>
              <a:rPr lang="en-US" dirty="0"/>
              <a:t>1</a:t>
            </a:r>
          </a:p>
        </p:txBody>
      </p:sp>
      <p:sp>
        <p:nvSpPr>
          <p:cNvPr id="52" name="TextBox 51"/>
          <p:cNvSpPr txBox="1"/>
          <p:nvPr/>
        </p:nvSpPr>
        <p:spPr>
          <a:xfrm>
            <a:off x="5518083" y="4990803"/>
            <a:ext cx="211032" cy="369332"/>
          </a:xfrm>
          <a:prstGeom prst="rect">
            <a:avLst/>
          </a:prstGeom>
          <a:noFill/>
        </p:spPr>
        <p:txBody>
          <a:bodyPr wrap="square" rtlCol="0">
            <a:spAutoFit/>
          </a:bodyPr>
          <a:lstStyle/>
          <a:p>
            <a:r>
              <a:rPr lang="en-US" dirty="0"/>
              <a:t>1</a:t>
            </a:r>
          </a:p>
        </p:txBody>
      </p:sp>
      <p:sp>
        <p:nvSpPr>
          <p:cNvPr id="53" name="TextBox 52"/>
          <p:cNvSpPr txBox="1"/>
          <p:nvPr/>
        </p:nvSpPr>
        <p:spPr>
          <a:xfrm>
            <a:off x="8284972" y="3708065"/>
            <a:ext cx="211032" cy="369332"/>
          </a:xfrm>
          <a:prstGeom prst="rect">
            <a:avLst/>
          </a:prstGeom>
          <a:noFill/>
        </p:spPr>
        <p:txBody>
          <a:bodyPr wrap="square" rtlCol="0">
            <a:spAutoFit/>
          </a:bodyPr>
          <a:lstStyle/>
          <a:p>
            <a:r>
              <a:rPr lang="en-US" dirty="0"/>
              <a:t>1</a:t>
            </a:r>
          </a:p>
        </p:txBody>
      </p:sp>
      <p:pic>
        <p:nvPicPr>
          <p:cNvPr id="64" name="Picture 63"/>
          <p:cNvPicPr>
            <a:picLocks noChangeAspect="1"/>
          </p:cNvPicPr>
          <p:nvPr/>
        </p:nvPicPr>
        <p:blipFill>
          <a:blip r:embed="rId5"/>
          <a:stretch>
            <a:fillRect/>
          </a:stretch>
        </p:blipFill>
        <p:spPr>
          <a:xfrm>
            <a:off x="3313382" y="2383258"/>
            <a:ext cx="393192" cy="428082"/>
          </a:xfrm>
          <a:prstGeom prst="rect">
            <a:avLst/>
          </a:prstGeom>
        </p:spPr>
      </p:pic>
      <p:sp>
        <p:nvSpPr>
          <p:cNvPr id="66" name="TextBox 65"/>
          <p:cNvSpPr txBox="1"/>
          <p:nvPr/>
        </p:nvSpPr>
        <p:spPr>
          <a:xfrm>
            <a:off x="4692071" y="1804840"/>
            <a:ext cx="211032" cy="369332"/>
          </a:xfrm>
          <a:prstGeom prst="rect">
            <a:avLst/>
          </a:prstGeom>
          <a:noFill/>
        </p:spPr>
        <p:txBody>
          <a:bodyPr wrap="square" rtlCol="0">
            <a:spAutoFit/>
          </a:bodyPr>
          <a:lstStyle/>
          <a:p>
            <a:endParaRPr lang="en-US" dirty="0"/>
          </a:p>
        </p:txBody>
      </p:sp>
      <p:pic>
        <p:nvPicPr>
          <p:cNvPr id="68" name="Picture 67"/>
          <p:cNvPicPr>
            <a:picLocks noChangeAspect="1"/>
          </p:cNvPicPr>
          <p:nvPr/>
        </p:nvPicPr>
        <p:blipFill>
          <a:blip r:embed="rId5"/>
          <a:stretch>
            <a:fillRect/>
          </a:stretch>
        </p:blipFill>
        <p:spPr>
          <a:xfrm>
            <a:off x="6235452" y="2117003"/>
            <a:ext cx="392068" cy="438037"/>
          </a:xfrm>
          <a:prstGeom prst="rect">
            <a:avLst/>
          </a:prstGeom>
        </p:spPr>
      </p:pic>
      <p:sp>
        <p:nvSpPr>
          <p:cNvPr id="72" name="TextBox 71"/>
          <p:cNvSpPr txBox="1"/>
          <p:nvPr/>
        </p:nvSpPr>
        <p:spPr>
          <a:xfrm>
            <a:off x="6295053" y="2082224"/>
            <a:ext cx="180633" cy="369332"/>
          </a:xfrm>
          <a:prstGeom prst="rect">
            <a:avLst/>
          </a:prstGeom>
          <a:noFill/>
        </p:spPr>
        <p:txBody>
          <a:bodyPr wrap="square" rtlCol="0">
            <a:spAutoFit/>
          </a:bodyPr>
          <a:lstStyle/>
          <a:p>
            <a:endParaRPr lang="en-US" dirty="0"/>
          </a:p>
        </p:txBody>
      </p:sp>
      <p:pic>
        <p:nvPicPr>
          <p:cNvPr id="63" name="Picture 62"/>
          <p:cNvPicPr>
            <a:picLocks noChangeAspect="1"/>
          </p:cNvPicPr>
          <p:nvPr/>
        </p:nvPicPr>
        <p:blipFill>
          <a:blip r:embed="rId5"/>
          <a:stretch>
            <a:fillRect/>
          </a:stretch>
        </p:blipFill>
        <p:spPr>
          <a:xfrm>
            <a:off x="3316689" y="2123538"/>
            <a:ext cx="392068" cy="438037"/>
          </a:xfrm>
          <a:prstGeom prst="rect">
            <a:avLst/>
          </a:prstGeom>
        </p:spPr>
      </p:pic>
      <p:sp>
        <p:nvSpPr>
          <p:cNvPr id="78" name="TextBox 77"/>
          <p:cNvSpPr txBox="1"/>
          <p:nvPr/>
        </p:nvSpPr>
        <p:spPr>
          <a:xfrm>
            <a:off x="3381254" y="2111675"/>
            <a:ext cx="211032" cy="369332"/>
          </a:xfrm>
          <a:prstGeom prst="rect">
            <a:avLst/>
          </a:prstGeom>
          <a:noFill/>
        </p:spPr>
        <p:txBody>
          <a:bodyPr wrap="square" rtlCol="0">
            <a:spAutoFit/>
          </a:bodyPr>
          <a:lstStyle/>
          <a:p>
            <a:r>
              <a:rPr lang="en-US" dirty="0"/>
              <a:t>3</a:t>
            </a:r>
          </a:p>
        </p:txBody>
      </p:sp>
      <p:sp>
        <p:nvSpPr>
          <p:cNvPr id="79" name="TextBox 78"/>
          <p:cNvSpPr txBox="1"/>
          <p:nvPr/>
        </p:nvSpPr>
        <p:spPr>
          <a:xfrm>
            <a:off x="4723465" y="1815197"/>
            <a:ext cx="211032" cy="369332"/>
          </a:xfrm>
          <a:prstGeom prst="rect">
            <a:avLst/>
          </a:prstGeom>
          <a:noFill/>
        </p:spPr>
        <p:txBody>
          <a:bodyPr wrap="square" rtlCol="0">
            <a:spAutoFit/>
          </a:bodyPr>
          <a:lstStyle/>
          <a:p>
            <a:r>
              <a:rPr lang="en-US" dirty="0"/>
              <a:t>6</a:t>
            </a:r>
          </a:p>
        </p:txBody>
      </p:sp>
      <p:sp>
        <p:nvSpPr>
          <p:cNvPr id="80" name="TextBox 79"/>
          <p:cNvSpPr txBox="1"/>
          <p:nvPr/>
        </p:nvSpPr>
        <p:spPr>
          <a:xfrm>
            <a:off x="6328852" y="2070575"/>
            <a:ext cx="211032" cy="369332"/>
          </a:xfrm>
          <a:prstGeom prst="rect">
            <a:avLst/>
          </a:prstGeom>
          <a:noFill/>
        </p:spPr>
        <p:txBody>
          <a:bodyPr wrap="square" rtlCol="0">
            <a:spAutoFit/>
          </a:bodyPr>
          <a:lstStyle/>
          <a:p>
            <a:r>
              <a:rPr lang="en-US" dirty="0"/>
              <a:t>3</a:t>
            </a:r>
          </a:p>
        </p:txBody>
      </p:sp>
      <p:sp>
        <p:nvSpPr>
          <p:cNvPr id="81" name="TextBox 80"/>
          <p:cNvSpPr txBox="1"/>
          <p:nvPr/>
        </p:nvSpPr>
        <p:spPr>
          <a:xfrm>
            <a:off x="8369309" y="2574314"/>
            <a:ext cx="211032" cy="369332"/>
          </a:xfrm>
          <a:prstGeom prst="rect">
            <a:avLst/>
          </a:prstGeom>
          <a:noFill/>
        </p:spPr>
        <p:txBody>
          <a:bodyPr wrap="square" rtlCol="0">
            <a:spAutoFit/>
          </a:bodyPr>
          <a:lstStyle/>
          <a:p>
            <a:r>
              <a:rPr lang="en-US" dirty="0"/>
              <a:t>3</a:t>
            </a:r>
          </a:p>
        </p:txBody>
      </p:sp>
      <p:sp>
        <p:nvSpPr>
          <p:cNvPr id="84" name="TextBox 83"/>
          <p:cNvSpPr txBox="1"/>
          <p:nvPr/>
        </p:nvSpPr>
        <p:spPr>
          <a:xfrm>
            <a:off x="8275404" y="2952544"/>
            <a:ext cx="211032" cy="369332"/>
          </a:xfrm>
          <a:prstGeom prst="rect">
            <a:avLst/>
          </a:prstGeom>
          <a:noFill/>
        </p:spPr>
        <p:txBody>
          <a:bodyPr wrap="square" rtlCol="0">
            <a:spAutoFit/>
          </a:bodyPr>
          <a:lstStyle/>
          <a:p>
            <a:r>
              <a:rPr lang="en-US" dirty="0"/>
              <a:t>0</a:t>
            </a:r>
          </a:p>
        </p:txBody>
      </p:sp>
      <p:sp>
        <p:nvSpPr>
          <p:cNvPr id="69"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Payment channel networks</a:t>
            </a:r>
          </a:p>
        </p:txBody>
      </p:sp>
      <p:sp>
        <p:nvSpPr>
          <p:cNvPr id="65" name="TextBox 64"/>
          <p:cNvSpPr txBox="1"/>
          <p:nvPr/>
        </p:nvSpPr>
        <p:spPr>
          <a:xfrm>
            <a:off x="8799718" y="4397420"/>
            <a:ext cx="2681770" cy="1077218"/>
          </a:xfrm>
          <a:prstGeom prst="rect">
            <a:avLst/>
          </a:prstGeom>
          <a:noFill/>
          <a:ln w="25400">
            <a:noFill/>
          </a:ln>
        </p:spPr>
        <p:txBody>
          <a:bodyPr wrap="square" rtlCol="0">
            <a:spAutoFit/>
          </a:bodyPr>
          <a:lstStyle/>
          <a:p>
            <a:pPr algn="ctr"/>
            <a:r>
              <a:rPr lang="en-US" sz="3200" dirty="0">
                <a:latin typeface="Gill Sans" panose="020B0502020104020203" pitchFamily="34" charset="-79"/>
                <a:cs typeface="Gill Sans" panose="020B0502020104020203" pitchFamily="34" charset="-79"/>
              </a:rPr>
              <a:t>Does not require trust!</a:t>
            </a:r>
          </a:p>
        </p:txBody>
      </p:sp>
      <p:sp>
        <p:nvSpPr>
          <p:cNvPr id="2" name="Rectangle 1"/>
          <p:cNvSpPr/>
          <p:nvPr/>
        </p:nvSpPr>
        <p:spPr>
          <a:xfrm>
            <a:off x="8353655" y="5345582"/>
            <a:ext cx="3503203" cy="523220"/>
          </a:xfrm>
          <a:prstGeom prst="rect">
            <a:avLst/>
          </a:prstGeom>
        </p:spPr>
        <p:txBody>
          <a:bodyPr wrap="none">
            <a:spAutoFit/>
          </a:bodyPr>
          <a:lstStyle/>
          <a:p>
            <a:r>
              <a:rPr lang="en-US" sz="2800" dirty="0">
                <a:solidFill>
                  <a:srgbClr val="C00000"/>
                </a:solidFill>
                <a:latin typeface="Gill Sans" panose="020B0502020104020203" pitchFamily="34" charset="-79"/>
                <a:cs typeface="Gill Sans" panose="020B0502020104020203" pitchFamily="34" charset="-79"/>
              </a:rPr>
              <a:t>(hash-locked transfers)</a:t>
            </a:r>
          </a:p>
        </p:txBody>
      </p:sp>
      <p:pic>
        <p:nvPicPr>
          <p:cNvPr id="22" name="Picture 21">
            <a:extLst>
              <a:ext uri="{FF2B5EF4-FFF2-40B4-BE49-F238E27FC236}">
                <a16:creationId xmlns:a16="http://schemas.microsoft.com/office/drawing/2014/main" id="{454B9F13-0FFB-634D-9051-B7E85A657E97}"/>
              </a:ext>
            </a:extLst>
          </p:cNvPr>
          <p:cNvPicPr>
            <a:picLocks noChangeAspect="1"/>
          </p:cNvPicPr>
          <p:nvPr/>
        </p:nvPicPr>
        <p:blipFill>
          <a:blip r:embed="rId9"/>
          <a:stretch>
            <a:fillRect/>
          </a:stretch>
        </p:blipFill>
        <p:spPr>
          <a:xfrm>
            <a:off x="9667494" y="2869346"/>
            <a:ext cx="473109" cy="449078"/>
          </a:xfrm>
          <a:prstGeom prst="rect">
            <a:avLst/>
          </a:prstGeom>
        </p:spPr>
      </p:pic>
      <p:pic>
        <p:nvPicPr>
          <p:cNvPr id="70" name="Picture 69">
            <a:extLst>
              <a:ext uri="{FF2B5EF4-FFF2-40B4-BE49-F238E27FC236}">
                <a16:creationId xmlns:a16="http://schemas.microsoft.com/office/drawing/2014/main" id="{B96C6999-A1E8-D14F-AF64-125A5A60087B}"/>
              </a:ext>
            </a:extLst>
          </p:cNvPr>
          <p:cNvPicPr>
            <a:picLocks noChangeAspect="1"/>
          </p:cNvPicPr>
          <p:nvPr/>
        </p:nvPicPr>
        <p:blipFill>
          <a:blip r:embed="rId10"/>
          <a:stretch>
            <a:fillRect/>
          </a:stretch>
        </p:blipFill>
        <p:spPr>
          <a:xfrm>
            <a:off x="4201798" y="1496583"/>
            <a:ext cx="243230" cy="256032"/>
          </a:xfrm>
          <a:prstGeom prst="rect">
            <a:avLst/>
          </a:prstGeom>
        </p:spPr>
      </p:pic>
      <p:pic>
        <p:nvPicPr>
          <p:cNvPr id="71" name="Picture 70">
            <a:extLst>
              <a:ext uri="{FF2B5EF4-FFF2-40B4-BE49-F238E27FC236}">
                <a16:creationId xmlns:a16="http://schemas.microsoft.com/office/drawing/2014/main" id="{91E0750D-BABC-AF42-B62C-1BFF80A71F50}"/>
              </a:ext>
            </a:extLst>
          </p:cNvPr>
          <p:cNvPicPr>
            <a:picLocks noChangeAspect="1"/>
          </p:cNvPicPr>
          <p:nvPr/>
        </p:nvPicPr>
        <p:blipFill>
          <a:blip r:embed="rId10"/>
          <a:stretch>
            <a:fillRect/>
          </a:stretch>
        </p:blipFill>
        <p:spPr>
          <a:xfrm>
            <a:off x="7863909" y="1814543"/>
            <a:ext cx="243230" cy="256032"/>
          </a:xfrm>
          <a:prstGeom prst="rect">
            <a:avLst/>
          </a:prstGeom>
        </p:spPr>
      </p:pic>
    </p:spTree>
    <p:custDataLst>
      <p:tags r:id="rId1"/>
    </p:custDataLst>
    <p:extLst>
      <p:ext uri="{BB962C8B-B14F-4D97-AF65-F5344CB8AC3E}">
        <p14:creationId xmlns:p14="http://schemas.microsoft.com/office/powerpoint/2010/main" val="2633914313"/>
      </p:ext>
    </p:extLst>
  </p:cSld>
  <p:clrMapOvr>
    <a:masterClrMapping/>
  </p:clrMapOvr>
  <mc:AlternateContent xmlns:mc="http://schemas.openxmlformats.org/markup-compatibility/2006" xmlns:p14="http://schemas.microsoft.com/office/powerpoint/2010/main">
    <mc:Choice Requires="p14">
      <p:transition spd="slow" p14:dur="2000" advTm="64686"/>
    </mc:Choice>
    <mc:Fallback xmlns="">
      <p:transition spd="slow" advTm="646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8.33333E-7 3.33333E-6 L 0.05339 -0.0882 " pathEditMode="relative" rAng="0" ptsTypes="AA">
                                      <p:cBhvr>
                                        <p:cTn id="6" dur="1000" fill="hold"/>
                                        <p:tgtEl>
                                          <p:spTgt spid="63"/>
                                        </p:tgtEl>
                                        <p:attrNameLst>
                                          <p:attrName>ppt_x</p:attrName>
                                          <p:attrName>ppt_y</p:attrName>
                                        </p:attrNameLst>
                                      </p:cBhvr>
                                      <p:rCtr x="2669" y="-4421"/>
                                    </p:animMotion>
                                  </p:childTnLst>
                                </p:cTn>
                              </p:par>
                              <p:par>
                                <p:cTn id="7" presetID="1" presetClass="exit" presetSubtype="0" fill="hold" nodeType="withEffect">
                                  <p:stCondLst>
                                    <p:cond delay="0"/>
                                  </p:stCondLst>
                                  <p:childTnLst>
                                    <p:set>
                                      <p:cBhvr>
                                        <p:cTn id="8" dur="1" fill="hold">
                                          <p:stCondLst>
                                            <p:cond delay="0"/>
                                          </p:stCondLst>
                                        </p:cTn>
                                        <p:tgtEl>
                                          <p:spTgt spid="5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xit" presetSubtype="0" fill="hold" grpId="0" nodeType="withEffect">
                                  <p:stCondLst>
                                    <p:cond delay="800"/>
                                  </p:stCondLst>
                                  <p:childTnLst>
                                    <p:set>
                                      <p:cBhvr>
                                        <p:cTn id="12" dur="1" fill="hold">
                                          <p:stCondLst>
                                            <p:cond delay="0"/>
                                          </p:stCondLst>
                                        </p:cTn>
                                        <p:tgtEl>
                                          <p:spTgt spid="36"/>
                                        </p:tgtEl>
                                        <p:attrNameLst>
                                          <p:attrName>style.visibility</p:attrName>
                                        </p:attrNameLst>
                                      </p:cBhvr>
                                      <p:to>
                                        <p:strVal val="hidden"/>
                                      </p:to>
                                    </p:set>
                                  </p:childTnLst>
                                </p:cTn>
                              </p:par>
                              <p:par>
                                <p:cTn id="13" presetID="1" presetClass="entr" presetSubtype="0" fill="hold" nodeType="withEffect">
                                  <p:stCondLst>
                                    <p:cond delay="80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800"/>
                                  </p:stCondLst>
                                  <p:childTnLst>
                                    <p:set>
                                      <p:cBhvr>
                                        <p:cTn id="16" dur="1" fill="hold">
                                          <p:stCondLst>
                                            <p:cond delay="0"/>
                                          </p:stCondLst>
                                        </p:cTn>
                                        <p:tgtEl>
                                          <p:spTgt spid="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3.95833E-6 7.40741E-7 L 0.11237 -0.03681 " pathEditMode="relative" rAng="0" ptsTypes="AA">
                                      <p:cBhvr>
                                        <p:cTn id="20" dur="1000" fill="hold"/>
                                        <p:tgtEl>
                                          <p:spTgt spid="68"/>
                                        </p:tgtEl>
                                        <p:attrNameLst>
                                          <p:attrName>ppt_x</p:attrName>
                                          <p:attrName>ppt_y</p:attrName>
                                        </p:attrNameLst>
                                      </p:cBhvr>
                                      <p:rCtr x="5612" y="-1852"/>
                                    </p:animMotion>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80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61"/>
                                        </p:tgtEl>
                                        <p:attrNameLst>
                                          <p:attrName>style.visibility</p:attrName>
                                        </p:attrNameLst>
                                      </p:cBhvr>
                                      <p:to>
                                        <p:strVal val="hidden"/>
                                      </p:to>
                                    </p:set>
                                  </p:childTnLst>
                                </p:cTn>
                              </p:par>
                              <p:par>
                                <p:cTn id="27" presetID="1" presetClass="entr" presetSubtype="0" fill="hold" grpId="0" nodeType="withEffect" nodePh="1">
                                  <p:stCondLst>
                                    <p:cond delay="1000"/>
                                  </p:stCondLst>
                                  <p:endCondLst>
                                    <p:cond evt="begin" delay="0">
                                      <p:tn val="27"/>
                                    </p:cond>
                                  </p:end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xit" presetSubtype="0" fill="hold" grpId="0" nodeType="withEffect">
                                  <p:stCondLst>
                                    <p:cond delay="800"/>
                                  </p:stCondLst>
                                  <p:childTnLst>
                                    <p:set>
                                      <p:cBhvr>
                                        <p:cTn id="30" dur="1" fill="hold">
                                          <p:stCondLst>
                                            <p:cond delay="0"/>
                                          </p:stCondLst>
                                        </p:cTn>
                                        <p:tgtEl>
                                          <p:spTgt spid="47"/>
                                        </p:tgtEl>
                                        <p:attrNameLst>
                                          <p:attrName>style.visibility</p:attrName>
                                        </p:attrNameLst>
                                      </p:cBhvr>
                                      <p:to>
                                        <p:strVal val="hidden"/>
                                      </p:to>
                                    </p:set>
                                  </p:childTnLst>
                                </p:cTn>
                              </p:par>
                              <p:par>
                                <p:cTn id="31" presetID="1" presetClass="entr" presetSubtype="0" fill="hold" grpId="0" nodeType="withEffect">
                                  <p:stCondLst>
                                    <p:cond delay="800"/>
                                  </p:stCondLst>
                                  <p:childTnLst>
                                    <p:set>
                                      <p:cBhvr>
                                        <p:cTn id="32" dur="1" fill="hold">
                                          <p:stCondLst>
                                            <p:cond delay="0"/>
                                          </p:stCondLst>
                                        </p:cTn>
                                        <p:tgtEl>
                                          <p:spTgt spid="8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0.02305 -0.01366 L -0.26289 -0.14908 " pathEditMode="relative" ptsTypes="AA">
                                      <p:cBhvr>
                                        <p:cTn id="40" dur="1000" fill="hold"/>
                                        <p:tgtEl>
                                          <p:spTgt spid="22"/>
                                        </p:tgtEl>
                                        <p:attrNameLst>
                                          <p:attrName>ppt_x</p:attrName>
                                          <p:attrName>ppt_y</p:attrName>
                                        </p:attrNameLst>
                                      </p:cBhvr>
                                    </p:animMotion>
                                  </p:childTnLst>
                                </p:cTn>
                              </p:par>
                              <p:par>
                                <p:cTn id="41" presetID="0" presetClass="path" presetSubtype="0" accel="50000" decel="50000" fill="hold" nodeType="withEffect">
                                  <p:stCondLst>
                                    <p:cond delay="1000"/>
                                  </p:stCondLst>
                                  <p:childTnLst>
                                    <p:animMotion origin="layout" path="M 0.11498 -0.03935 L 0.15899 0.10995 " pathEditMode="relative" ptsTypes="AA">
                                      <p:cBhvr>
                                        <p:cTn id="42" dur="1000" fill="hold"/>
                                        <p:tgtEl>
                                          <p:spTgt spid="68"/>
                                        </p:tgtEl>
                                        <p:attrNameLst>
                                          <p:attrName>ppt_x</p:attrName>
                                          <p:attrName>ppt_y</p:attrName>
                                        </p:attrNameLst>
                                      </p:cBhvr>
                                    </p:animMotion>
                                  </p:childTnLst>
                                </p:cTn>
                              </p:par>
                              <p:par>
                                <p:cTn id="43" presetID="1" presetClass="entr" presetSubtype="0" fill="hold" grpId="0" nodeType="withEffect">
                                  <p:stCondLst>
                                    <p:cond delay="1000"/>
                                  </p:stCondLst>
                                  <p:childTnLst>
                                    <p:set>
                                      <p:cBhvr>
                                        <p:cTn id="44" dur="1" fill="hold">
                                          <p:stCondLst>
                                            <p:cond delay="0"/>
                                          </p:stCondLst>
                                        </p:cTn>
                                        <p:tgtEl>
                                          <p:spTgt spid="81"/>
                                        </p:tgtEl>
                                        <p:attrNameLst>
                                          <p:attrName>style.visibility</p:attrName>
                                        </p:attrNameLst>
                                      </p:cBhvr>
                                      <p:to>
                                        <p:strVal val="visible"/>
                                      </p:to>
                                    </p:set>
                                  </p:childTnLst>
                                </p:cTn>
                              </p:par>
                              <p:par>
                                <p:cTn id="45" presetID="1" presetClass="exit" presetSubtype="0" fill="hold" grpId="0" nodeType="withEffect">
                                  <p:stCondLst>
                                    <p:cond delay="1000"/>
                                  </p:stCondLst>
                                  <p:childTnLst>
                                    <p:set>
                                      <p:cBhvr>
                                        <p:cTn id="46" dur="1" fill="hold">
                                          <p:stCondLst>
                                            <p:cond delay="0"/>
                                          </p:stCondLst>
                                        </p:cTn>
                                        <p:tgtEl>
                                          <p:spTgt spid="84"/>
                                        </p:tgtEl>
                                        <p:attrNameLst>
                                          <p:attrName>style.visibility</p:attrName>
                                        </p:attrNameLst>
                                      </p:cBhvr>
                                      <p:to>
                                        <p:strVal val="hidden"/>
                                      </p:to>
                                    </p:set>
                                  </p:childTnLst>
                                </p:cTn>
                              </p:par>
                              <p:par>
                                <p:cTn id="47" presetID="1" presetClass="exit" presetSubtype="0" fill="hold" nodeType="withEffect">
                                  <p:stCondLst>
                                    <p:cond delay="1000"/>
                                  </p:stCondLst>
                                  <p:childTnLst>
                                    <p:set>
                                      <p:cBhvr>
                                        <p:cTn id="48" dur="1" fill="hold">
                                          <p:stCondLst>
                                            <p:cond delay="0"/>
                                          </p:stCondLst>
                                        </p:cTn>
                                        <p:tgtEl>
                                          <p:spTgt spid="7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28867 -0.15926 L -0.57122 -0.1338 " pathEditMode="relative" ptsTypes="AA">
                                      <p:cBhvr>
                                        <p:cTn id="52" dur="1000" fill="hold"/>
                                        <p:tgtEl>
                                          <p:spTgt spid="22"/>
                                        </p:tgtEl>
                                        <p:attrNameLst>
                                          <p:attrName>ppt_x</p:attrName>
                                          <p:attrName>ppt_y</p:attrName>
                                        </p:attrNameLst>
                                      </p:cBhvr>
                                    </p:animMotion>
                                  </p:childTnLst>
                                </p:cTn>
                              </p:par>
                              <p:par>
                                <p:cTn id="53" presetID="0" presetClass="path" presetSubtype="0" accel="50000" decel="50000" fill="hold" nodeType="withEffect">
                                  <p:stCondLst>
                                    <p:cond delay="1000"/>
                                  </p:stCondLst>
                                  <p:childTnLst>
                                    <p:animMotion origin="layout" path="M 0.05339 -0.08797 L 0.11237 -0.00625 " pathEditMode="relative" rAng="0" ptsTypes="AA">
                                      <p:cBhvr>
                                        <p:cTn id="54" dur="1000" fill="hold"/>
                                        <p:tgtEl>
                                          <p:spTgt spid="63"/>
                                        </p:tgtEl>
                                        <p:attrNameLst>
                                          <p:attrName>ppt_x</p:attrName>
                                          <p:attrName>ppt_y</p:attrName>
                                        </p:attrNameLst>
                                      </p:cBhvr>
                                      <p:rCtr x="2943" y="4074"/>
                                    </p:animMotion>
                                  </p:childTnLst>
                                </p:cTn>
                              </p:par>
                              <p:par>
                                <p:cTn id="55" presetID="1" presetClass="exit" presetSubtype="0" fill="hold" grpId="0" nodeType="withEffect">
                                  <p:stCondLst>
                                    <p:cond delay="1000"/>
                                  </p:stCondLst>
                                  <p:childTnLst>
                                    <p:set>
                                      <p:cBhvr>
                                        <p:cTn id="56" dur="1" fill="hold">
                                          <p:stCondLst>
                                            <p:cond delay="0"/>
                                          </p:stCondLst>
                                        </p:cTn>
                                        <p:tgtEl>
                                          <p:spTgt spid="37"/>
                                        </p:tgtEl>
                                        <p:attrNameLst>
                                          <p:attrName>style.visibility</p:attrName>
                                        </p:attrNameLst>
                                      </p:cBhvr>
                                      <p:to>
                                        <p:strVal val="hidden"/>
                                      </p:to>
                                    </p:set>
                                  </p:childTnLst>
                                </p:cTn>
                              </p:par>
                              <p:par>
                                <p:cTn id="57" presetID="1" presetClass="entr" presetSubtype="0" fill="hold" grpId="0" nodeType="withEffect">
                                  <p:stCondLst>
                                    <p:cond delay="1500"/>
                                  </p:stCondLst>
                                  <p:childTnLst>
                                    <p:set>
                                      <p:cBhvr>
                                        <p:cTn id="58" dur="1" fill="hold">
                                          <p:stCondLst>
                                            <p:cond delay="0"/>
                                          </p:stCondLst>
                                        </p:cTn>
                                        <p:tgtEl>
                                          <p:spTgt spid="79"/>
                                        </p:tgtEl>
                                        <p:attrNameLst>
                                          <p:attrName>style.visibility</p:attrName>
                                        </p:attrNameLst>
                                      </p:cBhvr>
                                      <p:to>
                                        <p:strVal val="visible"/>
                                      </p:to>
                                    </p:set>
                                  </p:childTnLst>
                                </p:cTn>
                              </p:par>
                              <p:par>
                                <p:cTn id="59" presetID="1" presetClass="exit" presetSubtype="0" fill="hold" nodeType="withEffect">
                                  <p:stCondLst>
                                    <p:cond delay="1000"/>
                                  </p:stCondLst>
                                  <p:childTnLst>
                                    <p:set>
                                      <p:cBhvr>
                                        <p:cTn id="60" dur="1" fill="hold">
                                          <p:stCondLst>
                                            <p:cond delay="0"/>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7" grpId="0"/>
      <p:bldP spid="72" grpId="0"/>
      <p:bldP spid="78" grpId="0"/>
      <p:bldP spid="79" grpId="0"/>
      <p:bldP spid="80" grpId="0"/>
      <p:bldP spid="81" grpId="0"/>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821" y="145429"/>
            <a:ext cx="11213909" cy="1325563"/>
          </a:xfrm>
        </p:spPr>
        <p:txBody>
          <a:bodyPr>
            <a:noAutofit/>
          </a:bodyPr>
          <a:lstStyle/>
          <a:p>
            <a:r>
              <a:rPr lang="en-US" dirty="0"/>
              <a:t>The Lightning Network</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2683" y="1352153"/>
            <a:ext cx="7185247" cy="4857786"/>
          </a:xfrm>
          <a:prstGeom prst="rect">
            <a:avLst/>
          </a:prstGeom>
        </p:spPr>
      </p:pic>
      <p:sp>
        <p:nvSpPr>
          <p:cNvPr id="8" name="TextBox 7"/>
          <p:cNvSpPr txBox="1"/>
          <p:nvPr/>
        </p:nvSpPr>
        <p:spPr>
          <a:xfrm>
            <a:off x="858821" y="6369400"/>
            <a:ext cx="7768344" cy="400110"/>
          </a:xfrm>
          <a:prstGeom prst="rect">
            <a:avLst/>
          </a:prstGeom>
          <a:noFill/>
        </p:spPr>
        <p:txBody>
          <a:bodyPr wrap="square" rtlCol="0">
            <a:spAutoFit/>
          </a:bodyPr>
          <a:lstStyle/>
          <a:p>
            <a:r>
              <a:rPr lang="en-US" sz="2000" dirty="0">
                <a:latin typeface="Gill Sans Light" charset="0"/>
                <a:ea typeface="Gill Sans Light" charset="0"/>
                <a:cs typeface="Gill Sans Light" charset="0"/>
              </a:rPr>
              <a:t>Sources: </a:t>
            </a:r>
            <a:r>
              <a:rPr lang="en-US" sz="2000" dirty="0">
                <a:latin typeface="Gill Sans Light" charset="0"/>
                <a:ea typeface="Gill Sans Light" charset="0"/>
                <a:cs typeface="Gill Sans Light" charset="0"/>
                <a:hlinkClick r:id="rId4"/>
              </a:rPr>
              <a:t>https://1ml.com/visual/network</a:t>
            </a:r>
            <a:r>
              <a:rPr lang="en-US" sz="2000" dirty="0">
                <a:latin typeface="Gill Sans Light" charset="0"/>
                <a:ea typeface="Gill Sans Light" charset="0"/>
                <a:cs typeface="Gill Sans Light" charset="0"/>
              </a:rPr>
              <a:t>, </a:t>
            </a:r>
            <a:r>
              <a:rPr lang="en-US" sz="2000" dirty="0">
                <a:latin typeface="Gill Sans Light" charset="0"/>
                <a:ea typeface="Gill Sans Light" charset="0"/>
                <a:cs typeface="Gill Sans Light" charset="0"/>
                <a:hlinkClick r:id="rId5"/>
              </a:rPr>
              <a:t>https://graph.lndexplorer.com/</a:t>
            </a:r>
            <a:endParaRPr lang="en-US" sz="2000" dirty="0">
              <a:latin typeface="Gill Sans Light" charset="0"/>
              <a:ea typeface="Gill Sans Light" charset="0"/>
              <a:cs typeface="Gill Sans Light" charset="0"/>
            </a:endParaRPr>
          </a:p>
        </p:txBody>
      </p:sp>
      <p:sp>
        <p:nvSpPr>
          <p:cNvPr id="9" name="TextBox 8"/>
          <p:cNvSpPr txBox="1"/>
          <p:nvPr/>
        </p:nvSpPr>
        <p:spPr>
          <a:xfrm>
            <a:off x="672848" y="2273186"/>
            <a:ext cx="4115051" cy="3108543"/>
          </a:xfrm>
          <a:prstGeom prst="rect">
            <a:avLst/>
          </a:prstGeom>
          <a:noFill/>
        </p:spPr>
        <p:txBody>
          <a:bodyPr wrap="square" rtlCol="0">
            <a:spAutoFit/>
          </a:bodyPr>
          <a:lstStyle/>
          <a:p>
            <a:pPr marL="457200" indent="-457200">
              <a:buFont typeface="Arial" charset="0"/>
              <a:buChar char="•"/>
            </a:pPr>
            <a:r>
              <a:rPr lang="en-US" sz="2800" dirty="0">
                <a:latin typeface="Gill Sans Light" charset="0"/>
                <a:ea typeface="Gill Sans Light" charset="0"/>
                <a:cs typeface="Gill Sans Light" charset="0"/>
              </a:rPr>
              <a:t>6532 active nodes</a:t>
            </a:r>
          </a:p>
          <a:p>
            <a:pPr marL="457200" indent="-457200">
              <a:buFont typeface="Arial" charset="0"/>
              <a:buChar char="•"/>
            </a:pPr>
            <a:r>
              <a:rPr lang="en-US" sz="2800" dirty="0">
                <a:latin typeface="Gill Sans Light" charset="0"/>
                <a:ea typeface="Gill Sans Light" charset="0"/>
                <a:cs typeface="Gill Sans Light" charset="0"/>
              </a:rPr>
              <a:t>35,820 channels</a:t>
            </a:r>
          </a:p>
          <a:p>
            <a:pPr marL="457200" indent="-457200">
              <a:buFont typeface="Arial" charset="0"/>
              <a:buChar char="•"/>
            </a:pPr>
            <a:r>
              <a:rPr lang="en-US" sz="2800" dirty="0">
                <a:latin typeface="Gill Sans Light" charset="0"/>
                <a:ea typeface="Gill Sans Light" charset="0"/>
                <a:cs typeface="Gill Sans Light" charset="0"/>
              </a:rPr>
              <a:t>874.16 BTC capacity </a:t>
            </a:r>
          </a:p>
          <a:p>
            <a:r>
              <a:rPr lang="en-US" sz="2800" dirty="0">
                <a:latin typeface="Gill Sans Light" charset="0"/>
                <a:ea typeface="Gill Sans Light" charset="0"/>
                <a:cs typeface="Gill Sans Light" charset="0"/>
              </a:rPr>
              <a:t>     (~ $9 Million)</a:t>
            </a:r>
          </a:p>
          <a:p>
            <a:pPr marL="457200" indent="-457200">
              <a:buFont typeface="Arial" charset="0"/>
              <a:buChar char="•"/>
            </a:pPr>
            <a:r>
              <a:rPr lang="en-US" sz="2800" dirty="0">
                <a:latin typeface="Gill Sans Light" charset="0"/>
                <a:ea typeface="Gill Sans Light" charset="0"/>
                <a:cs typeface="Gill Sans Light" charset="0"/>
              </a:rPr>
              <a:t>1500% growth in 1 year</a:t>
            </a:r>
          </a:p>
          <a:p>
            <a:pPr marL="457200" indent="-457200">
              <a:buFont typeface="Arial" charset="0"/>
              <a:buChar char="•"/>
            </a:pPr>
            <a:r>
              <a:rPr lang="en-US" sz="2800" dirty="0">
                <a:latin typeface="Gill Sans Light" charset="0"/>
                <a:ea typeface="Gill Sans Light" charset="0"/>
                <a:cs typeface="Gill Sans Light" charset="0"/>
              </a:rPr>
              <a:t>Accepted by over 4,000 merchants</a:t>
            </a:r>
          </a:p>
        </p:txBody>
      </p:sp>
    </p:spTree>
    <p:extLst>
      <p:ext uri="{BB962C8B-B14F-4D97-AF65-F5344CB8AC3E}">
        <p14:creationId xmlns:p14="http://schemas.microsoft.com/office/powerpoint/2010/main" val="1588082029"/>
      </p:ext>
    </p:extLst>
  </p:cSld>
  <p:clrMapOvr>
    <a:masterClrMapping/>
  </p:clrMapOvr>
  <mc:AlternateContent xmlns:mc="http://schemas.openxmlformats.org/markup-compatibility/2006" xmlns:p14="http://schemas.microsoft.com/office/powerpoint/2010/main">
    <mc:Choice Requires="p14">
      <p:transition spd="slow" p14:dur="2000" advTm="39219"/>
    </mc:Choice>
    <mc:Fallback xmlns="">
      <p:transition spd="slow" advTm="3921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p:cNvPicPr>
          <p:nvPr/>
        </p:nvPicPr>
        <p:blipFill>
          <a:blip r:embed="rId4"/>
          <a:stretch>
            <a:fillRect/>
          </a:stretch>
        </p:blipFill>
        <p:spPr>
          <a:xfrm>
            <a:off x="4681728" y="2098201"/>
            <a:ext cx="389577" cy="699787"/>
          </a:xfrm>
          <a:prstGeom prst="rect">
            <a:avLst/>
          </a:prstGeom>
        </p:spPr>
      </p:pic>
      <p:pic>
        <p:nvPicPr>
          <p:cNvPr id="75" name="Picture 74"/>
          <p:cNvPicPr>
            <a:picLocks noChangeAspect="1"/>
          </p:cNvPicPr>
          <p:nvPr/>
        </p:nvPicPr>
        <p:blipFill>
          <a:blip r:embed="rId5"/>
          <a:stretch>
            <a:fillRect/>
          </a:stretch>
        </p:blipFill>
        <p:spPr>
          <a:xfrm>
            <a:off x="3313382" y="2383258"/>
            <a:ext cx="393192" cy="428082"/>
          </a:xfrm>
          <a:prstGeom prst="rect">
            <a:avLst/>
          </a:prstGeom>
        </p:spPr>
      </p:pic>
      <p:pic>
        <p:nvPicPr>
          <p:cNvPr id="66" name="Picture 65"/>
          <p:cNvPicPr>
            <a:picLocks noChangeAspect="1"/>
          </p:cNvPicPr>
          <p:nvPr/>
        </p:nvPicPr>
        <p:blipFill>
          <a:blip r:embed="rId5"/>
          <a:stretch>
            <a:fillRect/>
          </a:stretch>
        </p:blipFill>
        <p:spPr>
          <a:xfrm>
            <a:off x="8339328" y="2889504"/>
            <a:ext cx="394741" cy="429768"/>
          </a:xfrm>
          <a:prstGeom prst="rect">
            <a:avLst/>
          </a:prstGeom>
        </p:spPr>
      </p:pic>
      <p:sp>
        <p:nvSpPr>
          <p:cNvPr id="5" name="Slide Number Placeholder 4"/>
          <p:cNvSpPr>
            <a:spLocks noGrp="1"/>
          </p:cNvSpPr>
          <p:nvPr>
            <p:ph type="sldNum" sz="quarter" idx="12"/>
          </p:nvPr>
        </p:nvSpPr>
        <p:spPr/>
        <p:txBody>
          <a:bodyPr/>
          <a:lstStyle/>
          <a:p>
            <a:fld id="{F87D3E06-D69A-8D4B-8F4E-A5338D96708D}" type="slidenum">
              <a:rPr lang="en-US" sz="2400" smtClean="0"/>
              <a:t>13</a:t>
            </a:fld>
            <a:endParaRPr lang="en-US" sz="2400"/>
          </a:p>
        </p:txBody>
      </p:sp>
      <p:pic>
        <p:nvPicPr>
          <p:cNvPr id="6" name="Picture 5">
            <a:extLst>
              <a:ext uri="{FF2B5EF4-FFF2-40B4-BE49-F238E27FC236}">
                <a16:creationId xmlns:a16="http://schemas.microsoft.com/office/drawing/2014/main" id="{02A858C7-85E0-9D4A-AB1B-7E28CCCF2109}"/>
              </a:ext>
            </a:extLst>
          </p:cNvPr>
          <p:cNvPicPr>
            <a:picLocks noChangeAspect="1"/>
          </p:cNvPicPr>
          <p:nvPr/>
        </p:nvPicPr>
        <p:blipFill>
          <a:blip r:embed="rId6">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id="{5A304E72-C5D0-B248-96DF-73359A86783F}"/>
              </a:ext>
            </a:extLst>
          </p:cNvPr>
          <p:cNvPicPr>
            <a:picLocks noChangeAspect="1"/>
          </p:cNvPicPr>
          <p:nvPr/>
        </p:nvPicPr>
        <p:blipFill>
          <a:blip r:embed="rId6">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a:t>Alice</a:t>
            </a:r>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a:t>Bob</a:t>
            </a:r>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a:t>Charlie</a:t>
            </a:r>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a:t>Eve</a:t>
            </a:r>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a:t>Mary</a:t>
            </a:r>
          </a:p>
        </p:txBody>
      </p:sp>
      <p:pic>
        <p:nvPicPr>
          <p:cNvPr id="41" name="Picture 40"/>
          <p:cNvPicPr>
            <a:picLocks noChangeAspect="1"/>
          </p:cNvPicPr>
          <p:nvPr/>
        </p:nvPicPr>
        <p:blipFill>
          <a:blip r:embed="rId7"/>
          <a:stretch>
            <a:fillRect/>
          </a:stretch>
        </p:blipFill>
        <p:spPr>
          <a:xfrm>
            <a:off x="6972089" y="4800892"/>
            <a:ext cx="434780" cy="429768"/>
          </a:xfrm>
          <a:prstGeom prst="rect">
            <a:avLst/>
          </a:prstGeom>
        </p:spPr>
      </p:pic>
      <p:pic>
        <p:nvPicPr>
          <p:cNvPr id="42" name="Picture 41"/>
          <p:cNvPicPr>
            <a:picLocks noChangeAspect="1"/>
          </p:cNvPicPr>
          <p:nvPr/>
        </p:nvPicPr>
        <p:blipFill>
          <a:blip r:embed="rId8"/>
          <a:stretch>
            <a:fillRect/>
          </a:stretch>
        </p:blipFill>
        <p:spPr>
          <a:xfrm>
            <a:off x="8178640" y="3951926"/>
            <a:ext cx="423697" cy="292608"/>
          </a:xfrm>
          <a:prstGeom prst="rect">
            <a:avLst/>
          </a:prstGeom>
        </p:spPr>
      </p:pic>
      <p:pic>
        <p:nvPicPr>
          <p:cNvPr id="43" name="Picture 42"/>
          <p:cNvPicPr>
            <a:picLocks noChangeAspect="1"/>
          </p:cNvPicPr>
          <p:nvPr/>
        </p:nvPicPr>
        <p:blipFill>
          <a:blip r:embed="rId7"/>
          <a:stretch>
            <a:fillRect/>
          </a:stretch>
        </p:blipFill>
        <p:spPr>
          <a:xfrm>
            <a:off x="3316689" y="4496666"/>
            <a:ext cx="434780" cy="429768"/>
          </a:xfrm>
          <a:prstGeom prst="rect">
            <a:avLst/>
          </a:prstGeom>
        </p:spPr>
      </p:pic>
      <p:pic>
        <p:nvPicPr>
          <p:cNvPr id="44" name="Picture 43"/>
          <p:cNvPicPr>
            <a:picLocks noChangeAspect="1"/>
          </p:cNvPicPr>
          <p:nvPr/>
        </p:nvPicPr>
        <p:blipFill>
          <a:blip r:embed="rId8"/>
          <a:stretch>
            <a:fillRect/>
          </a:stretch>
        </p:blipFill>
        <p:spPr>
          <a:xfrm>
            <a:off x="4335629" y="3352351"/>
            <a:ext cx="423697" cy="292608"/>
          </a:xfrm>
          <a:prstGeom prst="rect">
            <a:avLst/>
          </a:prstGeom>
        </p:spPr>
      </p:pic>
      <p:pic>
        <p:nvPicPr>
          <p:cNvPr id="45" name="Picture 44"/>
          <p:cNvPicPr>
            <a:picLocks noChangeAspect="1"/>
          </p:cNvPicPr>
          <p:nvPr/>
        </p:nvPicPr>
        <p:blipFill>
          <a:blip r:embed="rId7"/>
          <a:stretch>
            <a:fillRect/>
          </a:stretch>
        </p:blipFill>
        <p:spPr>
          <a:xfrm>
            <a:off x="4157732" y="5123190"/>
            <a:ext cx="434780" cy="429768"/>
          </a:xfrm>
          <a:prstGeom prst="rect">
            <a:avLst/>
          </a:prstGeom>
        </p:spPr>
      </p:pic>
      <p:pic>
        <p:nvPicPr>
          <p:cNvPr id="46" name="Picture 45"/>
          <p:cNvPicPr>
            <a:picLocks noChangeAspect="1"/>
          </p:cNvPicPr>
          <p:nvPr/>
        </p:nvPicPr>
        <p:blipFill>
          <a:blip r:embed="rId8"/>
          <a:stretch>
            <a:fillRect/>
          </a:stretch>
        </p:blipFill>
        <p:spPr>
          <a:xfrm>
            <a:off x="5463428" y="5280586"/>
            <a:ext cx="423697" cy="292608"/>
          </a:xfrm>
          <a:prstGeom prst="rect">
            <a:avLst/>
          </a:prstGeom>
        </p:spPr>
      </p:pic>
      <p:sp>
        <p:nvSpPr>
          <p:cNvPr id="55" name="Left-Right Arrow 54"/>
          <p:cNvSpPr/>
          <p:nvPr/>
        </p:nvSpPr>
        <p:spPr>
          <a:xfrm>
            <a:off x="3299353" y="292573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56"/>
          <p:cNvSpPr/>
          <p:nvPr/>
        </p:nvSpPr>
        <p:spPr>
          <a:xfrm rot="874875">
            <a:off x="6230446" y="3168141"/>
            <a:ext cx="2391995"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381254" y="1936794"/>
            <a:ext cx="211032" cy="369332"/>
          </a:xfrm>
          <a:prstGeom prst="rect">
            <a:avLst/>
          </a:prstGeom>
          <a:noFill/>
        </p:spPr>
        <p:txBody>
          <a:bodyPr wrap="square" rtlCol="0">
            <a:spAutoFit/>
          </a:bodyPr>
          <a:lstStyle/>
          <a:p>
            <a:r>
              <a:rPr lang="en-US" dirty="0"/>
              <a:t>4</a:t>
            </a:r>
          </a:p>
        </p:txBody>
      </p:sp>
      <p:sp>
        <p:nvSpPr>
          <p:cNvPr id="51" name="TextBox 50"/>
          <p:cNvSpPr txBox="1"/>
          <p:nvPr/>
        </p:nvSpPr>
        <p:spPr>
          <a:xfrm>
            <a:off x="4723465" y="1815197"/>
            <a:ext cx="211032" cy="369332"/>
          </a:xfrm>
          <a:prstGeom prst="rect">
            <a:avLst/>
          </a:prstGeom>
          <a:noFill/>
        </p:spPr>
        <p:txBody>
          <a:bodyPr wrap="square" rtlCol="0">
            <a:spAutoFit/>
          </a:bodyPr>
          <a:lstStyle/>
          <a:p>
            <a:r>
              <a:rPr lang="en-US" dirty="0"/>
              <a:t>6</a:t>
            </a:r>
          </a:p>
        </p:txBody>
      </p:sp>
      <p:sp>
        <p:nvSpPr>
          <p:cNvPr id="52" name="TextBox 51"/>
          <p:cNvSpPr txBox="1"/>
          <p:nvPr/>
        </p:nvSpPr>
        <p:spPr>
          <a:xfrm>
            <a:off x="6305409" y="2179541"/>
            <a:ext cx="211032" cy="369332"/>
          </a:xfrm>
          <a:prstGeom prst="rect">
            <a:avLst/>
          </a:prstGeom>
          <a:noFill/>
        </p:spPr>
        <p:txBody>
          <a:bodyPr wrap="square" rtlCol="0">
            <a:spAutoFit/>
          </a:bodyPr>
          <a:lstStyle/>
          <a:p>
            <a:r>
              <a:rPr lang="en-US" dirty="0"/>
              <a:t>2</a:t>
            </a:r>
          </a:p>
        </p:txBody>
      </p:sp>
      <p:sp>
        <p:nvSpPr>
          <p:cNvPr id="53" name="TextBox 52"/>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54" name="TextBox 53"/>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6" name="TextBox 55"/>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61" name="TextBox 60"/>
          <p:cNvSpPr txBox="1"/>
          <p:nvPr/>
        </p:nvSpPr>
        <p:spPr>
          <a:xfrm>
            <a:off x="4642254" y="3192157"/>
            <a:ext cx="211032" cy="369332"/>
          </a:xfrm>
          <a:prstGeom prst="rect">
            <a:avLst/>
          </a:prstGeom>
          <a:noFill/>
        </p:spPr>
        <p:txBody>
          <a:bodyPr wrap="square" rtlCol="0">
            <a:spAutoFit/>
          </a:bodyPr>
          <a:lstStyle/>
          <a:p>
            <a:r>
              <a:rPr lang="en-US" dirty="0"/>
              <a:t>1</a:t>
            </a:r>
          </a:p>
        </p:txBody>
      </p:sp>
      <p:sp>
        <p:nvSpPr>
          <p:cNvPr id="62" name="TextBox 61"/>
          <p:cNvSpPr txBox="1"/>
          <p:nvPr/>
        </p:nvSpPr>
        <p:spPr>
          <a:xfrm>
            <a:off x="5518083" y="4990803"/>
            <a:ext cx="211032" cy="369332"/>
          </a:xfrm>
          <a:prstGeom prst="rect">
            <a:avLst/>
          </a:prstGeom>
          <a:noFill/>
        </p:spPr>
        <p:txBody>
          <a:bodyPr wrap="square" rtlCol="0">
            <a:spAutoFit/>
          </a:bodyPr>
          <a:lstStyle/>
          <a:p>
            <a:r>
              <a:rPr lang="en-US" dirty="0"/>
              <a:t>1</a:t>
            </a:r>
          </a:p>
        </p:txBody>
      </p:sp>
      <p:sp>
        <p:nvSpPr>
          <p:cNvPr id="63" name="TextBox 62"/>
          <p:cNvSpPr txBox="1"/>
          <p:nvPr/>
        </p:nvSpPr>
        <p:spPr>
          <a:xfrm>
            <a:off x="8284972" y="3708065"/>
            <a:ext cx="211032" cy="369332"/>
          </a:xfrm>
          <a:prstGeom prst="rect">
            <a:avLst/>
          </a:prstGeom>
          <a:noFill/>
        </p:spPr>
        <p:txBody>
          <a:bodyPr wrap="square" rtlCol="0">
            <a:spAutoFit/>
          </a:bodyPr>
          <a:lstStyle/>
          <a:p>
            <a:r>
              <a:rPr lang="en-US" dirty="0"/>
              <a:t>1</a:t>
            </a:r>
          </a:p>
        </p:txBody>
      </p:sp>
      <p:sp>
        <p:nvSpPr>
          <p:cNvPr id="64" name="TextBox 63"/>
          <p:cNvSpPr txBox="1"/>
          <p:nvPr/>
        </p:nvSpPr>
        <p:spPr>
          <a:xfrm>
            <a:off x="8369309" y="2574314"/>
            <a:ext cx="211032" cy="369332"/>
          </a:xfrm>
          <a:prstGeom prst="rect">
            <a:avLst/>
          </a:prstGeom>
          <a:noFill/>
        </p:spPr>
        <p:txBody>
          <a:bodyPr wrap="square" rtlCol="0">
            <a:spAutoFit/>
          </a:bodyPr>
          <a:lstStyle/>
          <a:p>
            <a:r>
              <a:rPr lang="en-US" dirty="0"/>
              <a:t>3</a:t>
            </a:r>
          </a:p>
        </p:txBody>
      </p:sp>
      <p:sp>
        <p:nvSpPr>
          <p:cNvPr id="65" name="TextBox 64"/>
          <p:cNvSpPr txBox="1"/>
          <p:nvPr/>
        </p:nvSpPr>
        <p:spPr>
          <a:xfrm>
            <a:off x="93944" y="7116071"/>
            <a:ext cx="2668423" cy="1200329"/>
          </a:xfrm>
          <a:prstGeom prst="rect">
            <a:avLst/>
          </a:prstGeom>
          <a:noFill/>
        </p:spPr>
        <p:txBody>
          <a:bodyPr wrap="none" rtlCol="0">
            <a:spAutoFit/>
          </a:bodyPr>
          <a:lstStyle/>
          <a:p>
            <a:r>
              <a:rPr lang="en-US" sz="2400" dirty="0"/>
              <a:t>Alice wants to send </a:t>
            </a:r>
          </a:p>
          <a:p>
            <a:r>
              <a:rPr lang="en-US" sz="2400" dirty="0"/>
              <a:t>4 coins to Bob</a:t>
            </a:r>
          </a:p>
          <a:p>
            <a:r>
              <a:rPr lang="en-US" sz="2400" dirty="0"/>
              <a:t> </a:t>
            </a:r>
          </a:p>
        </p:txBody>
      </p:sp>
      <p:sp>
        <p:nvSpPr>
          <p:cNvPr id="47" name="Title 1"/>
          <p:cNvSpPr txBox="1">
            <a:spLocks/>
          </p:cNvSpPr>
          <p:nvPr/>
        </p:nvSpPr>
        <p:spPr>
          <a:xfrm>
            <a:off x="494137" y="378559"/>
            <a:ext cx="115128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How to route payments?</a:t>
            </a:r>
          </a:p>
        </p:txBody>
      </p:sp>
      <p:pic>
        <p:nvPicPr>
          <p:cNvPr id="67" name="Picture 66"/>
          <p:cNvPicPr>
            <a:picLocks noChangeAspect="1"/>
          </p:cNvPicPr>
          <p:nvPr/>
        </p:nvPicPr>
        <p:blipFill>
          <a:blip r:embed="rId9"/>
          <a:stretch>
            <a:fillRect/>
          </a:stretch>
        </p:blipFill>
        <p:spPr>
          <a:xfrm>
            <a:off x="3305443" y="2304338"/>
            <a:ext cx="420624" cy="247132"/>
          </a:xfrm>
          <a:prstGeom prst="rect">
            <a:avLst/>
          </a:prstGeom>
        </p:spPr>
      </p:pic>
      <p:sp>
        <p:nvSpPr>
          <p:cNvPr id="48" name="TextBox 47"/>
          <p:cNvSpPr txBox="1"/>
          <p:nvPr/>
        </p:nvSpPr>
        <p:spPr>
          <a:xfrm>
            <a:off x="8016361" y="4663105"/>
            <a:ext cx="3908580" cy="1569660"/>
          </a:xfrm>
          <a:prstGeom prst="rect">
            <a:avLst/>
          </a:prstGeom>
          <a:noFill/>
          <a:ln w="25400">
            <a:noFill/>
          </a:ln>
        </p:spPr>
        <p:txBody>
          <a:bodyPr wrap="square" rtlCol="0">
            <a:spAutoFit/>
          </a:bodyPr>
          <a:lstStyle/>
          <a:p>
            <a:pPr algn="ctr"/>
            <a:r>
              <a:rPr lang="en-US" sz="3200" dirty="0">
                <a:latin typeface="Gill Sans" panose="020B0502020104020203" pitchFamily="34" charset="-79"/>
                <a:cs typeface="Gill Sans" panose="020B0502020104020203" pitchFamily="34" charset="-79"/>
              </a:rPr>
              <a:t>State of the art: </a:t>
            </a:r>
          </a:p>
          <a:p>
            <a:pPr algn="ctr"/>
            <a:r>
              <a:rPr lang="en-US" sz="3200" dirty="0">
                <a:solidFill>
                  <a:srgbClr val="C00000"/>
                </a:solidFill>
                <a:latin typeface="Gill Sans" panose="020B0502020104020203" pitchFamily="34" charset="-79"/>
                <a:cs typeface="Gill Sans" panose="020B0502020104020203" pitchFamily="34" charset="-79"/>
              </a:rPr>
              <a:t>Atomic shortest path routing</a:t>
            </a:r>
          </a:p>
        </p:txBody>
      </p:sp>
      <p:grpSp>
        <p:nvGrpSpPr>
          <p:cNvPr id="49" name="Group 48">
            <a:extLst>
              <a:ext uri="{FF2B5EF4-FFF2-40B4-BE49-F238E27FC236}">
                <a16:creationId xmlns:a16="http://schemas.microsoft.com/office/drawing/2014/main" id="{8E0EB3C0-C884-3949-80B8-ED28CD30C113}"/>
              </a:ext>
            </a:extLst>
          </p:cNvPr>
          <p:cNvGrpSpPr/>
          <p:nvPr/>
        </p:nvGrpSpPr>
        <p:grpSpPr>
          <a:xfrm>
            <a:off x="6231267" y="2498791"/>
            <a:ext cx="411480" cy="321628"/>
            <a:chOff x="9422928" y="3132965"/>
            <a:chExt cx="411480" cy="321628"/>
          </a:xfrm>
        </p:grpSpPr>
        <p:pic>
          <p:nvPicPr>
            <p:cNvPr id="68" name="Picture 67">
              <a:extLst>
                <a:ext uri="{FF2B5EF4-FFF2-40B4-BE49-F238E27FC236}">
                  <a16:creationId xmlns:a16="http://schemas.microsoft.com/office/drawing/2014/main" id="{B7B69BDB-70B8-E147-A97B-E997523DA00C}"/>
                </a:ext>
              </a:extLst>
            </p:cNvPr>
            <p:cNvPicPr>
              <a:picLocks noChangeAspect="1"/>
            </p:cNvPicPr>
            <p:nvPr/>
          </p:nvPicPr>
          <p:blipFill>
            <a:blip r:embed="rId9"/>
            <a:stretch>
              <a:fillRect/>
            </a:stretch>
          </p:blipFill>
          <p:spPr>
            <a:xfrm>
              <a:off x="9422928" y="3132965"/>
              <a:ext cx="411480" cy="241761"/>
            </a:xfrm>
            <a:prstGeom prst="rect">
              <a:avLst/>
            </a:prstGeom>
          </p:spPr>
        </p:pic>
        <p:pic>
          <p:nvPicPr>
            <p:cNvPr id="69" name="Picture 68">
              <a:extLst>
                <a:ext uri="{FF2B5EF4-FFF2-40B4-BE49-F238E27FC236}">
                  <a16:creationId xmlns:a16="http://schemas.microsoft.com/office/drawing/2014/main" id="{B14460A4-E334-684D-981C-60A5972D8E6E}"/>
                </a:ext>
              </a:extLst>
            </p:cNvPr>
            <p:cNvPicPr>
              <a:picLocks noChangeAspect="1"/>
            </p:cNvPicPr>
            <p:nvPr/>
          </p:nvPicPr>
          <p:blipFill>
            <a:blip r:embed="rId10"/>
            <a:stretch>
              <a:fillRect/>
            </a:stretch>
          </p:blipFill>
          <p:spPr>
            <a:xfrm>
              <a:off x="9430185" y="3294859"/>
              <a:ext cx="393192" cy="159734"/>
            </a:xfrm>
            <a:prstGeom prst="rect">
              <a:avLst/>
            </a:prstGeom>
          </p:spPr>
        </p:pic>
      </p:grpSp>
    </p:spTree>
    <p:custDataLst>
      <p:tags r:id="rId1"/>
    </p:custDataLst>
    <p:extLst>
      <p:ext uri="{BB962C8B-B14F-4D97-AF65-F5344CB8AC3E}">
        <p14:creationId xmlns:p14="http://schemas.microsoft.com/office/powerpoint/2010/main" val="1187871148"/>
      </p:ext>
    </p:extLst>
  </p:cSld>
  <p:clrMapOvr>
    <a:masterClrMapping/>
  </p:clrMapOvr>
  <mc:AlternateContent xmlns:mc="http://schemas.openxmlformats.org/markup-compatibility/2006" xmlns:p14="http://schemas.microsoft.com/office/powerpoint/2010/main">
    <mc:Choice Requires="p14">
      <p:transition spd="slow" p14:dur="2000" advTm="886"/>
    </mc:Choice>
    <mc:Fallback xmlns="">
      <p:transition spd="slow" advTm="88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p:cNvPicPr>
          <p:nvPr/>
        </p:nvPicPr>
        <p:blipFill>
          <a:blip r:embed="rId4"/>
          <a:stretch>
            <a:fillRect/>
          </a:stretch>
        </p:blipFill>
        <p:spPr>
          <a:xfrm>
            <a:off x="4681728" y="2098201"/>
            <a:ext cx="389577" cy="699787"/>
          </a:xfrm>
          <a:prstGeom prst="rect">
            <a:avLst/>
          </a:prstGeom>
        </p:spPr>
      </p:pic>
      <p:pic>
        <p:nvPicPr>
          <p:cNvPr id="75" name="Picture 74"/>
          <p:cNvPicPr>
            <a:picLocks noChangeAspect="1"/>
          </p:cNvPicPr>
          <p:nvPr/>
        </p:nvPicPr>
        <p:blipFill>
          <a:blip r:embed="rId5"/>
          <a:stretch>
            <a:fillRect/>
          </a:stretch>
        </p:blipFill>
        <p:spPr>
          <a:xfrm>
            <a:off x="3313382" y="2383258"/>
            <a:ext cx="393192" cy="428082"/>
          </a:xfrm>
          <a:prstGeom prst="rect">
            <a:avLst/>
          </a:prstGeom>
        </p:spPr>
      </p:pic>
      <p:pic>
        <p:nvPicPr>
          <p:cNvPr id="66" name="Picture 65"/>
          <p:cNvPicPr>
            <a:picLocks noChangeAspect="1"/>
          </p:cNvPicPr>
          <p:nvPr/>
        </p:nvPicPr>
        <p:blipFill>
          <a:blip r:embed="rId5"/>
          <a:stretch>
            <a:fillRect/>
          </a:stretch>
        </p:blipFill>
        <p:spPr>
          <a:xfrm>
            <a:off x="8339328" y="2889504"/>
            <a:ext cx="394741" cy="429768"/>
          </a:xfrm>
          <a:prstGeom prst="rect">
            <a:avLst/>
          </a:prstGeom>
        </p:spPr>
      </p:pic>
      <p:sp>
        <p:nvSpPr>
          <p:cNvPr id="5" name="Slide Number Placeholder 4"/>
          <p:cNvSpPr>
            <a:spLocks noGrp="1"/>
          </p:cNvSpPr>
          <p:nvPr>
            <p:ph type="sldNum" sz="quarter" idx="12"/>
          </p:nvPr>
        </p:nvSpPr>
        <p:spPr/>
        <p:txBody>
          <a:bodyPr/>
          <a:lstStyle/>
          <a:p>
            <a:fld id="{F87D3E06-D69A-8D4B-8F4E-A5338D96708D}" type="slidenum">
              <a:rPr lang="en-US" sz="2400" smtClean="0"/>
              <a:t>14</a:t>
            </a:fld>
            <a:endParaRPr lang="en-US" sz="2400"/>
          </a:p>
        </p:txBody>
      </p:sp>
      <p:pic>
        <p:nvPicPr>
          <p:cNvPr id="6" name="Picture 5">
            <a:extLst>
              <a:ext uri="{FF2B5EF4-FFF2-40B4-BE49-F238E27FC236}">
                <a16:creationId xmlns:a16="http://schemas.microsoft.com/office/drawing/2014/main" id="{02A858C7-85E0-9D4A-AB1B-7E28CCCF2109}"/>
              </a:ext>
            </a:extLst>
          </p:cNvPr>
          <p:cNvPicPr>
            <a:picLocks noChangeAspect="1"/>
          </p:cNvPicPr>
          <p:nvPr/>
        </p:nvPicPr>
        <p:blipFill>
          <a:blip r:embed="rId6">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id="{5A304E72-C5D0-B248-96DF-73359A86783F}"/>
              </a:ext>
            </a:extLst>
          </p:cNvPr>
          <p:cNvPicPr>
            <a:picLocks noChangeAspect="1"/>
          </p:cNvPicPr>
          <p:nvPr/>
        </p:nvPicPr>
        <p:blipFill>
          <a:blip r:embed="rId6">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a:t>Alice</a:t>
            </a:r>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a:t>Bob</a:t>
            </a:r>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a:t>Charlie</a:t>
            </a:r>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a:t>Eve</a:t>
            </a:r>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a:t>Mary</a:t>
            </a:r>
          </a:p>
        </p:txBody>
      </p:sp>
      <p:pic>
        <p:nvPicPr>
          <p:cNvPr id="41" name="Picture 40"/>
          <p:cNvPicPr>
            <a:picLocks noChangeAspect="1"/>
          </p:cNvPicPr>
          <p:nvPr/>
        </p:nvPicPr>
        <p:blipFill>
          <a:blip r:embed="rId7"/>
          <a:stretch>
            <a:fillRect/>
          </a:stretch>
        </p:blipFill>
        <p:spPr>
          <a:xfrm>
            <a:off x="6972089" y="4800892"/>
            <a:ext cx="434780" cy="429768"/>
          </a:xfrm>
          <a:prstGeom prst="rect">
            <a:avLst/>
          </a:prstGeom>
        </p:spPr>
      </p:pic>
      <p:pic>
        <p:nvPicPr>
          <p:cNvPr id="42" name="Picture 41"/>
          <p:cNvPicPr>
            <a:picLocks noChangeAspect="1"/>
          </p:cNvPicPr>
          <p:nvPr/>
        </p:nvPicPr>
        <p:blipFill>
          <a:blip r:embed="rId8"/>
          <a:stretch>
            <a:fillRect/>
          </a:stretch>
        </p:blipFill>
        <p:spPr>
          <a:xfrm>
            <a:off x="8178640" y="3951926"/>
            <a:ext cx="423697" cy="292608"/>
          </a:xfrm>
          <a:prstGeom prst="rect">
            <a:avLst/>
          </a:prstGeom>
        </p:spPr>
      </p:pic>
      <p:pic>
        <p:nvPicPr>
          <p:cNvPr id="43" name="Picture 42"/>
          <p:cNvPicPr>
            <a:picLocks noChangeAspect="1"/>
          </p:cNvPicPr>
          <p:nvPr/>
        </p:nvPicPr>
        <p:blipFill>
          <a:blip r:embed="rId7"/>
          <a:stretch>
            <a:fillRect/>
          </a:stretch>
        </p:blipFill>
        <p:spPr>
          <a:xfrm>
            <a:off x="3316689" y="4496666"/>
            <a:ext cx="434780" cy="429768"/>
          </a:xfrm>
          <a:prstGeom prst="rect">
            <a:avLst/>
          </a:prstGeom>
        </p:spPr>
      </p:pic>
      <p:pic>
        <p:nvPicPr>
          <p:cNvPr id="44" name="Picture 43"/>
          <p:cNvPicPr>
            <a:picLocks noChangeAspect="1"/>
          </p:cNvPicPr>
          <p:nvPr/>
        </p:nvPicPr>
        <p:blipFill>
          <a:blip r:embed="rId8"/>
          <a:stretch>
            <a:fillRect/>
          </a:stretch>
        </p:blipFill>
        <p:spPr>
          <a:xfrm>
            <a:off x="4335629" y="3352351"/>
            <a:ext cx="423697" cy="292608"/>
          </a:xfrm>
          <a:prstGeom prst="rect">
            <a:avLst/>
          </a:prstGeom>
        </p:spPr>
      </p:pic>
      <p:pic>
        <p:nvPicPr>
          <p:cNvPr id="45" name="Picture 44"/>
          <p:cNvPicPr>
            <a:picLocks noChangeAspect="1"/>
          </p:cNvPicPr>
          <p:nvPr/>
        </p:nvPicPr>
        <p:blipFill>
          <a:blip r:embed="rId7"/>
          <a:stretch>
            <a:fillRect/>
          </a:stretch>
        </p:blipFill>
        <p:spPr>
          <a:xfrm>
            <a:off x="4157732" y="5123190"/>
            <a:ext cx="434780" cy="429768"/>
          </a:xfrm>
          <a:prstGeom prst="rect">
            <a:avLst/>
          </a:prstGeom>
        </p:spPr>
      </p:pic>
      <p:pic>
        <p:nvPicPr>
          <p:cNvPr id="46" name="Picture 45"/>
          <p:cNvPicPr>
            <a:picLocks noChangeAspect="1"/>
          </p:cNvPicPr>
          <p:nvPr/>
        </p:nvPicPr>
        <p:blipFill>
          <a:blip r:embed="rId8"/>
          <a:stretch>
            <a:fillRect/>
          </a:stretch>
        </p:blipFill>
        <p:spPr>
          <a:xfrm>
            <a:off x="5463428" y="5280586"/>
            <a:ext cx="423697" cy="292608"/>
          </a:xfrm>
          <a:prstGeom prst="rect">
            <a:avLst/>
          </a:prstGeom>
        </p:spPr>
      </p:pic>
      <p:sp>
        <p:nvSpPr>
          <p:cNvPr id="55" name="Left-Right Arrow 54"/>
          <p:cNvSpPr/>
          <p:nvPr/>
        </p:nvSpPr>
        <p:spPr>
          <a:xfrm>
            <a:off x="3299353" y="292573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56"/>
          <p:cNvSpPr/>
          <p:nvPr/>
        </p:nvSpPr>
        <p:spPr>
          <a:xfrm rot="874875">
            <a:off x="6230446" y="3168141"/>
            <a:ext cx="2391995"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381254" y="1936794"/>
            <a:ext cx="211032" cy="369332"/>
          </a:xfrm>
          <a:prstGeom prst="rect">
            <a:avLst/>
          </a:prstGeom>
          <a:noFill/>
        </p:spPr>
        <p:txBody>
          <a:bodyPr wrap="square" rtlCol="0">
            <a:spAutoFit/>
          </a:bodyPr>
          <a:lstStyle/>
          <a:p>
            <a:r>
              <a:rPr lang="en-US" dirty="0"/>
              <a:t>4</a:t>
            </a:r>
          </a:p>
        </p:txBody>
      </p:sp>
      <p:sp>
        <p:nvSpPr>
          <p:cNvPr id="51" name="TextBox 50"/>
          <p:cNvSpPr txBox="1"/>
          <p:nvPr/>
        </p:nvSpPr>
        <p:spPr>
          <a:xfrm>
            <a:off x="4723465" y="1815197"/>
            <a:ext cx="211032" cy="369332"/>
          </a:xfrm>
          <a:prstGeom prst="rect">
            <a:avLst/>
          </a:prstGeom>
          <a:noFill/>
        </p:spPr>
        <p:txBody>
          <a:bodyPr wrap="square" rtlCol="0">
            <a:spAutoFit/>
          </a:bodyPr>
          <a:lstStyle/>
          <a:p>
            <a:r>
              <a:rPr lang="en-US" dirty="0"/>
              <a:t>6</a:t>
            </a:r>
          </a:p>
        </p:txBody>
      </p:sp>
      <p:sp>
        <p:nvSpPr>
          <p:cNvPr id="53" name="TextBox 52"/>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54" name="TextBox 53"/>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6" name="TextBox 55"/>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61" name="TextBox 60"/>
          <p:cNvSpPr txBox="1"/>
          <p:nvPr/>
        </p:nvSpPr>
        <p:spPr>
          <a:xfrm>
            <a:off x="4642254" y="3192157"/>
            <a:ext cx="211032" cy="369332"/>
          </a:xfrm>
          <a:prstGeom prst="rect">
            <a:avLst/>
          </a:prstGeom>
          <a:noFill/>
        </p:spPr>
        <p:txBody>
          <a:bodyPr wrap="square" rtlCol="0">
            <a:spAutoFit/>
          </a:bodyPr>
          <a:lstStyle/>
          <a:p>
            <a:r>
              <a:rPr lang="en-US" dirty="0"/>
              <a:t>1</a:t>
            </a:r>
          </a:p>
        </p:txBody>
      </p:sp>
      <p:sp>
        <p:nvSpPr>
          <p:cNvPr id="62" name="TextBox 61"/>
          <p:cNvSpPr txBox="1"/>
          <p:nvPr/>
        </p:nvSpPr>
        <p:spPr>
          <a:xfrm>
            <a:off x="5518083" y="4990803"/>
            <a:ext cx="211032" cy="369332"/>
          </a:xfrm>
          <a:prstGeom prst="rect">
            <a:avLst/>
          </a:prstGeom>
          <a:noFill/>
        </p:spPr>
        <p:txBody>
          <a:bodyPr wrap="square" rtlCol="0">
            <a:spAutoFit/>
          </a:bodyPr>
          <a:lstStyle/>
          <a:p>
            <a:r>
              <a:rPr lang="en-US" dirty="0"/>
              <a:t>1</a:t>
            </a:r>
          </a:p>
        </p:txBody>
      </p:sp>
      <p:sp>
        <p:nvSpPr>
          <p:cNvPr id="63" name="TextBox 62"/>
          <p:cNvSpPr txBox="1"/>
          <p:nvPr/>
        </p:nvSpPr>
        <p:spPr>
          <a:xfrm>
            <a:off x="8284972" y="3708065"/>
            <a:ext cx="211032" cy="369332"/>
          </a:xfrm>
          <a:prstGeom prst="rect">
            <a:avLst/>
          </a:prstGeom>
          <a:noFill/>
        </p:spPr>
        <p:txBody>
          <a:bodyPr wrap="square" rtlCol="0">
            <a:spAutoFit/>
          </a:bodyPr>
          <a:lstStyle/>
          <a:p>
            <a:r>
              <a:rPr lang="en-US" dirty="0"/>
              <a:t>1</a:t>
            </a:r>
          </a:p>
        </p:txBody>
      </p:sp>
      <p:sp>
        <p:nvSpPr>
          <p:cNvPr id="64" name="TextBox 63"/>
          <p:cNvSpPr txBox="1"/>
          <p:nvPr/>
        </p:nvSpPr>
        <p:spPr>
          <a:xfrm>
            <a:off x="8369309" y="2574314"/>
            <a:ext cx="211032" cy="369332"/>
          </a:xfrm>
          <a:prstGeom prst="rect">
            <a:avLst/>
          </a:prstGeom>
          <a:noFill/>
        </p:spPr>
        <p:txBody>
          <a:bodyPr wrap="square" rtlCol="0">
            <a:spAutoFit/>
          </a:bodyPr>
          <a:lstStyle/>
          <a:p>
            <a:r>
              <a:rPr lang="en-US" dirty="0"/>
              <a:t>3</a:t>
            </a:r>
          </a:p>
        </p:txBody>
      </p:sp>
      <p:sp>
        <p:nvSpPr>
          <p:cNvPr id="65" name="TextBox 64"/>
          <p:cNvSpPr txBox="1"/>
          <p:nvPr/>
        </p:nvSpPr>
        <p:spPr>
          <a:xfrm>
            <a:off x="500448" y="3421808"/>
            <a:ext cx="2723823" cy="1200329"/>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Alice wants to send </a:t>
            </a:r>
          </a:p>
          <a:p>
            <a:r>
              <a:rPr lang="en-US" sz="2400" dirty="0">
                <a:latin typeface="Gill Sans" panose="020B0502020104020203" pitchFamily="34" charset="-79"/>
                <a:cs typeface="Gill Sans" panose="020B0502020104020203" pitchFamily="34" charset="-79"/>
              </a:rPr>
              <a:t>4 coins to Bob</a:t>
            </a:r>
          </a:p>
          <a:p>
            <a:r>
              <a:rPr lang="en-US" sz="2400" dirty="0">
                <a:latin typeface="Gill Sans" panose="020B0502020104020203" pitchFamily="34" charset="-79"/>
                <a:cs typeface="Gill Sans" panose="020B0502020104020203" pitchFamily="34" charset="-79"/>
              </a:rPr>
              <a:t> </a:t>
            </a:r>
          </a:p>
        </p:txBody>
      </p:sp>
      <p:sp>
        <p:nvSpPr>
          <p:cNvPr id="47" name="Title 1"/>
          <p:cNvSpPr txBox="1">
            <a:spLocks/>
          </p:cNvSpPr>
          <p:nvPr/>
        </p:nvSpPr>
        <p:spPr>
          <a:xfrm>
            <a:off x="494137" y="378559"/>
            <a:ext cx="115128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Atomic shortest path routing</a:t>
            </a:r>
          </a:p>
        </p:txBody>
      </p:sp>
      <p:pic>
        <p:nvPicPr>
          <p:cNvPr id="67" name="Picture 66"/>
          <p:cNvPicPr>
            <a:picLocks noChangeAspect="1"/>
          </p:cNvPicPr>
          <p:nvPr/>
        </p:nvPicPr>
        <p:blipFill>
          <a:blip r:embed="rId9"/>
          <a:stretch>
            <a:fillRect/>
          </a:stretch>
        </p:blipFill>
        <p:spPr>
          <a:xfrm>
            <a:off x="3293868" y="2304338"/>
            <a:ext cx="420624" cy="247132"/>
          </a:xfrm>
          <a:prstGeom prst="rect">
            <a:avLst/>
          </a:prstGeom>
        </p:spPr>
      </p:pic>
      <p:sp>
        <p:nvSpPr>
          <p:cNvPr id="48" name="TextBox 47">
            <a:extLst>
              <a:ext uri="{FF2B5EF4-FFF2-40B4-BE49-F238E27FC236}">
                <a16:creationId xmlns:a16="http://schemas.microsoft.com/office/drawing/2014/main" id="{5922537F-57BB-5B41-87B1-D291D6C0C38A}"/>
              </a:ext>
            </a:extLst>
          </p:cNvPr>
          <p:cNvSpPr txBox="1"/>
          <p:nvPr/>
        </p:nvSpPr>
        <p:spPr>
          <a:xfrm>
            <a:off x="6305409" y="2179541"/>
            <a:ext cx="211032" cy="369332"/>
          </a:xfrm>
          <a:prstGeom prst="rect">
            <a:avLst/>
          </a:prstGeom>
          <a:noFill/>
        </p:spPr>
        <p:txBody>
          <a:bodyPr wrap="square" rtlCol="0">
            <a:spAutoFit/>
          </a:bodyPr>
          <a:lstStyle/>
          <a:p>
            <a:r>
              <a:rPr lang="en-US" dirty="0"/>
              <a:t>2</a:t>
            </a:r>
          </a:p>
        </p:txBody>
      </p:sp>
      <p:grpSp>
        <p:nvGrpSpPr>
          <p:cNvPr id="49" name="Group 48">
            <a:extLst>
              <a:ext uri="{FF2B5EF4-FFF2-40B4-BE49-F238E27FC236}">
                <a16:creationId xmlns:a16="http://schemas.microsoft.com/office/drawing/2014/main" id="{F81DBA1C-919E-B440-98BB-CE2926EAFF71}"/>
              </a:ext>
            </a:extLst>
          </p:cNvPr>
          <p:cNvGrpSpPr/>
          <p:nvPr/>
        </p:nvGrpSpPr>
        <p:grpSpPr>
          <a:xfrm>
            <a:off x="6231267" y="2498791"/>
            <a:ext cx="411480" cy="321628"/>
            <a:chOff x="9422928" y="3132965"/>
            <a:chExt cx="411480" cy="321628"/>
          </a:xfrm>
        </p:grpSpPr>
        <p:pic>
          <p:nvPicPr>
            <p:cNvPr id="68" name="Picture 67">
              <a:extLst>
                <a:ext uri="{FF2B5EF4-FFF2-40B4-BE49-F238E27FC236}">
                  <a16:creationId xmlns:a16="http://schemas.microsoft.com/office/drawing/2014/main" id="{C041EE49-24C2-AD40-B056-203DDD2DFD8F}"/>
                </a:ext>
              </a:extLst>
            </p:cNvPr>
            <p:cNvPicPr>
              <a:picLocks noChangeAspect="1"/>
            </p:cNvPicPr>
            <p:nvPr/>
          </p:nvPicPr>
          <p:blipFill>
            <a:blip r:embed="rId9"/>
            <a:stretch>
              <a:fillRect/>
            </a:stretch>
          </p:blipFill>
          <p:spPr>
            <a:xfrm>
              <a:off x="9422928" y="3132965"/>
              <a:ext cx="411480" cy="241761"/>
            </a:xfrm>
            <a:prstGeom prst="rect">
              <a:avLst/>
            </a:prstGeom>
          </p:spPr>
        </p:pic>
        <p:pic>
          <p:nvPicPr>
            <p:cNvPr id="69" name="Picture 68">
              <a:extLst>
                <a:ext uri="{FF2B5EF4-FFF2-40B4-BE49-F238E27FC236}">
                  <a16:creationId xmlns:a16="http://schemas.microsoft.com/office/drawing/2014/main" id="{4B4EA006-0966-2D4D-8158-2C4E0CE04A2C}"/>
                </a:ext>
              </a:extLst>
            </p:cNvPr>
            <p:cNvPicPr>
              <a:picLocks noChangeAspect="1"/>
            </p:cNvPicPr>
            <p:nvPr/>
          </p:nvPicPr>
          <p:blipFill>
            <a:blip r:embed="rId10"/>
            <a:stretch>
              <a:fillRect/>
            </a:stretch>
          </p:blipFill>
          <p:spPr>
            <a:xfrm>
              <a:off x="9430185" y="3294859"/>
              <a:ext cx="393192" cy="159734"/>
            </a:xfrm>
            <a:prstGeom prst="rect">
              <a:avLst/>
            </a:prstGeom>
          </p:spPr>
        </p:pic>
      </p:grpSp>
    </p:spTree>
    <p:custDataLst>
      <p:tags r:id="rId1"/>
    </p:custDataLst>
    <p:extLst>
      <p:ext uri="{BB962C8B-B14F-4D97-AF65-F5344CB8AC3E}">
        <p14:creationId xmlns:p14="http://schemas.microsoft.com/office/powerpoint/2010/main" val="51809071"/>
      </p:ext>
    </p:extLst>
  </p:cSld>
  <p:clrMapOvr>
    <a:masterClrMapping/>
  </p:clrMapOvr>
  <mc:AlternateContent xmlns:mc="http://schemas.openxmlformats.org/markup-compatibility/2006" xmlns:p14="http://schemas.microsoft.com/office/powerpoint/2010/main">
    <mc:Choice Requires="p14">
      <p:transition spd="slow" p14:dur="2000" advTm="5335"/>
    </mc:Choice>
    <mc:Fallback xmlns="">
      <p:transition spd="slow" advTm="533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7D3E06-D69A-8D4B-8F4E-A5338D96708D}" type="slidenum">
              <a:rPr lang="en-US" sz="2400" smtClean="0"/>
              <a:t>15</a:t>
            </a:fld>
            <a:endParaRPr lang="en-US" sz="2400"/>
          </a:p>
        </p:txBody>
      </p:sp>
      <p:pic>
        <p:nvPicPr>
          <p:cNvPr id="6" name="Picture 5">
            <a:extLst>
              <a:ext uri="{FF2B5EF4-FFF2-40B4-BE49-F238E27FC236}">
                <a16:creationId xmlns:a16="http://schemas.microsoft.com/office/drawing/2014/main"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a:t>Alice</a:t>
            </a:r>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a:t>Bob</a:t>
            </a:r>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a:t>Charlie</a:t>
            </a:r>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a:t>Eve</a:t>
            </a:r>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a:t>Mary</a:t>
            </a:r>
          </a:p>
        </p:txBody>
      </p:sp>
      <p:pic>
        <p:nvPicPr>
          <p:cNvPr id="41" name="Picture 40"/>
          <p:cNvPicPr>
            <a:picLocks noChangeAspect="1"/>
          </p:cNvPicPr>
          <p:nvPr/>
        </p:nvPicPr>
        <p:blipFill>
          <a:blip r:embed="rId4"/>
          <a:stretch>
            <a:fillRect/>
          </a:stretch>
        </p:blipFill>
        <p:spPr>
          <a:xfrm>
            <a:off x="6972089" y="4800892"/>
            <a:ext cx="434780" cy="429768"/>
          </a:xfrm>
          <a:prstGeom prst="rect">
            <a:avLst/>
          </a:prstGeom>
        </p:spPr>
      </p:pic>
      <p:pic>
        <p:nvPicPr>
          <p:cNvPr id="42" name="Picture 41"/>
          <p:cNvPicPr>
            <a:picLocks noChangeAspect="1"/>
          </p:cNvPicPr>
          <p:nvPr/>
        </p:nvPicPr>
        <p:blipFill>
          <a:blip r:embed="rId5"/>
          <a:stretch>
            <a:fillRect/>
          </a:stretch>
        </p:blipFill>
        <p:spPr>
          <a:xfrm>
            <a:off x="8178640" y="3951926"/>
            <a:ext cx="423697" cy="292608"/>
          </a:xfrm>
          <a:prstGeom prst="rect">
            <a:avLst/>
          </a:prstGeom>
        </p:spPr>
      </p:pic>
      <p:pic>
        <p:nvPicPr>
          <p:cNvPr id="43" name="Picture 42"/>
          <p:cNvPicPr>
            <a:picLocks noChangeAspect="1"/>
          </p:cNvPicPr>
          <p:nvPr/>
        </p:nvPicPr>
        <p:blipFill>
          <a:blip r:embed="rId4"/>
          <a:stretch>
            <a:fillRect/>
          </a:stretch>
        </p:blipFill>
        <p:spPr>
          <a:xfrm>
            <a:off x="3316689" y="4496666"/>
            <a:ext cx="434780" cy="429768"/>
          </a:xfrm>
          <a:prstGeom prst="rect">
            <a:avLst/>
          </a:prstGeom>
        </p:spPr>
      </p:pic>
      <p:pic>
        <p:nvPicPr>
          <p:cNvPr id="44" name="Picture 43"/>
          <p:cNvPicPr>
            <a:picLocks noChangeAspect="1"/>
          </p:cNvPicPr>
          <p:nvPr/>
        </p:nvPicPr>
        <p:blipFill>
          <a:blip r:embed="rId5"/>
          <a:stretch>
            <a:fillRect/>
          </a:stretch>
        </p:blipFill>
        <p:spPr>
          <a:xfrm>
            <a:off x="4335629" y="3352351"/>
            <a:ext cx="423697" cy="292608"/>
          </a:xfrm>
          <a:prstGeom prst="rect">
            <a:avLst/>
          </a:prstGeom>
        </p:spPr>
      </p:pic>
      <p:pic>
        <p:nvPicPr>
          <p:cNvPr id="45" name="Picture 44"/>
          <p:cNvPicPr>
            <a:picLocks noChangeAspect="1"/>
          </p:cNvPicPr>
          <p:nvPr/>
        </p:nvPicPr>
        <p:blipFill>
          <a:blip r:embed="rId4"/>
          <a:stretch>
            <a:fillRect/>
          </a:stretch>
        </p:blipFill>
        <p:spPr>
          <a:xfrm>
            <a:off x="4157732" y="5123190"/>
            <a:ext cx="434780" cy="429768"/>
          </a:xfrm>
          <a:prstGeom prst="rect">
            <a:avLst/>
          </a:prstGeom>
        </p:spPr>
      </p:pic>
      <p:pic>
        <p:nvPicPr>
          <p:cNvPr id="46" name="Picture 45"/>
          <p:cNvPicPr>
            <a:picLocks noChangeAspect="1"/>
          </p:cNvPicPr>
          <p:nvPr/>
        </p:nvPicPr>
        <p:blipFill>
          <a:blip r:embed="rId5"/>
          <a:stretch>
            <a:fillRect/>
          </a:stretch>
        </p:blipFill>
        <p:spPr>
          <a:xfrm>
            <a:off x="5463428" y="5280586"/>
            <a:ext cx="423697" cy="292608"/>
          </a:xfrm>
          <a:prstGeom prst="rect">
            <a:avLst/>
          </a:prstGeom>
        </p:spPr>
      </p:pic>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54" name="TextBox 53"/>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6" name="TextBox 55"/>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61" name="TextBox 60"/>
          <p:cNvSpPr txBox="1"/>
          <p:nvPr/>
        </p:nvSpPr>
        <p:spPr>
          <a:xfrm>
            <a:off x="4642254" y="3192157"/>
            <a:ext cx="211032" cy="369332"/>
          </a:xfrm>
          <a:prstGeom prst="rect">
            <a:avLst/>
          </a:prstGeom>
          <a:noFill/>
        </p:spPr>
        <p:txBody>
          <a:bodyPr wrap="square" rtlCol="0">
            <a:spAutoFit/>
          </a:bodyPr>
          <a:lstStyle/>
          <a:p>
            <a:r>
              <a:rPr lang="en-US" dirty="0"/>
              <a:t>1</a:t>
            </a:r>
          </a:p>
        </p:txBody>
      </p:sp>
      <p:sp>
        <p:nvSpPr>
          <p:cNvPr id="62" name="TextBox 61"/>
          <p:cNvSpPr txBox="1"/>
          <p:nvPr/>
        </p:nvSpPr>
        <p:spPr>
          <a:xfrm>
            <a:off x="5518083" y="4990803"/>
            <a:ext cx="211032" cy="369332"/>
          </a:xfrm>
          <a:prstGeom prst="rect">
            <a:avLst/>
          </a:prstGeom>
          <a:noFill/>
        </p:spPr>
        <p:txBody>
          <a:bodyPr wrap="square" rtlCol="0">
            <a:spAutoFit/>
          </a:bodyPr>
          <a:lstStyle/>
          <a:p>
            <a:r>
              <a:rPr lang="en-US" dirty="0"/>
              <a:t>1</a:t>
            </a:r>
          </a:p>
        </p:txBody>
      </p:sp>
      <p:sp>
        <p:nvSpPr>
          <p:cNvPr id="63" name="TextBox 62"/>
          <p:cNvSpPr txBox="1"/>
          <p:nvPr/>
        </p:nvSpPr>
        <p:spPr>
          <a:xfrm>
            <a:off x="8284972" y="3708065"/>
            <a:ext cx="211032" cy="369332"/>
          </a:xfrm>
          <a:prstGeom prst="rect">
            <a:avLst/>
          </a:prstGeom>
          <a:noFill/>
        </p:spPr>
        <p:txBody>
          <a:bodyPr wrap="square" rtlCol="0">
            <a:spAutoFit/>
          </a:bodyPr>
          <a:lstStyle/>
          <a:p>
            <a:r>
              <a:rPr lang="en-US" dirty="0"/>
              <a:t>1</a:t>
            </a:r>
          </a:p>
        </p:txBody>
      </p:sp>
      <p:pic>
        <p:nvPicPr>
          <p:cNvPr id="50" name="Picture 49"/>
          <p:cNvPicPr>
            <a:picLocks noChangeAspect="1"/>
          </p:cNvPicPr>
          <p:nvPr/>
        </p:nvPicPr>
        <p:blipFill>
          <a:blip r:embed="rId6"/>
          <a:stretch>
            <a:fillRect/>
          </a:stretch>
        </p:blipFill>
        <p:spPr>
          <a:xfrm>
            <a:off x="4681728" y="2098201"/>
            <a:ext cx="389577" cy="699787"/>
          </a:xfrm>
          <a:prstGeom prst="rect">
            <a:avLst/>
          </a:prstGeom>
        </p:spPr>
      </p:pic>
      <p:pic>
        <p:nvPicPr>
          <p:cNvPr id="52" name="Picture 51"/>
          <p:cNvPicPr>
            <a:picLocks noChangeAspect="1"/>
          </p:cNvPicPr>
          <p:nvPr/>
        </p:nvPicPr>
        <p:blipFill>
          <a:blip r:embed="rId7"/>
          <a:stretch>
            <a:fillRect/>
          </a:stretch>
        </p:blipFill>
        <p:spPr>
          <a:xfrm>
            <a:off x="3313382" y="2383258"/>
            <a:ext cx="393192" cy="428082"/>
          </a:xfrm>
          <a:prstGeom prst="rect">
            <a:avLst/>
          </a:prstGeom>
        </p:spPr>
      </p:pic>
      <p:pic>
        <p:nvPicPr>
          <p:cNvPr id="64" name="Picture 63"/>
          <p:cNvPicPr>
            <a:picLocks noChangeAspect="1"/>
          </p:cNvPicPr>
          <p:nvPr/>
        </p:nvPicPr>
        <p:blipFill>
          <a:blip r:embed="rId7"/>
          <a:stretch>
            <a:fillRect/>
          </a:stretch>
        </p:blipFill>
        <p:spPr>
          <a:xfrm>
            <a:off x="8339328" y="2889504"/>
            <a:ext cx="394741" cy="429768"/>
          </a:xfrm>
          <a:prstGeom prst="rect">
            <a:avLst/>
          </a:prstGeom>
        </p:spPr>
      </p:pic>
      <p:sp>
        <p:nvSpPr>
          <p:cNvPr id="67" name="TextBox 66"/>
          <p:cNvSpPr txBox="1"/>
          <p:nvPr/>
        </p:nvSpPr>
        <p:spPr>
          <a:xfrm>
            <a:off x="4723465" y="1815197"/>
            <a:ext cx="211032" cy="369332"/>
          </a:xfrm>
          <a:prstGeom prst="rect">
            <a:avLst/>
          </a:prstGeom>
          <a:noFill/>
        </p:spPr>
        <p:txBody>
          <a:bodyPr wrap="square" rtlCol="0">
            <a:spAutoFit/>
          </a:bodyPr>
          <a:lstStyle/>
          <a:p>
            <a:r>
              <a:rPr lang="en-US" dirty="0"/>
              <a:t>6</a:t>
            </a:r>
          </a:p>
        </p:txBody>
      </p:sp>
      <p:sp>
        <p:nvSpPr>
          <p:cNvPr id="69" name="TextBox 68"/>
          <p:cNvSpPr txBox="1"/>
          <p:nvPr/>
        </p:nvSpPr>
        <p:spPr>
          <a:xfrm>
            <a:off x="8369309" y="2574314"/>
            <a:ext cx="211032" cy="369332"/>
          </a:xfrm>
          <a:prstGeom prst="rect">
            <a:avLst/>
          </a:prstGeom>
          <a:noFill/>
        </p:spPr>
        <p:txBody>
          <a:bodyPr wrap="square" rtlCol="0">
            <a:spAutoFit/>
          </a:bodyPr>
          <a:lstStyle/>
          <a:p>
            <a:r>
              <a:rPr lang="en-US" dirty="0"/>
              <a:t>3</a:t>
            </a:r>
          </a:p>
        </p:txBody>
      </p:sp>
      <p:sp>
        <p:nvSpPr>
          <p:cNvPr id="47" name="Title 1"/>
          <p:cNvSpPr txBox="1">
            <a:spLocks/>
          </p:cNvSpPr>
          <p:nvPr/>
        </p:nvSpPr>
        <p:spPr>
          <a:xfrm>
            <a:off x="494137" y="378559"/>
            <a:ext cx="115128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Atomic shortest path routing</a:t>
            </a:r>
          </a:p>
        </p:txBody>
      </p:sp>
      <p:pic>
        <p:nvPicPr>
          <p:cNvPr id="48" name="Picture 47"/>
          <p:cNvPicPr>
            <a:picLocks noChangeAspect="1"/>
          </p:cNvPicPr>
          <p:nvPr/>
        </p:nvPicPr>
        <p:blipFill>
          <a:blip r:embed="rId8"/>
          <a:stretch>
            <a:fillRect/>
          </a:stretch>
        </p:blipFill>
        <p:spPr>
          <a:xfrm>
            <a:off x="3293868" y="2304338"/>
            <a:ext cx="420624" cy="247132"/>
          </a:xfrm>
          <a:prstGeom prst="rect">
            <a:avLst/>
          </a:prstGeom>
        </p:spPr>
      </p:pic>
      <p:sp>
        <p:nvSpPr>
          <p:cNvPr id="49" name="TextBox 48"/>
          <p:cNvSpPr txBox="1"/>
          <p:nvPr/>
        </p:nvSpPr>
        <p:spPr>
          <a:xfrm>
            <a:off x="3381254" y="1936794"/>
            <a:ext cx="211032" cy="369332"/>
          </a:xfrm>
          <a:prstGeom prst="rect">
            <a:avLst/>
          </a:prstGeom>
          <a:noFill/>
        </p:spPr>
        <p:txBody>
          <a:bodyPr wrap="square" rtlCol="0">
            <a:spAutoFit/>
          </a:bodyPr>
          <a:lstStyle/>
          <a:p>
            <a:r>
              <a:rPr lang="en-US" dirty="0"/>
              <a:t>4</a:t>
            </a:r>
          </a:p>
        </p:txBody>
      </p:sp>
      <p:sp>
        <p:nvSpPr>
          <p:cNvPr id="75" name="TextBox 74"/>
          <p:cNvSpPr txBox="1"/>
          <p:nvPr/>
        </p:nvSpPr>
        <p:spPr>
          <a:xfrm>
            <a:off x="500448" y="3421808"/>
            <a:ext cx="2723823" cy="1200329"/>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Alice wants to send </a:t>
            </a:r>
          </a:p>
          <a:p>
            <a:r>
              <a:rPr lang="en-US" sz="2400" dirty="0">
                <a:latin typeface="Gill Sans" panose="020B0502020104020203" pitchFamily="34" charset="-79"/>
                <a:cs typeface="Gill Sans" panose="020B0502020104020203" pitchFamily="34" charset="-79"/>
              </a:rPr>
              <a:t>4 coins to Bob</a:t>
            </a:r>
          </a:p>
          <a:p>
            <a:r>
              <a:rPr lang="en-US" sz="2400" dirty="0">
                <a:latin typeface="Gill Sans" panose="020B0502020104020203" pitchFamily="34" charset="-79"/>
                <a:cs typeface="Gill Sans" panose="020B0502020104020203" pitchFamily="34" charset="-79"/>
              </a:rPr>
              <a:t> </a:t>
            </a:r>
          </a:p>
        </p:txBody>
      </p:sp>
      <p:sp>
        <p:nvSpPr>
          <p:cNvPr id="65" name="Right Arrow 64"/>
          <p:cNvSpPr/>
          <p:nvPr/>
        </p:nvSpPr>
        <p:spPr>
          <a:xfrm>
            <a:off x="3299353" y="2925735"/>
            <a:ext cx="1840249" cy="146304"/>
          </a:xfrm>
          <a:prstGeom prst="rightArrow">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p:cNvSpPr/>
          <p:nvPr/>
        </p:nvSpPr>
        <p:spPr>
          <a:xfrm rot="874875">
            <a:off x="6230446" y="3168141"/>
            <a:ext cx="2391995" cy="146304"/>
          </a:xfrm>
          <a:prstGeom prst="rightArrow">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BF66B858-F0BE-3D49-BB0D-137DB2201583}"/>
              </a:ext>
            </a:extLst>
          </p:cNvPr>
          <p:cNvSpPr txBox="1"/>
          <p:nvPr/>
        </p:nvSpPr>
        <p:spPr>
          <a:xfrm>
            <a:off x="6305409" y="2179541"/>
            <a:ext cx="211032" cy="369332"/>
          </a:xfrm>
          <a:prstGeom prst="rect">
            <a:avLst/>
          </a:prstGeom>
          <a:noFill/>
        </p:spPr>
        <p:txBody>
          <a:bodyPr wrap="square" rtlCol="0">
            <a:spAutoFit/>
          </a:bodyPr>
          <a:lstStyle/>
          <a:p>
            <a:r>
              <a:rPr lang="en-US" dirty="0"/>
              <a:t>2</a:t>
            </a:r>
          </a:p>
        </p:txBody>
      </p:sp>
      <p:grpSp>
        <p:nvGrpSpPr>
          <p:cNvPr id="57" name="Group 56">
            <a:extLst>
              <a:ext uri="{FF2B5EF4-FFF2-40B4-BE49-F238E27FC236}">
                <a16:creationId xmlns:a16="http://schemas.microsoft.com/office/drawing/2014/main" id="{14A44AA5-3DD9-F443-9F50-7C4357F32E85}"/>
              </a:ext>
            </a:extLst>
          </p:cNvPr>
          <p:cNvGrpSpPr/>
          <p:nvPr/>
        </p:nvGrpSpPr>
        <p:grpSpPr>
          <a:xfrm>
            <a:off x="6231267" y="2498791"/>
            <a:ext cx="411480" cy="321628"/>
            <a:chOff x="9422928" y="3132965"/>
            <a:chExt cx="411480" cy="321628"/>
          </a:xfrm>
        </p:grpSpPr>
        <p:pic>
          <p:nvPicPr>
            <p:cNvPr id="70" name="Picture 69">
              <a:extLst>
                <a:ext uri="{FF2B5EF4-FFF2-40B4-BE49-F238E27FC236}">
                  <a16:creationId xmlns:a16="http://schemas.microsoft.com/office/drawing/2014/main" id="{B5AA62C2-2697-8545-B7A0-31816D91799F}"/>
                </a:ext>
              </a:extLst>
            </p:cNvPr>
            <p:cNvPicPr>
              <a:picLocks noChangeAspect="1"/>
            </p:cNvPicPr>
            <p:nvPr/>
          </p:nvPicPr>
          <p:blipFill>
            <a:blip r:embed="rId8"/>
            <a:stretch>
              <a:fillRect/>
            </a:stretch>
          </p:blipFill>
          <p:spPr>
            <a:xfrm>
              <a:off x="9422928" y="3132965"/>
              <a:ext cx="411480" cy="241761"/>
            </a:xfrm>
            <a:prstGeom prst="rect">
              <a:avLst/>
            </a:prstGeom>
          </p:spPr>
        </p:pic>
        <p:pic>
          <p:nvPicPr>
            <p:cNvPr id="71" name="Picture 70">
              <a:extLst>
                <a:ext uri="{FF2B5EF4-FFF2-40B4-BE49-F238E27FC236}">
                  <a16:creationId xmlns:a16="http://schemas.microsoft.com/office/drawing/2014/main" id="{7F08DF91-BEEA-CC4B-A12A-89A57D2D5F82}"/>
                </a:ext>
              </a:extLst>
            </p:cNvPr>
            <p:cNvPicPr>
              <a:picLocks noChangeAspect="1"/>
            </p:cNvPicPr>
            <p:nvPr/>
          </p:nvPicPr>
          <p:blipFill>
            <a:blip r:embed="rId9"/>
            <a:stretch>
              <a:fillRect/>
            </a:stretch>
          </p:blipFill>
          <p:spPr>
            <a:xfrm>
              <a:off x="9430185" y="3294859"/>
              <a:ext cx="393192" cy="159734"/>
            </a:xfrm>
            <a:prstGeom prst="rect">
              <a:avLst/>
            </a:prstGeom>
          </p:spPr>
        </p:pic>
      </p:grpSp>
    </p:spTree>
    <p:extLst>
      <p:ext uri="{BB962C8B-B14F-4D97-AF65-F5344CB8AC3E}">
        <p14:creationId xmlns:p14="http://schemas.microsoft.com/office/powerpoint/2010/main" val="546477968"/>
      </p:ext>
    </p:extLst>
  </p:cSld>
  <p:clrMapOvr>
    <a:masterClrMapping/>
  </p:clrMapOvr>
  <mc:AlternateContent xmlns:mc="http://schemas.openxmlformats.org/markup-compatibility/2006" xmlns:p14="http://schemas.microsoft.com/office/powerpoint/2010/main">
    <mc:Choice Requires="p14">
      <p:transition spd="slow" p14:dur="2000" advTm="20248"/>
    </mc:Choice>
    <mc:Fallback xmlns="">
      <p:transition spd="slow" advTm="2024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7D3E06-D69A-8D4B-8F4E-A5338D96708D}" type="slidenum">
              <a:rPr lang="en-US" sz="2400" smtClean="0"/>
              <a:t>16</a:t>
            </a:fld>
            <a:endParaRPr lang="en-US" sz="2400"/>
          </a:p>
        </p:txBody>
      </p:sp>
      <p:pic>
        <p:nvPicPr>
          <p:cNvPr id="6" name="Picture 5">
            <a:extLst>
              <a:ext uri="{FF2B5EF4-FFF2-40B4-BE49-F238E27FC236}">
                <a16:creationId xmlns:a16="http://schemas.microsoft.com/office/drawing/2014/main"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a:t>Alice</a:t>
            </a:r>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a:t>Bob</a:t>
            </a:r>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a:t>Charlie</a:t>
            </a:r>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a:t>Eve</a:t>
            </a:r>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a:t>Mary</a:t>
            </a:r>
          </a:p>
        </p:txBody>
      </p:sp>
      <p:pic>
        <p:nvPicPr>
          <p:cNvPr id="41" name="Picture 40"/>
          <p:cNvPicPr>
            <a:picLocks noChangeAspect="1"/>
          </p:cNvPicPr>
          <p:nvPr/>
        </p:nvPicPr>
        <p:blipFill>
          <a:blip r:embed="rId4"/>
          <a:stretch>
            <a:fillRect/>
          </a:stretch>
        </p:blipFill>
        <p:spPr>
          <a:xfrm>
            <a:off x="6972089" y="4800892"/>
            <a:ext cx="434780" cy="429768"/>
          </a:xfrm>
          <a:prstGeom prst="rect">
            <a:avLst/>
          </a:prstGeom>
        </p:spPr>
      </p:pic>
      <p:pic>
        <p:nvPicPr>
          <p:cNvPr id="42" name="Picture 41"/>
          <p:cNvPicPr>
            <a:picLocks noChangeAspect="1"/>
          </p:cNvPicPr>
          <p:nvPr/>
        </p:nvPicPr>
        <p:blipFill>
          <a:blip r:embed="rId5"/>
          <a:stretch>
            <a:fillRect/>
          </a:stretch>
        </p:blipFill>
        <p:spPr>
          <a:xfrm>
            <a:off x="8178640" y="3951926"/>
            <a:ext cx="423697" cy="292608"/>
          </a:xfrm>
          <a:prstGeom prst="rect">
            <a:avLst/>
          </a:prstGeom>
        </p:spPr>
      </p:pic>
      <p:pic>
        <p:nvPicPr>
          <p:cNvPr id="43" name="Picture 42"/>
          <p:cNvPicPr>
            <a:picLocks noChangeAspect="1"/>
          </p:cNvPicPr>
          <p:nvPr/>
        </p:nvPicPr>
        <p:blipFill>
          <a:blip r:embed="rId4"/>
          <a:stretch>
            <a:fillRect/>
          </a:stretch>
        </p:blipFill>
        <p:spPr>
          <a:xfrm>
            <a:off x="3316689" y="4496666"/>
            <a:ext cx="434780" cy="429768"/>
          </a:xfrm>
          <a:prstGeom prst="rect">
            <a:avLst/>
          </a:prstGeom>
        </p:spPr>
      </p:pic>
      <p:pic>
        <p:nvPicPr>
          <p:cNvPr id="44" name="Picture 43"/>
          <p:cNvPicPr>
            <a:picLocks noChangeAspect="1"/>
          </p:cNvPicPr>
          <p:nvPr/>
        </p:nvPicPr>
        <p:blipFill>
          <a:blip r:embed="rId5"/>
          <a:stretch>
            <a:fillRect/>
          </a:stretch>
        </p:blipFill>
        <p:spPr>
          <a:xfrm>
            <a:off x="4335629" y="3352351"/>
            <a:ext cx="423697" cy="292608"/>
          </a:xfrm>
          <a:prstGeom prst="rect">
            <a:avLst/>
          </a:prstGeom>
        </p:spPr>
      </p:pic>
      <p:pic>
        <p:nvPicPr>
          <p:cNvPr id="45" name="Picture 44"/>
          <p:cNvPicPr>
            <a:picLocks noChangeAspect="1"/>
          </p:cNvPicPr>
          <p:nvPr/>
        </p:nvPicPr>
        <p:blipFill>
          <a:blip r:embed="rId4"/>
          <a:stretch>
            <a:fillRect/>
          </a:stretch>
        </p:blipFill>
        <p:spPr>
          <a:xfrm>
            <a:off x="4157732" y="5123190"/>
            <a:ext cx="434780" cy="429768"/>
          </a:xfrm>
          <a:prstGeom prst="rect">
            <a:avLst/>
          </a:prstGeom>
        </p:spPr>
      </p:pic>
      <p:pic>
        <p:nvPicPr>
          <p:cNvPr id="46" name="Picture 45"/>
          <p:cNvPicPr>
            <a:picLocks noChangeAspect="1"/>
          </p:cNvPicPr>
          <p:nvPr/>
        </p:nvPicPr>
        <p:blipFill>
          <a:blip r:embed="rId5"/>
          <a:stretch>
            <a:fillRect/>
          </a:stretch>
        </p:blipFill>
        <p:spPr>
          <a:xfrm>
            <a:off x="5463428" y="5280586"/>
            <a:ext cx="423697" cy="292608"/>
          </a:xfrm>
          <a:prstGeom prst="rect">
            <a:avLst/>
          </a:prstGeom>
        </p:spPr>
      </p:pic>
      <p:sp>
        <p:nvSpPr>
          <p:cNvPr id="55" name="Right Arrow 54"/>
          <p:cNvSpPr/>
          <p:nvPr/>
        </p:nvSpPr>
        <p:spPr>
          <a:xfrm>
            <a:off x="3299353" y="2925735"/>
            <a:ext cx="1840249" cy="14630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874875">
            <a:off x="6230446" y="3168141"/>
            <a:ext cx="2391995" cy="14630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54" name="TextBox 53"/>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6" name="TextBox 55"/>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61" name="TextBox 60"/>
          <p:cNvSpPr txBox="1"/>
          <p:nvPr/>
        </p:nvSpPr>
        <p:spPr>
          <a:xfrm>
            <a:off x="4642254" y="3192157"/>
            <a:ext cx="211032" cy="369332"/>
          </a:xfrm>
          <a:prstGeom prst="rect">
            <a:avLst/>
          </a:prstGeom>
          <a:noFill/>
        </p:spPr>
        <p:txBody>
          <a:bodyPr wrap="square" rtlCol="0">
            <a:spAutoFit/>
          </a:bodyPr>
          <a:lstStyle/>
          <a:p>
            <a:r>
              <a:rPr lang="en-US" dirty="0"/>
              <a:t>1</a:t>
            </a:r>
          </a:p>
        </p:txBody>
      </p:sp>
      <p:sp>
        <p:nvSpPr>
          <p:cNvPr id="62" name="TextBox 61"/>
          <p:cNvSpPr txBox="1"/>
          <p:nvPr/>
        </p:nvSpPr>
        <p:spPr>
          <a:xfrm>
            <a:off x="5518083" y="4990803"/>
            <a:ext cx="211032" cy="369332"/>
          </a:xfrm>
          <a:prstGeom prst="rect">
            <a:avLst/>
          </a:prstGeom>
          <a:noFill/>
        </p:spPr>
        <p:txBody>
          <a:bodyPr wrap="square" rtlCol="0">
            <a:spAutoFit/>
          </a:bodyPr>
          <a:lstStyle/>
          <a:p>
            <a:r>
              <a:rPr lang="en-US" dirty="0"/>
              <a:t>1</a:t>
            </a:r>
          </a:p>
        </p:txBody>
      </p:sp>
      <p:sp>
        <p:nvSpPr>
          <p:cNvPr id="63" name="TextBox 62"/>
          <p:cNvSpPr txBox="1"/>
          <p:nvPr/>
        </p:nvSpPr>
        <p:spPr>
          <a:xfrm>
            <a:off x="8284972" y="3708065"/>
            <a:ext cx="211032" cy="369332"/>
          </a:xfrm>
          <a:prstGeom prst="rect">
            <a:avLst/>
          </a:prstGeom>
          <a:noFill/>
        </p:spPr>
        <p:txBody>
          <a:bodyPr wrap="square" rtlCol="0">
            <a:spAutoFit/>
          </a:bodyPr>
          <a:lstStyle/>
          <a:p>
            <a:r>
              <a:rPr lang="en-US" dirty="0"/>
              <a:t>1</a:t>
            </a:r>
          </a:p>
        </p:txBody>
      </p:sp>
      <p:pic>
        <p:nvPicPr>
          <p:cNvPr id="50" name="Picture 49"/>
          <p:cNvPicPr>
            <a:picLocks noChangeAspect="1"/>
          </p:cNvPicPr>
          <p:nvPr/>
        </p:nvPicPr>
        <p:blipFill>
          <a:blip r:embed="rId6"/>
          <a:stretch>
            <a:fillRect/>
          </a:stretch>
        </p:blipFill>
        <p:spPr>
          <a:xfrm>
            <a:off x="4681728" y="2098201"/>
            <a:ext cx="389577" cy="699787"/>
          </a:xfrm>
          <a:prstGeom prst="rect">
            <a:avLst/>
          </a:prstGeom>
        </p:spPr>
      </p:pic>
      <p:pic>
        <p:nvPicPr>
          <p:cNvPr id="52" name="Picture 51"/>
          <p:cNvPicPr>
            <a:picLocks noChangeAspect="1"/>
          </p:cNvPicPr>
          <p:nvPr/>
        </p:nvPicPr>
        <p:blipFill>
          <a:blip r:embed="rId7"/>
          <a:stretch>
            <a:fillRect/>
          </a:stretch>
        </p:blipFill>
        <p:spPr>
          <a:xfrm>
            <a:off x="3313382" y="2383258"/>
            <a:ext cx="393192" cy="428082"/>
          </a:xfrm>
          <a:prstGeom prst="rect">
            <a:avLst/>
          </a:prstGeom>
        </p:spPr>
      </p:pic>
      <p:pic>
        <p:nvPicPr>
          <p:cNvPr id="64" name="Picture 63"/>
          <p:cNvPicPr>
            <a:picLocks noChangeAspect="1"/>
          </p:cNvPicPr>
          <p:nvPr/>
        </p:nvPicPr>
        <p:blipFill>
          <a:blip r:embed="rId7"/>
          <a:stretch>
            <a:fillRect/>
          </a:stretch>
        </p:blipFill>
        <p:spPr>
          <a:xfrm>
            <a:off x="8339328" y="2889504"/>
            <a:ext cx="394741" cy="429768"/>
          </a:xfrm>
          <a:prstGeom prst="rect">
            <a:avLst/>
          </a:prstGeom>
        </p:spPr>
      </p:pic>
      <p:sp>
        <p:nvSpPr>
          <p:cNvPr id="67" name="TextBox 66"/>
          <p:cNvSpPr txBox="1"/>
          <p:nvPr/>
        </p:nvSpPr>
        <p:spPr>
          <a:xfrm>
            <a:off x="4723465" y="1815197"/>
            <a:ext cx="211032" cy="369332"/>
          </a:xfrm>
          <a:prstGeom prst="rect">
            <a:avLst/>
          </a:prstGeom>
          <a:noFill/>
        </p:spPr>
        <p:txBody>
          <a:bodyPr wrap="square" rtlCol="0">
            <a:spAutoFit/>
          </a:bodyPr>
          <a:lstStyle/>
          <a:p>
            <a:r>
              <a:rPr lang="en-US" dirty="0"/>
              <a:t>6</a:t>
            </a:r>
          </a:p>
        </p:txBody>
      </p:sp>
      <p:sp>
        <p:nvSpPr>
          <p:cNvPr id="69" name="TextBox 68"/>
          <p:cNvSpPr txBox="1"/>
          <p:nvPr/>
        </p:nvSpPr>
        <p:spPr>
          <a:xfrm>
            <a:off x="8369309" y="2574314"/>
            <a:ext cx="211032" cy="369332"/>
          </a:xfrm>
          <a:prstGeom prst="rect">
            <a:avLst/>
          </a:prstGeom>
          <a:noFill/>
        </p:spPr>
        <p:txBody>
          <a:bodyPr wrap="square" rtlCol="0">
            <a:spAutoFit/>
          </a:bodyPr>
          <a:lstStyle/>
          <a:p>
            <a:r>
              <a:rPr lang="en-US" dirty="0"/>
              <a:t>3</a:t>
            </a:r>
          </a:p>
        </p:txBody>
      </p:sp>
      <p:sp>
        <p:nvSpPr>
          <p:cNvPr id="47" name="Title 1"/>
          <p:cNvSpPr txBox="1">
            <a:spLocks/>
          </p:cNvSpPr>
          <p:nvPr/>
        </p:nvSpPr>
        <p:spPr>
          <a:xfrm>
            <a:off x="494137" y="378559"/>
            <a:ext cx="115128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Atomic shortest path routing</a:t>
            </a:r>
          </a:p>
        </p:txBody>
      </p:sp>
      <p:pic>
        <p:nvPicPr>
          <p:cNvPr id="48" name="Picture 47"/>
          <p:cNvPicPr>
            <a:picLocks noChangeAspect="1"/>
          </p:cNvPicPr>
          <p:nvPr/>
        </p:nvPicPr>
        <p:blipFill>
          <a:blip r:embed="rId8"/>
          <a:stretch>
            <a:fillRect/>
          </a:stretch>
        </p:blipFill>
        <p:spPr>
          <a:xfrm>
            <a:off x="3293868" y="2304338"/>
            <a:ext cx="420624" cy="247132"/>
          </a:xfrm>
          <a:prstGeom prst="rect">
            <a:avLst/>
          </a:prstGeom>
        </p:spPr>
      </p:pic>
      <p:sp>
        <p:nvSpPr>
          <p:cNvPr id="49" name="TextBox 48"/>
          <p:cNvSpPr txBox="1"/>
          <p:nvPr/>
        </p:nvSpPr>
        <p:spPr>
          <a:xfrm>
            <a:off x="3381254" y="1936794"/>
            <a:ext cx="211032" cy="369332"/>
          </a:xfrm>
          <a:prstGeom prst="rect">
            <a:avLst/>
          </a:prstGeom>
          <a:noFill/>
        </p:spPr>
        <p:txBody>
          <a:bodyPr wrap="square" rtlCol="0">
            <a:spAutoFit/>
          </a:bodyPr>
          <a:lstStyle/>
          <a:p>
            <a:r>
              <a:rPr lang="en-US" dirty="0"/>
              <a:t>4</a:t>
            </a:r>
          </a:p>
        </p:txBody>
      </p:sp>
      <p:grpSp>
        <p:nvGrpSpPr>
          <p:cNvPr id="2" name="Group 1"/>
          <p:cNvGrpSpPr/>
          <p:nvPr/>
        </p:nvGrpSpPr>
        <p:grpSpPr>
          <a:xfrm rot="20404455">
            <a:off x="7016683" y="2850041"/>
            <a:ext cx="556622" cy="645958"/>
            <a:chOff x="7072362" y="2874845"/>
            <a:chExt cx="556622" cy="665411"/>
          </a:xfrm>
        </p:grpSpPr>
        <p:cxnSp>
          <p:nvCxnSpPr>
            <p:cNvPr id="70" name="Straight Connector 69"/>
            <p:cNvCxnSpPr/>
            <p:nvPr/>
          </p:nvCxnSpPr>
          <p:spPr>
            <a:xfrm>
              <a:off x="7265640" y="2874845"/>
              <a:ext cx="109399" cy="6654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195545" flipV="1">
              <a:off x="7072362" y="3077046"/>
              <a:ext cx="556622" cy="2803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8804974" y="4570060"/>
            <a:ext cx="2548825" cy="830997"/>
          </a:xfrm>
          <a:prstGeom prst="rect">
            <a:avLst/>
          </a:prstGeom>
          <a:noFill/>
        </p:spPr>
        <p:txBody>
          <a:bodyPr wrap="square" rtlCol="0">
            <a:spAutoFit/>
          </a:bodyPr>
          <a:lstStyle/>
          <a:p>
            <a:r>
              <a:rPr lang="en-US" sz="2400" dirty="0">
                <a:solidFill>
                  <a:srgbClr val="C00000"/>
                </a:solidFill>
                <a:latin typeface="Gill Sans" panose="020B0502020104020203" pitchFamily="34" charset="-79"/>
                <a:cs typeface="Gill Sans" panose="020B0502020104020203" pitchFamily="34" charset="-79"/>
              </a:rPr>
              <a:t>Insufficient funds!</a:t>
            </a:r>
          </a:p>
          <a:p>
            <a:r>
              <a:rPr lang="en-US" sz="2400" dirty="0">
                <a:solidFill>
                  <a:srgbClr val="C00000"/>
                </a:solidFill>
                <a:latin typeface="Gill Sans" panose="020B0502020104020203" pitchFamily="34" charset="-79"/>
                <a:cs typeface="Gill Sans" panose="020B0502020104020203" pitchFamily="34" charset="-79"/>
              </a:rPr>
              <a:t> </a:t>
            </a:r>
          </a:p>
        </p:txBody>
      </p:sp>
      <p:sp>
        <p:nvSpPr>
          <p:cNvPr id="74" name="TextBox 73"/>
          <p:cNvSpPr txBox="1"/>
          <p:nvPr/>
        </p:nvSpPr>
        <p:spPr>
          <a:xfrm>
            <a:off x="9190887" y="4969252"/>
            <a:ext cx="1586671" cy="1569660"/>
          </a:xfrm>
          <a:prstGeom prst="rect">
            <a:avLst/>
          </a:prstGeom>
          <a:noFill/>
        </p:spPr>
        <p:txBody>
          <a:bodyPr wrap="square" rtlCol="0">
            <a:spAutoFit/>
          </a:bodyPr>
          <a:lstStyle/>
          <a:p>
            <a:r>
              <a:rPr lang="en-US" sz="9600" dirty="0"/>
              <a:t>😟</a:t>
            </a:r>
          </a:p>
        </p:txBody>
      </p:sp>
      <p:sp>
        <p:nvSpPr>
          <p:cNvPr id="75" name="TextBox 74"/>
          <p:cNvSpPr txBox="1"/>
          <p:nvPr/>
        </p:nvSpPr>
        <p:spPr>
          <a:xfrm>
            <a:off x="500448" y="3421808"/>
            <a:ext cx="2723823" cy="1200329"/>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Alice wants to send </a:t>
            </a:r>
          </a:p>
          <a:p>
            <a:r>
              <a:rPr lang="en-US" sz="2400" dirty="0">
                <a:latin typeface="Gill Sans" panose="020B0502020104020203" pitchFamily="34" charset="-79"/>
                <a:cs typeface="Gill Sans" panose="020B0502020104020203" pitchFamily="34" charset="-79"/>
              </a:rPr>
              <a:t>4 coins to Bob</a:t>
            </a:r>
          </a:p>
          <a:p>
            <a:r>
              <a:rPr lang="en-US" sz="2400" dirty="0">
                <a:latin typeface="Gill Sans" panose="020B0502020104020203" pitchFamily="34" charset="-79"/>
                <a:cs typeface="Gill Sans" panose="020B0502020104020203" pitchFamily="34" charset="-79"/>
              </a:rPr>
              <a:t> </a:t>
            </a:r>
          </a:p>
        </p:txBody>
      </p:sp>
      <p:sp>
        <p:nvSpPr>
          <p:cNvPr id="65" name="TextBox 64">
            <a:extLst>
              <a:ext uri="{FF2B5EF4-FFF2-40B4-BE49-F238E27FC236}">
                <a16:creationId xmlns:a16="http://schemas.microsoft.com/office/drawing/2014/main" id="{DD6BA338-1117-3147-BAB1-F59AAF4AF86C}"/>
              </a:ext>
            </a:extLst>
          </p:cNvPr>
          <p:cNvSpPr txBox="1"/>
          <p:nvPr/>
        </p:nvSpPr>
        <p:spPr>
          <a:xfrm>
            <a:off x="6305409" y="2179541"/>
            <a:ext cx="211032" cy="369332"/>
          </a:xfrm>
          <a:prstGeom prst="rect">
            <a:avLst/>
          </a:prstGeom>
          <a:noFill/>
        </p:spPr>
        <p:txBody>
          <a:bodyPr wrap="square" rtlCol="0">
            <a:spAutoFit/>
          </a:bodyPr>
          <a:lstStyle/>
          <a:p>
            <a:r>
              <a:rPr lang="en-US" dirty="0"/>
              <a:t>2</a:t>
            </a:r>
          </a:p>
        </p:txBody>
      </p:sp>
      <p:grpSp>
        <p:nvGrpSpPr>
          <p:cNvPr id="66" name="Group 65">
            <a:extLst>
              <a:ext uri="{FF2B5EF4-FFF2-40B4-BE49-F238E27FC236}">
                <a16:creationId xmlns:a16="http://schemas.microsoft.com/office/drawing/2014/main" id="{1D2A9D4D-E867-514A-B948-8081A23893F7}"/>
              </a:ext>
            </a:extLst>
          </p:cNvPr>
          <p:cNvGrpSpPr/>
          <p:nvPr/>
        </p:nvGrpSpPr>
        <p:grpSpPr>
          <a:xfrm>
            <a:off x="6231267" y="2498791"/>
            <a:ext cx="411480" cy="321628"/>
            <a:chOff x="9422928" y="3132965"/>
            <a:chExt cx="411480" cy="321628"/>
          </a:xfrm>
        </p:grpSpPr>
        <p:pic>
          <p:nvPicPr>
            <p:cNvPr id="72" name="Picture 71">
              <a:extLst>
                <a:ext uri="{FF2B5EF4-FFF2-40B4-BE49-F238E27FC236}">
                  <a16:creationId xmlns:a16="http://schemas.microsoft.com/office/drawing/2014/main" id="{FD984E52-A0FF-9044-A508-8C914619C29A}"/>
                </a:ext>
              </a:extLst>
            </p:cNvPr>
            <p:cNvPicPr>
              <a:picLocks noChangeAspect="1"/>
            </p:cNvPicPr>
            <p:nvPr/>
          </p:nvPicPr>
          <p:blipFill>
            <a:blip r:embed="rId8"/>
            <a:stretch>
              <a:fillRect/>
            </a:stretch>
          </p:blipFill>
          <p:spPr>
            <a:xfrm>
              <a:off x="9422928" y="3132965"/>
              <a:ext cx="411480" cy="241761"/>
            </a:xfrm>
            <a:prstGeom prst="rect">
              <a:avLst/>
            </a:prstGeom>
          </p:spPr>
        </p:pic>
        <p:pic>
          <p:nvPicPr>
            <p:cNvPr id="76" name="Picture 75">
              <a:extLst>
                <a:ext uri="{FF2B5EF4-FFF2-40B4-BE49-F238E27FC236}">
                  <a16:creationId xmlns:a16="http://schemas.microsoft.com/office/drawing/2014/main" id="{A7E98E57-99BD-9C4F-8F5F-89D2DCACC86C}"/>
                </a:ext>
              </a:extLst>
            </p:cNvPr>
            <p:cNvPicPr>
              <a:picLocks noChangeAspect="1"/>
            </p:cNvPicPr>
            <p:nvPr/>
          </p:nvPicPr>
          <p:blipFill>
            <a:blip r:embed="rId9"/>
            <a:stretch>
              <a:fillRect/>
            </a:stretch>
          </p:blipFill>
          <p:spPr>
            <a:xfrm>
              <a:off x="9430185" y="3294859"/>
              <a:ext cx="393192" cy="159734"/>
            </a:xfrm>
            <a:prstGeom prst="rect">
              <a:avLst/>
            </a:prstGeom>
          </p:spPr>
        </p:pic>
      </p:grpSp>
    </p:spTree>
    <p:extLst>
      <p:ext uri="{BB962C8B-B14F-4D97-AF65-F5344CB8AC3E}">
        <p14:creationId xmlns:p14="http://schemas.microsoft.com/office/powerpoint/2010/main" val="1307804549"/>
      </p:ext>
    </p:extLst>
  </p:cSld>
  <p:clrMapOvr>
    <a:masterClrMapping/>
  </p:clrMapOvr>
  <mc:AlternateContent xmlns:mc="http://schemas.openxmlformats.org/markup-compatibility/2006" xmlns:p14="http://schemas.microsoft.com/office/powerpoint/2010/main">
    <mc:Choice Requires="p14">
      <p:transition spd="slow" p14:dur="2000" advTm="16215"/>
    </mc:Choice>
    <mc:Fallback xmlns="">
      <p:transition spd="slow" advTm="1621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7D3E06-D69A-8D4B-8F4E-A5338D96708D}" type="slidenum">
              <a:rPr lang="en-US" sz="2400" smtClean="0"/>
              <a:t>17</a:t>
            </a:fld>
            <a:endParaRPr lang="en-US" sz="2400"/>
          </a:p>
        </p:txBody>
      </p:sp>
      <p:pic>
        <p:nvPicPr>
          <p:cNvPr id="6" name="Picture 5">
            <a:extLst>
              <a:ext uri="{FF2B5EF4-FFF2-40B4-BE49-F238E27FC236}">
                <a16:creationId xmlns:a16="http://schemas.microsoft.com/office/drawing/2014/main"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a:t>Alice</a:t>
            </a:r>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a:t>Bob</a:t>
            </a:r>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a:t>Charlie</a:t>
            </a:r>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a:t>Eve</a:t>
            </a:r>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a:t>Mary</a:t>
            </a:r>
          </a:p>
        </p:txBody>
      </p:sp>
      <p:pic>
        <p:nvPicPr>
          <p:cNvPr id="41" name="Picture 40"/>
          <p:cNvPicPr>
            <a:picLocks noChangeAspect="1"/>
          </p:cNvPicPr>
          <p:nvPr/>
        </p:nvPicPr>
        <p:blipFill>
          <a:blip r:embed="rId4"/>
          <a:stretch>
            <a:fillRect/>
          </a:stretch>
        </p:blipFill>
        <p:spPr>
          <a:xfrm>
            <a:off x="6972089" y="4800892"/>
            <a:ext cx="434780" cy="429768"/>
          </a:xfrm>
          <a:prstGeom prst="rect">
            <a:avLst/>
          </a:prstGeom>
        </p:spPr>
      </p:pic>
      <p:pic>
        <p:nvPicPr>
          <p:cNvPr id="42" name="Picture 41"/>
          <p:cNvPicPr>
            <a:picLocks noChangeAspect="1"/>
          </p:cNvPicPr>
          <p:nvPr/>
        </p:nvPicPr>
        <p:blipFill>
          <a:blip r:embed="rId5"/>
          <a:stretch>
            <a:fillRect/>
          </a:stretch>
        </p:blipFill>
        <p:spPr>
          <a:xfrm>
            <a:off x="8178640" y="3951926"/>
            <a:ext cx="423697" cy="292608"/>
          </a:xfrm>
          <a:prstGeom prst="rect">
            <a:avLst/>
          </a:prstGeom>
        </p:spPr>
      </p:pic>
      <p:pic>
        <p:nvPicPr>
          <p:cNvPr id="43" name="Picture 42"/>
          <p:cNvPicPr>
            <a:picLocks noChangeAspect="1"/>
          </p:cNvPicPr>
          <p:nvPr/>
        </p:nvPicPr>
        <p:blipFill>
          <a:blip r:embed="rId4"/>
          <a:stretch>
            <a:fillRect/>
          </a:stretch>
        </p:blipFill>
        <p:spPr>
          <a:xfrm>
            <a:off x="3316689" y="4496666"/>
            <a:ext cx="434780" cy="429768"/>
          </a:xfrm>
          <a:prstGeom prst="rect">
            <a:avLst/>
          </a:prstGeom>
        </p:spPr>
      </p:pic>
      <p:pic>
        <p:nvPicPr>
          <p:cNvPr id="44" name="Picture 43"/>
          <p:cNvPicPr>
            <a:picLocks noChangeAspect="1"/>
          </p:cNvPicPr>
          <p:nvPr/>
        </p:nvPicPr>
        <p:blipFill>
          <a:blip r:embed="rId5"/>
          <a:stretch>
            <a:fillRect/>
          </a:stretch>
        </p:blipFill>
        <p:spPr>
          <a:xfrm>
            <a:off x="4335629" y="3352351"/>
            <a:ext cx="423697" cy="292608"/>
          </a:xfrm>
          <a:prstGeom prst="rect">
            <a:avLst/>
          </a:prstGeom>
        </p:spPr>
      </p:pic>
      <p:pic>
        <p:nvPicPr>
          <p:cNvPr id="45" name="Picture 44"/>
          <p:cNvPicPr>
            <a:picLocks noChangeAspect="1"/>
          </p:cNvPicPr>
          <p:nvPr/>
        </p:nvPicPr>
        <p:blipFill>
          <a:blip r:embed="rId4"/>
          <a:stretch>
            <a:fillRect/>
          </a:stretch>
        </p:blipFill>
        <p:spPr>
          <a:xfrm>
            <a:off x="4157732" y="5123190"/>
            <a:ext cx="434780" cy="429768"/>
          </a:xfrm>
          <a:prstGeom prst="rect">
            <a:avLst/>
          </a:prstGeom>
        </p:spPr>
      </p:pic>
      <p:pic>
        <p:nvPicPr>
          <p:cNvPr id="46" name="Picture 45"/>
          <p:cNvPicPr>
            <a:picLocks noChangeAspect="1"/>
          </p:cNvPicPr>
          <p:nvPr/>
        </p:nvPicPr>
        <p:blipFill>
          <a:blip r:embed="rId5"/>
          <a:stretch>
            <a:fillRect/>
          </a:stretch>
        </p:blipFill>
        <p:spPr>
          <a:xfrm>
            <a:off x="5463428" y="5280586"/>
            <a:ext cx="423697" cy="292608"/>
          </a:xfrm>
          <a:prstGeom prst="rect">
            <a:avLst/>
          </a:prstGeom>
        </p:spPr>
      </p:pic>
      <p:sp>
        <p:nvSpPr>
          <p:cNvPr id="57" name="Right Arrow 56"/>
          <p:cNvSpPr/>
          <p:nvPr/>
        </p:nvSpPr>
        <p:spPr>
          <a:xfrm rot="874875">
            <a:off x="6230446" y="3168141"/>
            <a:ext cx="2391995" cy="14630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54" name="TextBox 53"/>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6" name="TextBox 55"/>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61" name="TextBox 60"/>
          <p:cNvSpPr txBox="1"/>
          <p:nvPr/>
        </p:nvSpPr>
        <p:spPr>
          <a:xfrm>
            <a:off x="4642254" y="3192157"/>
            <a:ext cx="211032" cy="369332"/>
          </a:xfrm>
          <a:prstGeom prst="rect">
            <a:avLst/>
          </a:prstGeom>
          <a:noFill/>
        </p:spPr>
        <p:txBody>
          <a:bodyPr wrap="square" rtlCol="0">
            <a:spAutoFit/>
          </a:bodyPr>
          <a:lstStyle/>
          <a:p>
            <a:r>
              <a:rPr lang="en-US" dirty="0"/>
              <a:t>1</a:t>
            </a:r>
          </a:p>
        </p:txBody>
      </p:sp>
      <p:sp>
        <p:nvSpPr>
          <p:cNvPr id="62" name="TextBox 61"/>
          <p:cNvSpPr txBox="1"/>
          <p:nvPr/>
        </p:nvSpPr>
        <p:spPr>
          <a:xfrm>
            <a:off x="5518083" y="4990803"/>
            <a:ext cx="211032" cy="369332"/>
          </a:xfrm>
          <a:prstGeom prst="rect">
            <a:avLst/>
          </a:prstGeom>
          <a:noFill/>
        </p:spPr>
        <p:txBody>
          <a:bodyPr wrap="square" rtlCol="0">
            <a:spAutoFit/>
          </a:bodyPr>
          <a:lstStyle/>
          <a:p>
            <a:r>
              <a:rPr lang="en-US" dirty="0"/>
              <a:t>1</a:t>
            </a:r>
          </a:p>
        </p:txBody>
      </p:sp>
      <p:sp>
        <p:nvSpPr>
          <p:cNvPr id="63" name="TextBox 62"/>
          <p:cNvSpPr txBox="1"/>
          <p:nvPr/>
        </p:nvSpPr>
        <p:spPr>
          <a:xfrm>
            <a:off x="8284972" y="3708065"/>
            <a:ext cx="211032" cy="369332"/>
          </a:xfrm>
          <a:prstGeom prst="rect">
            <a:avLst/>
          </a:prstGeom>
          <a:noFill/>
        </p:spPr>
        <p:txBody>
          <a:bodyPr wrap="square" rtlCol="0">
            <a:spAutoFit/>
          </a:bodyPr>
          <a:lstStyle/>
          <a:p>
            <a:r>
              <a:rPr lang="en-US" dirty="0"/>
              <a:t>1</a:t>
            </a:r>
          </a:p>
        </p:txBody>
      </p:sp>
      <p:pic>
        <p:nvPicPr>
          <p:cNvPr id="50" name="Picture 49"/>
          <p:cNvPicPr>
            <a:picLocks noChangeAspect="1"/>
          </p:cNvPicPr>
          <p:nvPr/>
        </p:nvPicPr>
        <p:blipFill>
          <a:blip r:embed="rId6"/>
          <a:stretch>
            <a:fillRect/>
          </a:stretch>
        </p:blipFill>
        <p:spPr>
          <a:xfrm>
            <a:off x="4681728" y="2098201"/>
            <a:ext cx="389577" cy="699787"/>
          </a:xfrm>
          <a:prstGeom prst="rect">
            <a:avLst/>
          </a:prstGeom>
        </p:spPr>
      </p:pic>
      <p:pic>
        <p:nvPicPr>
          <p:cNvPr id="52" name="Picture 51"/>
          <p:cNvPicPr>
            <a:picLocks noChangeAspect="1"/>
          </p:cNvPicPr>
          <p:nvPr/>
        </p:nvPicPr>
        <p:blipFill>
          <a:blip r:embed="rId7"/>
          <a:stretch>
            <a:fillRect/>
          </a:stretch>
        </p:blipFill>
        <p:spPr>
          <a:xfrm>
            <a:off x="3313382" y="2383258"/>
            <a:ext cx="393192" cy="428082"/>
          </a:xfrm>
          <a:prstGeom prst="rect">
            <a:avLst/>
          </a:prstGeom>
        </p:spPr>
      </p:pic>
      <p:pic>
        <p:nvPicPr>
          <p:cNvPr id="64" name="Picture 63"/>
          <p:cNvPicPr>
            <a:picLocks noChangeAspect="1"/>
          </p:cNvPicPr>
          <p:nvPr/>
        </p:nvPicPr>
        <p:blipFill>
          <a:blip r:embed="rId7"/>
          <a:stretch>
            <a:fillRect/>
          </a:stretch>
        </p:blipFill>
        <p:spPr>
          <a:xfrm>
            <a:off x="8339328" y="2889504"/>
            <a:ext cx="394741" cy="429768"/>
          </a:xfrm>
          <a:prstGeom prst="rect">
            <a:avLst/>
          </a:prstGeom>
        </p:spPr>
      </p:pic>
      <p:sp>
        <p:nvSpPr>
          <p:cNvPr id="67" name="TextBox 66"/>
          <p:cNvSpPr txBox="1"/>
          <p:nvPr/>
        </p:nvSpPr>
        <p:spPr>
          <a:xfrm>
            <a:off x="4723465" y="1815197"/>
            <a:ext cx="211032" cy="369332"/>
          </a:xfrm>
          <a:prstGeom prst="rect">
            <a:avLst/>
          </a:prstGeom>
          <a:noFill/>
        </p:spPr>
        <p:txBody>
          <a:bodyPr wrap="square" rtlCol="0">
            <a:spAutoFit/>
          </a:bodyPr>
          <a:lstStyle/>
          <a:p>
            <a:r>
              <a:rPr lang="en-US" dirty="0"/>
              <a:t>6</a:t>
            </a:r>
          </a:p>
        </p:txBody>
      </p:sp>
      <p:sp>
        <p:nvSpPr>
          <p:cNvPr id="69" name="TextBox 68"/>
          <p:cNvSpPr txBox="1"/>
          <p:nvPr/>
        </p:nvSpPr>
        <p:spPr>
          <a:xfrm>
            <a:off x="8369309" y="2574314"/>
            <a:ext cx="211032" cy="369332"/>
          </a:xfrm>
          <a:prstGeom prst="rect">
            <a:avLst/>
          </a:prstGeom>
          <a:noFill/>
        </p:spPr>
        <p:txBody>
          <a:bodyPr wrap="square" rtlCol="0">
            <a:spAutoFit/>
          </a:bodyPr>
          <a:lstStyle/>
          <a:p>
            <a:r>
              <a:rPr lang="en-US" dirty="0"/>
              <a:t>3</a:t>
            </a:r>
          </a:p>
        </p:txBody>
      </p:sp>
      <p:sp>
        <p:nvSpPr>
          <p:cNvPr id="47" name="Title 1"/>
          <p:cNvSpPr txBox="1">
            <a:spLocks/>
          </p:cNvSpPr>
          <p:nvPr/>
        </p:nvSpPr>
        <p:spPr>
          <a:xfrm>
            <a:off x="494137" y="378559"/>
            <a:ext cx="115128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Atomic shortest path routing</a:t>
            </a:r>
          </a:p>
        </p:txBody>
      </p:sp>
      <p:pic>
        <p:nvPicPr>
          <p:cNvPr id="48" name="Picture 47"/>
          <p:cNvPicPr>
            <a:picLocks noChangeAspect="1"/>
          </p:cNvPicPr>
          <p:nvPr/>
        </p:nvPicPr>
        <p:blipFill>
          <a:blip r:embed="rId8"/>
          <a:stretch>
            <a:fillRect/>
          </a:stretch>
        </p:blipFill>
        <p:spPr>
          <a:xfrm>
            <a:off x="3293868" y="2304338"/>
            <a:ext cx="420624" cy="247132"/>
          </a:xfrm>
          <a:prstGeom prst="rect">
            <a:avLst/>
          </a:prstGeom>
        </p:spPr>
      </p:pic>
      <p:sp>
        <p:nvSpPr>
          <p:cNvPr id="49" name="TextBox 48"/>
          <p:cNvSpPr txBox="1"/>
          <p:nvPr/>
        </p:nvSpPr>
        <p:spPr>
          <a:xfrm>
            <a:off x="3381254" y="1936794"/>
            <a:ext cx="211032" cy="369332"/>
          </a:xfrm>
          <a:prstGeom prst="rect">
            <a:avLst/>
          </a:prstGeom>
          <a:noFill/>
        </p:spPr>
        <p:txBody>
          <a:bodyPr wrap="square" rtlCol="0">
            <a:spAutoFit/>
          </a:bodyPr>
          <a:lstStyle/>
          <a:p>
            <a:r>
              <a:rPr lang="en-US" dirty="0"/>
              <a:t>4</a:t>
            </a:r>
          </a:p>
        </p:txBody>
      </p:sp>
      <p:grpSp>
        <p:nvGrpSpPr>
          <p:cNvPr id="2" name="Group 1"/>
          <p:cNvGrpSpPr/>
          <p:nvPr/>
        </p:nvGrpSpPr>
        <p:grpSpPr>
          <a:xfrm rot="20404455">
            <a:off x="7016683" y="2850041"/>
            <a:ext cx="556622" cy="645958"/>
            <a:chOff x="7072362" y="2874845"/>
            <a:chExt cx="556622" cy="665411"/>
          </a:xfrm>
        </p:grpSpPr>
        <p:cxnSp>
          <p:nvCxnSpPr>
            <p:cNvPr id="70" name="Straight Connector 69"/>
            <p:cNvCxnSpPr/>
            <p:nvPr/>
          </p:nvCxnSpPr>
          <p:spPr>
            <a:xfrm>
              <a:off x="7265640" y="2874845"/>
              <a:ext cx="109399" cy="6654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195545" flipV="1">
              <a:off x="7072362" y="3077046"/>
              <a:ext cx="556622" cy="2803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8804974" y="4570060"/>
            <a:ext cx="2548825" cy="830997"/>
          </a:xfrm>
          <a:prstGeom prst="rect">
            <a:avLst/>
          </a:prstGeom>
          <a:noFill/>
        </p:spPr>
        <p:txBody>
          <a:bodyPr wrap="square" rtlCol="0">
            <a:spAutoFit/>
          </a:bodyPr>
          <a:lstStyle/>
          <a:p>
            <a:r>
              <a:rPr lang="en-US" sz="2400" dirty="0">
                <a:solidFill>
                  <a:srgbClr val="C00000"/>
                </a:solidFill>
                <a:latin typeface="Gill Sans" panose="020B0502020104020203" pitchFamily="34" charset="-79"/>
                <a:cs typeface="Gill Sans" panose="020B0502020104020203" pitchFamily="34" charset="-79"/>
              </a:rPr>
              <a:t>Insufficient funds!</a:t>
            </a:r>
          </a:p>
          <a:p>
            <a:r>
              <a:rPr lang="en-US" sz="2400" dirty="0">
                <a:solidFill>
                  <a:srgbClr val="C00000"/>
                </a:solidFill>
                <a:latin typeface="Gill Sans" panose="020B0502020104020203" pitchFamily="34" charset="-79"/>
                <a:cs typeface="Gill Sans" panose="020B0502020104020203" pitchFamily="34" charset="-79"/>
              </a:rPr>
              <a:t> </a:t>
            </a:r>
          </a:p>
        </p:txBody>
      </p:sp>
      <p:sp>
        <p:nvSpPr>
          <p:cNvPr id="74" name="TextBox 73"/>
          <p:cNvSpPr txBox="1"/>
          <p:nvPr/>
        </p:nvSpPr>
        <p:spPr>
          <a:xfrm>
            <a:off x="9190887" y="4969252"/>
            <a:ext cx="1586671" cy="1569660"/>
          </a:xfrm>
          <a:prstGeom prst="rect">
            <a:avLst/>
          </a:prstGeom>
          <a:noFill/>
        </p:spPr>
        <p:txBody>
          <a:bodyPr wrap="square" rtlCol="0">
            <a:spAutoFit/>
          </a:bodyPr>
          <a:lstStyle/>
          <a:p>
            <a:r>
              <a:rPr lang="en-US" sz="9600" dirty="0"/>
              <a:t>😟</a:t>
            </a:r>
          </a:p>
        </p:txBody>
      </p:sp>
      <p:sp>
        <p:nvSpPr>
          <p:cNvPr id="75" name="TextBox 74"/>
          <p:cNvSpPr txBox="1"/>
          <p:nvPr/>
        </p:nvSpPr>
        <p:spPr>
          <a:xfrm>
            <a:off x="500448" y="3421808"/>
            <a:ext cx="2723823" cy="1200329"/>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Alice wants to send </a:t>
            </a:r>
          </a:p>
          <a:p>
            <a:r>
              <a:rPr lang="en-US" sz="2400" dirty="0">
                <a:latin typeface="Gill Sans" panose="020B0502020104020203" pitchFamily="34" charset="-79"/>
                <a:cs typeface="Gill Sans" panose="020B0502020104020203" pitchFamily="34" charset="-79"/>
              </a:rPr>
              <a:t>4 coins to Bob</a:t>
            </a:r>
          </a:p>
          <a:p>
            <a:r>
              <a:rPr lang="en-US" sz="2400" dirty="0">
                <a:latin typeface="Gill Sans" panose="020B0502020104020203" pitchFamily="34" charset="-79"/>
                <a:cs typeface="Gill Sans" panose="020B0502020104020203" pitchFamily="34" charset="-79"/>
              </a:rPr>
              <a:t> </a:t>
            </a:r>
          </a:p>
        </p:txBody>
      </p:sp>
      <p:sp>
        <p:nvSpPr>
          <p:cNvPr id="66" name="Left-Right Arrow 65"/>
          <p:cNvSpPr/>
          <p:nvPr/>
        </p:nvSpPr>
        <p:spPr>
          <a:xfrm>
            <a:off x="3296679" y="2933203"/>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990CCBCC-949D-1646-BDB2-A52318FF1C51}"/>
              </a:ext>
            </a:extLst>
          </p:cNvPr>
          <p:cNvSpPr txBox="1"/>
          <p:nvPr/>
        </p:nvSpPr>
        <p:spPr>
          <a:xfrm>
            <a:off x="6305409" y="2179541"/>
            <a:ext cx="211032" cy="369332"/>
          </a:xfrm>
          <a:prstGeom prst="rect">
            <a:avLst/>
          </a:prstGeom>
          <a:noFill/>
        </p:spPr>
        <p:txBody>
          <a:bodyPr wrap="square" rtlCol="0">
            <a:spAutoFit/>
          </a:bodyPr>
          <a:lstStyle/>
          <a:p>
            <a:r>
              <a:rPr lang="en-US" dirty="0"/>
              <a:t>2</a:t>
            </a:r>
          </a:p>
        </p:txBody>
      </p:sp>
      <p:grpSp>
        <p:nvGrpSpPr>
          <p:cNvPr id="65" name="Group 64">
            <a:extLst>
              <a:ext uri="{FF2B5EF4-FFF2-40B4-BE49-F238E27FC236}">
                <a16:creationId xmlns:a16="http://schemas.microsoft.com/office/drawing/2014/main" id="{87DF0DA0-9927-F44F-843A-C42CC9C99DC4}"/>
              </a:ext>
            </a:extLst>
          </p:cNvPr>
          <p:cNvGrpSpPr/>
          <p:nvPr/>
        </p:nvGrpSpPr>
        <p:grpSpPr>
          <a:xfrm>
            <a:off x="6231267" y="2498791"/>
            <a:ext cx="411480" cy="321628"/>
            <a:chOff x="9422928" y="3132965"/>
            <a:chExt cx="411480" cy="321628"/>
          </a:xfrm>
        </p:grpSpPr>
        <p:pic>
          <p:nvPicPr>
            <p:cNvPr id="72" name="Picture 71">
              <a:extLst>
                <a:ext uri="{FF2B5EF4-FFF2-40B4-BE49-F238E27FC236}">
                  <a16:creationId xmlns:a16="http://schemas.microsoft.com/office/drawing/2014/main" id="{FF8A7004-6093-5D4C-BCCD-56F5B183D5B6}"/>
                </a:ext>
              </a:extLst>
            </p:cNvPr>
            <p:cNvPicPr>
              <a:picLocks noChangeAspect="1"/>
            </p:cNvPicPr>
            <p:nvPr/>
          </p:nvPicPr>
          <p:blipFill>
            <a:blip r:embed="rId8"/>
            <a:stretch>
              <a:fillRect/>
            </a:stretch>
          </p:blipFill>
          <p:spPr>
            <a:xfrm>
              <a:off x="9422928" y="3132965"/>
              <a:ext cx="411480" cy="241761"/>
            </a:xfrm>
            <a:prstGeom prst="rect">
              <a:avLst/>
            </a:prstGeom>
          </p:spPr>
        </p:pic>
        <p:pic>
          <p:nvPicPr>
            <p:cNvPr id="76" name="Picture 75">
              <a:extLst>
                <a:ext uri="{FF2B5EF4-FFF2-40B4-BE49-F238E27FC236}">
                  <a16:creationId xmlns:a16="http://schemas.microsoft.com/office/drawing/2014/main" id="{5471BAA7-39B3-FC40-9AE3-6749C51EA712}"/>
                </a:ext>
              </a:extLst>
            </p:cNvPr>
            <p:cNvPicPr>
              <a:picLocks noChangeAspect="1"/>
            </p:cNvPicPr>
            <p:nvPr/>
          </p:nvPicPr>
          <p:blipFill>
            <a:blip r:embed="rId9"/>
            <a:stretch>
              <a:fillRect/>
            </a:stretch>
          </p:blipFill>
          <p:spPr>
            <a:xfrm>
              <a:off x="9430185" y="3294859"/>
              <a:ext cx="393192" cy="159734"/>
            </a:xfrm>
            <a:prstGeom prst="rect">
              <a:avLst/>
            </a:prstGeom>
          </p:spPr>
        </p:pic>
      </p:grpSp>
    </p:spTree>
    <p:extLst>
      <p:ext uri="{BB962C8B-B14F-4D97-AF65-F5344CB8AC3E}">
        <p14:creationId xmlns:p14="http://schemas.microsoft.com/office/powerpoint/2010/main" val="1223673876"/>
      </p:ext>
    </p:extLst>
  </p:cSld>
  <p:clrMapOvr>
    <a:masterClrMapping/>
  </p:clrMapOvr>
  <mc:AlternateContent xmlns:mc="http://schemas.openxmlformats.org/markup-compatibility/2006" xmlns:p14="http://schemas.microsoft.com/office/powerpoint/2010/main">
    <mc:Choice Requires="p14">
      <p:transition spd="slow" p14:dur="2000" advTm="3646"/>
    </mc:Choice>
    <mc:Fallback xmlns="">
      <p:transition spd="slow" advTm="36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7"/>
                                        </p:tgtEl>
                                      </p:cBhvr>
                                    </p:animEffect>
                                    <p:set>
                                      <p:cBhvr>
                                        <p:cTn id="10" dur="1" fill="hold">
                                          <p:stCondLst>
                                            <p:cond delay="499"/>
                                          </p:stCondLst>
                                        </p:cTn>
                                        <p:tgtEl>
                                          <p:spTgt spid="5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4"/>
                                        </p:tgtEl>
                                      </p:cBhvr>
                                    </p:animEffect>
                                    <p:set>
                                      <p:cBhvr>
                                        <p:cTn id="13" dur="1" fill="hold">
                                          <p:stCondLst>
                                            <p:cond delay="499"/>
                                          </p:stCondLst>
                                        </p:cTn>
                                        <p:tgtEl>
                                          <p:spTgt spid="6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9"/>
                                        </p:tgtEl>
                                      </p:cBhvr>
                                    </p:animEffect>
                                    <p:set>
                                      <p:cBhvr>
                                        <p:cTn id="16" dur="1" fill="hold">
                                          <p:stCondLst>
                                            <p:cond delay="499"/>
                                          </p:stCondLst>
                                        </p:cTn>
                                        <p:tgtEl>
                                          <p:spTgt spid="6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73"/>
                                        </p:tgtEl>
                                      </p:cBhvr>
                                    </p:animEffect>
                                    <p:set>
                                      <p:cBhvr>
                                        <p:cTn id="19" dur="1" fill="hold">
                                          <p:stCondLst>
                                            <p:cond delay="499"/>
                                          </p:stCondLst>
                                        </p:cTn>
                                        <p:tgtEl>
                                          <p:spTgt spid="7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74"/>
                                        </p:tgtEl>
                                      </p:cBhvr>
                                    </p:animEffect>
                                    <p:set>
                                      <p:cBhvr>
                                        <p:cTn id="22" dur="1" fill="hold">
                                          <p:stCondLst>
                                            <p:cond delay="499"/>
                                          </p:stCondLst>
                                        </p:cTn>
                                        <p:tgtEl>
                                          <p:spTgt spid="74"/>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5"/>
                                        </p:tgtEl>
                                      </p:cBhvr>
                                    </p:animEffect>
                                    <p:set>
                                      <p:cBhvr>
                                        <p:cTn id="25" dur="1" fill="hold">
                                          <p:stCondLst>
                                            <p:cond delay="499"/>
                                          </p:stCondLst>
                                        </p:cTn>
                                        <p:tgtEl>
                                          <p:spTgt spid="5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65"/>
                                        </p:tgtEl>
                                      </p:cBhvr>
                                    </p:animEffect>
                                    <p:set>
                                      <p:cBhvr>
                                        <p:cTn id="28"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9" grpId="0"/>
      <p:bldP spid="73" grpId="0"/>
      <p:bldP spid="74"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p:cNvPicPr>
          <p:nvPr/>
        </p:nvPicPr>
        <p:blipFill>
          <a:blip r:embed="rId3"/>
          <a:stretch>
            <a:fillRect/>
          </a:stretch>
        </p:blipFill>
        <p:spPr>
          <a:xfrm>
            <a:off x="4681728" y="2098201"/>
            <a:ext cx="389577" cy="699787"/>
          </a:xfrm>
          <a:prstGeom prst="rect">
            <a:avLst/>
          </a:prstGeom>
        </p:spPr>
      </p:pic>
      <p:pic>
        <p:nvPicPr>
          <p:cNvPr id="75" name="Picture 74"/>
          <p:cNvPicPr>
            <a:picLocks noChangeAspect="1"/>
          </p:cNvPicPr>
          <p:nvPr/>
        </p:nvPicPr>
        <p:blipFill>
          <a:blip r:embed="rId4"/>
          <a:stretch>
            <a:fillRect/>
          </a:stretch>
        </p:blipFill>
        <p:spPr>
          <a:xfrm>
            <a:off x="3313382" y="2383258"/>
            <a:ext cx="393192" cy="428082"/>
          </a:xfrm>
          <a:prstGeom prst="rect">
            <a:avLst/>
          </a:prstGeom>
        </p:spPr>
      </p:pic>
      <p:sp>
        <p:nvSpPr>
          <p:cNvPr id="5" name="Slide Number Placeholder 4"/>
          <p:cNvSpPr>
            <a:spLocks noGrp="1"/>
          </p:cNvSpPr>
          <p:nvPr>
            <p:ph type="sldNum" sz="quarter" idx="12"/>
          </p:nvPr>
        </p:nvSpPr>
        <p:spPr/>
        <p:txBody>
          <a:bodyPr/>
          <a:lstStyle/>
          <a:p>
            <a:fld id="{F87D3E06-D69A-8D4B-8F4E-A5338D96708D}" type="slidenum">
              <a:rPr lang="en-US" sz="2400" smtClean="0"/>
              <a:t>18</a:t>
            </a:fld>
            <a:endParaRPr lang="en-US" sz="2400"/>
          </a:p>
        </p:txBody>
      </p:sp>
      <p:pic>
        <p:nvPicPr>
          <p:cNvPr id="6" name="Picture 5">
            <a:extLst>
              <a:ext uri="{FF2B5EF4-FFF2-40B4-BE49-F238E27FC236}">
                <a16:creationId xmlns:a16="http://schemas.microsoft.com/office/drawing/2014/main" id="{02A858C7-85E0-9D4A-AB1B-7E28CCCF2109}"/>
              </a:ext>
            </a:extLst>
          </p:cNvPr>
          <p:cNvPicPr>
            <a:picLocks noChangeAspect="1"/>
          </p:cNvPicPr>
          <p:nvPr/>
        </p:nvPicPr>
        <p:blipFill>
          <a:blip r:embed="rId5">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id="{5A304E72-C5D0-B248-96DF-73359A86783F}"/>
              </a:ext>
            </a:extLst>
          </p:cNvPr>
          <p:cNvPicPr>
            <a:picLocks noChangeAspect="1"/>
          </p:cNvPicPr>
          <p:nvPr/>
        </p:nvPicPr>
        <p:blipFill>
          <a:blip r:embed="rId5">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a:t>Alice</a:t>
            </a:r>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a:t>Bob</a:t>
            </a:r>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a:t>Charlie</a:t>
            </a:r>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a:t>Eve</a:t>
            </a:r>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a:t>Mary</a:t>
            </a:r>
          </a:p>
        </p:txBody>
      </p:sp>
      <p:pic>
        <p:nvPicPr>
          <p:cNvPr id="41" name="Picture 40"/>
          <p:cNvPicPr>
            <a:picLocks noChangeAspect="1"/>
          </p:cNvPicPr>
          <p:nvPr/>
        </p:nvPicPr>
        <p:blipFill>
          <a:blip r:embed="rId6"/>
          <a:stretch>
            <a:fillRect/>
          </a:stretch>
        </p:blipFill>
        <p:spPr>
          <a:xfrm>
            <a:off x="6972089" y="4800892"/>
            <a:ext cx="434780" cy="429768"/>
          </a:xfrm>
          <a:prstGeom prst="rect">
            <a:avLst/>
          </a:prstGeom>
        </p:spPr>
      </p:pic>
      <p:pic>
        <p:nvPicPr>
          <p:cNvPr id="42" name="Picture 41"/>
          <p:cNvPicPr>
            <a:picLocks noChangeAspect="1"/>
          </p:cNvPicPr>
          <p:nvPr/>
        </p:nvPicPr>
        <p:blipFill>
          <a:blip r:embed="rId7"/>
          <a:stretch>
            <a:fillRect/>
          </a:stretch>
        </p:blipFill>
        <p:spPr>
          <a:xfrm>
            <a:off x="8178640" y="3951926"/>
            <a:ext cx="423697" cy="292608"/>
          </a:xfrm>
          <a:prstGeom prst="rect">
            <a:avLst/>
          </a:prstGeom>
        </p:spPr>
      </p:pic>
      <p:pic>
        <p:nvPicPr>
          <p:cNvPr id="43" name="Picture 42"/>
          <p:cNvPicPr>
            <a:picLocks noChangeAspect="1"/>
          </p:cNvPicPr>
          <p:nvPr/>
        </p:nvPicPr>
        <p:blipFill>
          <a:blip r:embed="rId6"/>
          <a:stretch>
            <a:fillRect/>
          </a:stretch>
        </p:blipFill>
        <p:spPr>
          <a:xfrm>
            <a:off x="3316689" y="4496666"/>
            <a:ext cx="434780" cy="429768"/>
          </a:xfrm>
          <a:prstGeom prst="rect">
            <a:avLst/>
          </a:prstGeom>
        </p:spPr>
      </p:pic>
      <p:pic>
        <p:nvPicPr>
          <p:cNvPr id="44" name="Picture 43"/>
          <p:cNvPicPr>
            <a:picLocks noChangeAspect="1"/>
          </p:cNvPicPr>
          <p:nvPr/>
        </p:nvPicPr>
        <p:blipFill>
          <a:blip r:embed="rId7"/>
          <a:stretch>
            <a:fillRect/>
          </a:stretch>
        </p:blipFill>
        <p:spPr>
          <a:xfrm>
            <a:off x="4335629" y="3352351"/>
            <a:ext cx="423697" cy="292608"/>
          </a:xfrm>
          <a:prstGeom prst="rect">
            <a:avLst/>
          </a:prstGeom>
        </p:spPr>
      </p:pic>
      <p:pic>
        <p:nvPicPr>
          <p:cNvPr id="45" name="Picture 44"/>
          <p:cNvPicPr>
            <a:picLocks noChangeAspect="1"/>
          </p:cNvPicPr>
          <p:nvPr/>
        </p:nvPicPr>
        <p:blipFill>
          <a:blip r:embed="rId6"/>
          <a:stretch>
            <a:fillRect/>
          </a:stretch>
        </p:blipFill>
        <p:spPr>
          <a:xfrm>
            <a:off x="4157732" y="5123190"/>
            <a:ext cx="434780" cy="429768"/>
          </a:xfrm>
          <a:prstGeom prst="rect">
            <a:avLst/>
          </a:prstGeom>
        </p:spPr>
      </p:pic>
      <p:pic>
        <p:nvPicPr>
          <p:cNvPr id="46" name="Picture 45"/>
          <p:cNvPicPr>
            <a:picLocks noChangeAspect="1"/>
          </p:cNvPicPr>
          <p:nvPr/>
        </p:nvPicPr>
        <p:blipFill>
          <a:blip r:embed="rId7"/>
          <a:stretch>
            <a:fillRect/>
          </a:stretch>
        </p:blipFill>
        <p:spPr>
          <a:xfrm>
            <a:off x="5463428" y="5280586"/>
            <a:ext cx="423697" cy="292608"/>
          </a:xfrm>
          <a:prstGeom prst="rect">
            <a:avLst/>
          </a:prstGeom>
        </p:spPr>
      </p:pic>
      <p:sp>
        <p:nvSpPr>
          <p:cNvPr id="50" name="TextBox 49"/>
          <p:cNvSpPr txBox="1"/>
          <p:nvPr/>
        </p:nvSpPr>
        <p:spPr>
          <a:xfrm>
            <a:off x="3381254" y="1936794"/>
            <a:ext cx="211032" cy="369332"/>
          </a:xfrm>
          <a:prstGeom prst="rect">
            <a:avLst/>
          </a:prstGeom>
          <a:noFill/>
        </p:spPr>
        <p:txBody>
          <a:bodyPr wrap="square" rtlCol="0">
            <a:spAutoFit/>
          </a:bodyPr>
          <a:lstStyle/>
          <a:p>
            <a:r>
              <a:rPr lang="en-US" dirty="0"/>
              <a:t>4</a:t>
            </a:r>
          </a:p>
        </p:txBody>
      </p:sp>
      <p:sp>
        <p:nvSpPr>
          <p:cNvPr id="51" name="TextBox 50"/>
          <p:cNvSpPr txBox="1"/>
          <p:nvPr/>
        </p:nvSpPr>
        <p:spPr>
          <a:xfrm>
            <a:off x="4723465" y="1815197"/>
            <a:ext cx="211032" cy="369332"/>
          </a:xfrm>
          <a:prstGeom prst="rect">
            <a:avLst/>
          </a:prstGeom>
          <a:noFill/>
        </p:spPr>
        <p:txBody>
          <a:bodyPr wrap="square" rtlCol="0">
            <a:spAutoFit/>
          </a:bodyPr>
          <a:lstStyle/>
          <a:p>
            <a:r>
              <a:rPr lang="en-US" dirty="0"/>
              <a:t>6</a:t>
            </a:r>
          </a:p>
        </p:txBody>
      </p:sp>
      <p:sp>
        <p:nvSpPr>
          <p:cNvPr id="53" name="TextBox 52"/>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54" name="TextBox 53"/>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6" name="TextBox 55"/>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61" name="TextBox 60"/>
          <p:cNvSpPr txBox="1"/>
          <p:nvPr/>
        </p:nvSpPr>
        <p:spPr>
          <a:xfrm>
            <a:off x="4642254" y="3192157"/>
            <a:ext cx="211032" cy="369332"/>
          </a:xfrm>
          <a:prstGeom prst="rect">
            <a:avLst/>
          </a:prstGeom>
          <a:noFill/>
        </p:spPr>
        <p:txBody>
          <a:bodyPr wrap="square" rtlCol="0">
            <a:spAutoFit/>
          </a:bodyPr>
          <a:lstStyle/>
          <a:p>
            <a:r>
              <a:rPr lang="en-US" dirty="0"/>
              <a:t>1</a:t>
            </a:r>
          </a:p>
        </p:txBody>
      </p:sp>
      <p:sp>
        <p:nvSpPr>
          <p:cNvPr id="62" name="TextBox 61"/>
          <p:cNvSpPr txBox="1"/>
          <p:nvPr/>
        </p:nvSpPr>
        <p:spPr>
          <a:xfrm>
            <a:off x="5518083" y="4990803"/>
            <a:ext cx="211032" cy="369332"/>
          </a:xfrm>
          <a:prstGeom prst="rect">
            <a:avLst/>
          </a:prstGeom>
          <a:noFill/>
        </p:spPr>
        <p:txBody>
          <a:bodyPr wrap="square" rtlCol="0">
            <a:spAutoFit/>
          </a:bodyPr>
          <a:lstStyle/>
          <a:p>
            <a:r>
              <a:rPr lang="en-US" dirty="0"/>
              <a:t>1</a:t>
            </a:r>
          </a:p>
        </p:txBody>
      </p:sp>
      <p:sp>
        <p:nvSpPr>
          <p:cNvPr id="63" name="TextBox 62"/>
          <p:cNvSpPr txBox="1"/>
          <p:nvPr/>
        </p:nvSpPr>
        <p:spPr>
          <a:xfrm>
            <a:off x="8284972" y="3708065"/>
            <a:ext cx="211032" cy="369332"/>
          </a:xfrm>
          <a:prstGeom prst="rect">
            <a:avLst/>
          </a:prstGeom>
          <a:noFill/>
        </p:spPr>
        <p:txBody>
          <a:bodyPr wrap="square" rtlCol="0">
            <a:spAutoFit/>
          </a:bodyPr>
          <a:lstStyle/>
          <a:p>
            <a:r>
              <a:rPr lang="en-US" dirty="0"/>
              <a:t>1</a:t>
            </a:r>
          </a:p>
        </p:txBody>
      </p:sp>
      <p:sp>
        <p:nvSpPr>
          <p:cNvPr id="65" name="TextBox 64"/>
          <p:cNvSpPr txBox="1"/>
          <p:nvPr/>
        </p:nvSpPr>
        <p:spPr>
          <a:xfrm>
            <a:off x="500448" y="3421808"/>
            <a:ext cx="2723823" cy="1200329"/>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Alice wants to send </a:t>
            </a:r>
          </a:p>
          <a:p>
            <a:r>
              <a:rPr lang="en-US" sz="2400" dirty="0">
                <a:latin typeface="Gill Sans" panose="020B0502020104020203" pitchFamily="34" charset="-79"/>
                <a:cs typeface="Gill Sans" panose="020B0502020104020203" pitchFamily="34" charset="-79"/>
              </a:rPr>
              <a:t>4 coins to Bob</a:t>
            </a:r>
          </a:p>
          <a:p>
            <a:r>
              <a:rPr lang="en-US" sz="2400" dirty="0">
                <a:latin typeface="Gill Sans" panose="020B0502020104020203" pitchFamily="34" charset="-79"/>
                <a:cs typeface="Gill Sans" panose="020B0502020104020203" pitchFamily="34" charset="-79"/>
              </a:rPr>
              <a:t> </a:t>
            </a:r>
          </a:p>
        </p:txBody>
      </p:sp>
      <p:sp>
        <p:nvSpPr>
          <p:cNvPr id="47" name="Title 1"/>
          <p:cNvSpPr txBox="1">
            <a:spLocks/>
          </p:cNvSpPr>
          <p:nvPr/>
        </p:nvSpPr>
        <p:spPr>
          <a:xfrm>
            <a:off x="494137" y="378559"/>
            <a:ext cx="115128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Atomic shortest path routing</a:t>
            </a:r>
          </a:p>
        </p:txBody>
      </p:sp>
      <p:pic>
        <p:nvPicPr>
          <p:cNvPr id="67" name="Picture 66"/>
          <p:cNvPicPr>
            <a:picLocks noChangeAspect="1"/>
          </p:cNvPicPr>
          <p:nvPr/>
        </p:nvPicPr>
        <p:blipFill>
          <a:blip r:embed="rId8"/>
          <a:stretch>
            <a:fillRect/>
          </a:stretch>
        </p:blipFill>
        <p:spPr>
          <a:xfrm>
            <a:off x="3293868" y="2304338"/>
            <a:ext cx="420624" cy="247132"/>
          </a:xfrm>
          <a:prstGeom prst="rect">
            <a:avLst/>
          </a:prstGeom>
        </p:spPr>
      </p:pic>
      <p:sp>
        <p:nvSpPr>
          <p:cNvPr id="48" name="Right Arrow 47"/>
          <p:cNvSpPr/>
          <p:nvPr/>
        </p:nvSpPr>
        <p:spPr>
          <a:xfrm>
            <a:off x="3299353" y="2925735"/>
            <a:ext cx="1840249" cy="146304"/>
          </a:xfrm>
          <a:prstGeom prst="rightArrow">
            <a:avLst/>
          </a:prstGeom>
          <a:solidFill>
            <a:srgbClr val="55A838"/>
          </a:solidFill>
          <a:ln>
            <a:solidFill>
              <a:srgbClr val="38A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3731407" y="5601075"/>
            <a:ext cx="2260792" cy="146304"/>
          </a:xfrm>
          <a:prstGeom prst="rightArrow">
            <a:avLst/>
          </a:prstGeom>
          <a:solidFill>
            <a:srgbClr val="55A838"/>
          </a:solidFill>
          <a:ln>
            <a:solidFill>
              <a:srgbClr val="38A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p:cNvSpPr/>
          <p:nvPr/>
        </p:nvSpPr>
        <p:spPr>
          <a:xfrm rot="19244351">
            <a:off x="6804202" y="4671632"/>
            <a:ext cx="2515256" cy="150544"/>
          </a:xfrm>
          <a:prstGeom prst="rightArrow">
            <a:avLst/>
          </a:prstGeom>
          <a:solidFill>
            <a:srgbClr val="55A838"/>
          </a:solidFill>
          <a:ln>
            <a:solidFill>
              <a:srgbClr val="38A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 Arrow 68"/>
          <p:cNvSpPr/>
          <p:nvPr/>
        </p:nvSpPr>
        <p:spPr>
          <a:xfrm rot="18455891">
            <a:off x="3002290" y="4171382"/>
            <a:ext cx="2666678" cy="146304"/>
          </a:xfrm>
          <a:prstGeom prst="leftArrow">
            <a:avLst/>
          </a:prstGeom>
          <a:solidFill>
            <a:srgbClr val="55A838"/>
          </a:solidFill>
          <a:ln>
            <a:solidFill>
              <a:srgbClr val="38A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124004"/>
      </p:ext>
    </p:extLst>
  </p:cSld>
  <p:clrMapOvr>
    <a:masterClrMapping/>
  </p:clrMapOvr>
  <mc:AlternateContent xmlns:mc="http://schemas.openxmlformats.org/markup-compatibility/2006" xmlns:p14="http://schemas.microsoft.com/office/powerpoint/2010/main">
    <mc:Choice Requires="p14">
      <p:transition spd="slow" p14:dur="2000" advTm="5457"/>
    </mc:Choice>
    <mc:Fallback xmlns="">
      <p:transition spd="slow" advTm="545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7D3E06-D69A-8D4B-8F4E-A5338D96708D}" type="slidenum">
              <a:rPr lang="en-US" sz="2400" smtClean="0"/>
              <a:t>19</a:t>
            </a:fld>
            <a:endParaRPr lang="en-US" sz="2400"/>
          </a:p>
        </p:txBody>
      </p:sp>
      <p:pic>
        <p:nvPicPr>
          <p:cNvPr id="6" name="Picture 5">
            <a:extLst>
              <a:ext uri="{FF2B5EF4-FFF2-40B4-BE49-F238E27FC236}">
                <a16:creationId xmlns:a16="http://schemas.microsoft.com/office/drawing/2014/main"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a:t>Alice</a:t>
            </a:r>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a:t>Bob</a:t>
            </a:r>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a:t>Charlie</a:t>
            </a:r>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a:t>Eve</a:t>
            </a:r>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a:t>Mary</a:t>
            </a:r>
          </a:p>
        </p:txBody>
      </p:sp>
      <p:pic>
        <p:nvPicPr>
          <p:cNvPr id="41" name="Picture 40"/>
          <p:cNvPicPr>
            <a:picLocks noChangeAspect="1"/>
          </p:cNvPicPr>
          <p:nvPr/>
        </p:nvPicPr>
        <p:blipFill>
          <a:blip r:embed="rId4"/>
          <a:stretch>
            <a:fillRect/>
          </a:stretch>
        </p:blipFill>
        <p:spPr>
          <a:xfrm>
            <a:off x="6972089" y="4800892"/>
            <a:ext cx="434780" cy="429768"/>
          </a:xfrm>
          <a:prstGeom prst="rect">
            <a:avLst/>
          </a:prstGeom>
        </p:spPr>
      </p:pic>
      <p:pic>
        <p:nvPicPr>
          <p:cNvPr id="42" name="Picture 41"/>
          <p:cNvPicPr>
            <a:picLocks noChangeAspect="1"/>
          </p:cNvPicPr>
          <p:nvPr/>
        </p:nvPicPr>
        <p:blipFill>
          <a:blip r:embed="rId5"/>
          <a:stretch>
            <a:fillRect/>
          </a:stretch>
        </p:blipFill>
        <p:spPr>
          <a:xfrm>
            <a:off x="8178640" y="3951926"/>
            <a:ext cx="423697" cy="292608"/>
          </a:xfrm>
          <a:prstGeom prst="rect">
            <a:avLst/>
          </a:prstGeom>
        </p:spPr>
      </p:pic>
      <p:pic>
        <p:nvPicPr>
          <p:cNvPr id="43" name="Picture 42"/>
          <p:cNvPicPr>
            <a:picLocks noChangeAspect="1"/>
          </p:cNvPicPr>
          <p:nvPr/>
        </p:nvPicPr>
        <p:blipFill>
          <a:blip r:embed="rId4"/>
          <a:stretch>
            <a:fillRect/>
          </a:stretch>
        </p:blipFill>
        <p:spPr>
          <a:xfrm>
            <a:off x="3316689" y="4496666"/>
            <a:ext cx="434780" cy="429768"/>
          </a:xfrm>
          <a:prstGeom prst="rect">
            <a:avLst/>
          </a:prstGeom>
        </p:spPr>
      </p:pic>
      <p:pic>
        <p:nvPicPr>
          <p:cNvPr id="44" name="Picture 43"/>
          <p:cNvPicPr>
            <a:picLocks noChangeAspect="1"/>
          </p:cNvPicPr>
          <p:nvPr/>
        </p:nvPicPr>
        <p:blipFill>
          <a:blip r:embed="rId5"/>
          <a:stretch>
            <a:fillRect/>
          </a:stretch>
        </p:blipFill>
        <p:spPr>
          <a:xfrm>
            <a:off x="4335629" y="3352351"/>
            <a:ext cx="423697" cy="292608"/>
          </a:xfrm>
          <a:prstGeom prst="rect">
            <a:avLst/>
          </a:prstGeom>
        </p:spPr>
      </p:pic>
      <p:pic>
        <p:nvPicPr>
          <p:cNvPr id="45" name="Picture 44"/>
          <p:cNvPicPr>
            <a:picLocks noChangeAspect="1"/>
          </p:cNvPicPr>
          <p:nvPr/>
        </p:nvPicPr>
        <p:blipFill>
          <a:blip r:embed="rId4"/>
          <a:stretch>
            <a:fillRect/>
          </a:stretch>
        </p:blipFill>
        <p:spPr>
          <a:xfrm>
            <a:off x="4157732" y="5123190"/>
            <a:ext cx="434780" cy="429768"/>
          </a:xfrm>
          <a:prstGeom prst="rect">
            <a:avLst/>
          </a:prstGeom>
        </p:spPr>
      </p:pic>
      <p:pic>
        <p:nvPicPr>
          <p:cNvPr id="46" name="Picture 45"/>
          <p:cNvPicPr>
            <a:picLocks noChangeAspect="1"/>
          </p:cNvPicPr>
          <p:nvPr/>
        </p:nvPicPr>
        <p:blipFill>
          <a:blip r:embed="rId5"/>
          <a:stretch>
            <a:fillRect/>
          </a:stretch>
        </p:blipFill>
        <p:spPr>
          <a:xfrm>
            <a:off x="5463428" y="5280586"/>
            <a:ext cx="423697" cy="292608"/>
          </a:xfrm>
          <a:prstGeom prst="rect">
            <a:avLst/>
          </a:prstGeom>
        </p:spPr>
      </p:pic>
      <p:sp>
        <p:nvSpPr>
          <p:cNvPr id="55" name="Right Arrow 54"/>
          <p:cNvSpPr/>
          <p:nvPr/>
        </p:nvSpPr>
        <p:spPr>
          <a:xfrm>
            <a:off x="3299353" y="2925735"/>
            <a:ext cx="1840249" cy="14630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54" name="TextBox 53"/>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6" name="TextBox 55"/>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61" name="TextBox 60"/>
          <p:cNvSpPr txBox="1"/>
          <p:nvPr/>
        </p:nvSpPr>
        <p:spPr>
          <a:xfrm>
            <a:off x="4642254" y="3192157"/>
            <a:ext cx="211032" cy="369332"/>
          </a:xfrm>
          <a:prstGeom prst="rect">
            <a:avLst/>
          </a:prstGeom>
          <a:noFill/>
        </p:spPr>
        <p:txBody>
          <a:bodyPr wrap="square" rtlCol="0">
            <a:spAutoFit/>
          </a:bodyPr>
          <a:lstStyle/>
          <a:p>
            <a:r>
              <a:rPr lang="en-US" dirty="0"/>
              <a:t>1</a:t>
            </a:r>
          </a:p>
        </p:txBody>
      </p:sp>
      <p:sp>
        <p:nvSpPr>
          <p:cNvPr id="62" name="TextBox 61"/>
          <p:cNvSpPr txBox="1"/>
          <p:nvPr/>
        </p:nvSpPr>
        <p:spPr>
          <a:xfrm>
            <a:off x="5518083" y="4990803"/>
            <a:ext cx="211032" cy="369332"/>
          </a:xfrm>
          <a:prstGeom prst="rect">
            <a:avLst/>
          </a:prstGeom>
          <a:noFill/>
        </p:spPr>
        <p:txBody>
          <a:bodyPr wrap="square" rtlCol="0">
            <a:spAutoFit/>
          </a:bodyPr>
          <a:lstStyle/>
          <a:p>
            <a:r>
              <a:rPr lang="en-US" dirty="0"/>
              <a:t>1</a:t>
            </a:r>
          </a:p>
        </p:txBody>
      </p:sp>
      <p:sp>
        <p:nvSpPr>
          <p:cNvPr id="63" name="TextBox 62"/>
          <p:cNvSpPr txBox="1"/>
          <p:nvPr/>
        </p:nvSpPr>
        <p:spPr>
          <a:xfrm>
            <a:off x="8284972" y="3708065"/>
            <a:ext cx="211032" cy="369332"/>
          </a:xfrm>
          <a:prstGeom prst="rect">
            <a:avLst/>
          </a:prstGeom>
          <a:noFill/>
        </p:spPr>
        <p:txBody>
          <a:bodyPr wrap="square" rtlCol="0">
            <a:spAutoFit/>
          </a:bodyPr>
          <a:lstStyle/>
          <a:p>
            <a:r>
              <a:rPr lang="en-US" dirty="0"/>
              <a:t>1</a:t>
            </a:r>
          </a:p>
        </p:txBody>
      </p:sp>
      <p:pic>
        <p:nvPicPr>
          <p:cNvPr id="50" name="Picture 49"/>
          <p:cNvPicPr>
            <a:picLocks noChangeAspect="1"/>
          </p:cNvPicPr>
          <p:nvPr/>
        </p:nvPicPr>
        <p:blipFill>
          <a:blip r:embed="rId6"/>
          <a:stretch>
            <a:fillRect/>
          </a:stretch>
        </p:blipFill>
        <p:spPr>
          <a:xfrm>
            <a:off x="4681728" y="2098201"/>
            <a:ext cx="389577" cy="699787"/>
          </a:xfrm>
          <a:prstGeom prst="rect">
            <a:avLst/>
          </a:prstGeom>
        </p:spPr>
      </p:pic>
      <p:pic>
        <p:nvPicPr>
          <p:cNvPr id="52" name="Picture 51"/>
          <p:cNvPicPr>
            <a:picLocks noChangeAspect="1"/>
          </p:cNvPicPr>
          <p:nvPr/>
        </p:nvPicPr>
        <p:blipFill>
          <a:blip r:embed="rId7"/>
          <a:stretch>
            <a:fillRect/>
          </a:stretch>
        </p:blipFill>
        <p:spPr>
          <a:xfrm>
            <a:off x="3313382" y="2383258"/>
            <a:ext cx="393192" cy="428082"/>
          </a:xfrm>
          <a:prstGeom prst="rect">
            <a:avLst/>
          </a:prstGeom>
        </p:spPr>
      </p:pic>
      <p:sp>
        <p:nvSpPr>
          <p:cNvPr id="67" name="TextBox 66"/>
          <p:cNvSpPr txBox="1"/>
          <p:nvPr/>
        </p:nvSpPr>
        <p:spPr>
          <a:xfrm>
            <a:off x="4723465" y="1815197"/>
            <a:ext cx="211032" cy="369332"/>
          </a:xfrm>
          <a:prstGeom prst="rect">
            <a:avLst/>
          </a:prstGeom>
          <a:noFill/>
        </p:spPr>
        <p:txBody>
          <a:bodyPr wrap="square" rtlCol="0">
            <a:spAutoFit/>
          </a:bodyPr>
          <a:lstStyle/>
          <a:p>
            <a:r>
              <a:rPr lang="en-US" dirty="0"/>
              <a:t>6</a:t>
            </a:r>
          </a:p>
        </p:txBody>
      </p:sp>
      <p:sp>
        <p:nvSpPr>
          <p:cNvPr id="47" name="Title 1"/>
          <p:cNvSpPr txBox="1">
            <a:spLocks/>
          </p:cNvSpPr>
          <p:nvPr/>
        </p:nvSpPr>
        <p:spPr>
          <a:xfrm>
            <a:off x="494137" y="378559"/>
            <a:ext cx="115128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Atomic shortest path routing</a:t>
            </a:r>
          </a:p>
        </p:txBody>
      </p:sp>
      <p:pic>
        <p:nvPicPr>
          <p:cNvPr id="48" name="Picture 47"/>
          <p:cNvPicPr>
            <a:picLocks noChangeAspect="1"/>
          </p:cNvPicPr>
          <p:nvPr/>
        </p:nvPicPr>
        <p:blipFill>
          <a:blip r:embed="rId8"/>
          <a:stretch>
            <a:fillRect/>
          </a:stretch>
        </p:blipFill>
        <p:spPr>
          <a:xfrm>
            <a:off x="3293868" y="2304338"/>
            <a:ext cx="420624" cy="247132"/>
          </a:xfrm>
          <a:prstGeom prst="rect">
            <a:avLst/>
          </a:prstGeom>
        </p:spPr>
      </p:pic>
      <p:sp>
        <p:nvSpPr>
          <p:cNvPr id="49" name="TextBox 48"/>
          <p:cNvSpPr txBox="1"/>
          <p:nvPr/>
        </p:nvSpPr>
        <p:spPr>
          <a:xfrm>
            <a:off x="3381254" y="1936794"/>
            <a:ext cx="211032" cy="369332"/>
          </a:xfrm>
          <a:prstGeom prst="rect">
            <a:avLst/>
          </a:prstGeom>
          <a:noFill/>
        </p:spPr>
        <p:txBody>
          <a:bodyPr wrap="square" rtlCol="0">
            <a:spAutoFit/>
          </a:bodyPr>
          <a:lstStyle/>
          <a:p>
            <a:r>
              <a:rPr lang="en-US" dirty="0"/>
              <a:t>4</a:t>
            </a:r>
          </a:p>
        </p:txBody>
      </p:sp>
      <p:sp>
        <p:nvSpPr>
          <p:cNvPr id="77" name="Right Arrow 76"/>
          <p:cNvSpPr/>
          <p:nvPr/>
        </p:nvSpPr>
        <p:spPr>
          <a:xfrm>
            <a:off x="3731407" y="5601075"/>
            <a:ext cx="2260792" cy="14630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ight Arrow 77"/>
          <p:cNvSpPr/>
          <p:nvPr/>
        </p:nvSpPr>
        <p:spPr>
          <a:xfrm rot="19244351">
            <a:off x="6804202" y="4671632"/>
            <a:ext cx="2515256" cy="15054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eft Arrow 78"/>
          <p:cNvSpPr/>
          <p:nvPr/>
        </p:nvSpPr>
        <p:spPr>
          <a:xfrm rot="18455891">
            <a:off x="3002290" y="4171382"/>
            <a:ext cx="2666678" cy="146304"/>
          </a:xfrm>
          <a:prstGeom prst="lef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rot="20404455">
            <a:off x="4135247" y="3783579"/>
            <a:ext cx="556622" cy="645958"/>
            <a:chOff x="7072362" y="2874845"/>
            <a:chExt cx="556622" cy="665411"/>
          </a:xfrm>
        </p:grpSpPr>
        <p:cxnSp>
          <p:nvCxnSpPr>
            <p:cNvPr id="81" name="Straight Connector 80"/>
            <p:cNvCxnSpPr/>
            <p:nvPr/>
          </p:nvCxnSpPr>
          <p:spPr>
            <a:xfrm>
              <a:off x="7265640" y="2874845"/>
              <a:ext cx="109399" cy="6654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195545" flipV="1">
              <a:off x="7072362" y="3077046"/>
              <a:ext cx="556622" cy="2803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500448" y="3421808"/>
            <a:ext cx="2723823" cy="1200329"/>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Alice wants to send </a:t>
            </a:r>
          </a:p>
          <a:p>
            <a:r>
              <a:rPr lang="en-US" sz="2400" dirty="0">
                <a:latin typeface="Gill Sans" panose="020B0502020104020203" pitchFamily="34" charset="-79"/>
                <a:cs typeface="Gill Sans" panose="020B0502020104020203" pitchFamily="34" charset="-79"/>
              </a:rPr>
              <a:t>4 coins to Bob</a:t>
            </a:r>
          </a:p>
          <a:p>
            <a:r>
              <a:rPr lang="en-US" sz="2400" dirty="0">
                <a:latin typeface="Gill Sans" panose="020B0502020104020203" pitchFamily="34" charset="-79"/>
                <a:cs typeface="Gill Sans" panose="020B0502020104020203" pitchFamily="34" charset="-79"/>
              </a:rPr>
              <a:t> </a:t>
            </a:r>
          </a:p>
        </p:txBody>
      </p:sp>
    </p:spTree>
    <p:extLst>
      <p:ext uri="{BB962C8B-B14F-4D97-AF65-F5344CB8AC3E}">
        <p14:creationId xmlns:p14="http://schemas.microsoft.com/office/powerpoint/2010/main" val="410527675"/>
      </p:ext>
    </p:extLst>
  </p:cSld>
  <p:clrMapOvr>
    <a:masterClrMapping/>
  </p:clrMapOvr>
  <mc:AlternateContent xmlns:mc="http://schemas.openxmlformats.org/markup-compatibility/2006" xmlns:p14="http://schemas.microsoft.com/office/powerpoint/2010/main">
    <mc:Choice Requires="p14">
      <p:transition spd="slow" p14:dur="2000" advTm="3807"/>
    </mc:Choice>
    <mc:Fallback xmlns="">
      <p:transition spd="slow" advTm="38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87D3E06-D69A-8D4B-8F4E-A5338D96708D}" type="slidenum">
              <a:rPr lang="en-US" smtClean="0"/>
              <a:t>2</a:t>
            </a:fld>
            <a:endParaRPr lang="en-US"/>
          </a:p>
        </p:txBody>
      </p:sp>
      <p:sp>
        <p:nvSpPr>
          <p:cNvPr id="12" name="Rectangle 11">
            <a:extLst>
              <a:ext uri="{FF2B5EF4-FFF2-40B4-BE49-F238E27FC236}">
                <a16:creationId xmlns:a16="http://schemas.microsoft.com/office/drawing/2014/main" id="{BC0A6084-C995-C742-B52E-AD651F9F96CC}"/>
              </a:ext>
            </a:extLst>
          </p:cNvPr>
          <p:cNvSpPr/>
          <p:nvPr/>
        </p:nvSpPr>
        <p:spPr>
          <a:xfrm>
            <a:off x="785610" y="3144494"/>
            <a:ext cx="3168203" cy="21378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Gill Sans Light" panose="020B0302020104020203" pitchFamily="34" charset="-79"/>
                <a:ea typeface="Gill Sans" charset="0"/>
                <a:cs typeface="Gill Sans Light" panose="020B0302020104020203" pitchFamily="34" charset="-79"/>
              </a:rPr>
              <a:t>$400-$800 million worth of Bitcoin is transacted every day</a:t>
            </a:r>
            <a:endParaRPr lang="en-US" sz="2400" dirty="0">
              <a:latin typeface="Gill Sans Light" panose="020B0302020104020203" pitchFamily="34" charset="-79"/>
              <a:ea typeface="Gill Sans Light" charset="0"/>
              <a:cs typeface="Gill Sans Light" panose="020B0302020104020203" pitchFamily="34" charset="-79"/>
            </a:endParaRPr>
          </a:p>
        </p:txBody>
      </p:sp>
      <p:sp>
        <p:nvSpPr>
          <p:cNvPr id="13" name="Rectangle 12">
            <a:extLst>
              <a:ext uri="{FF2B5EF4-FFF2-40B4-BE49-F238E27FC236}">
                <a16:creationId xmlns:a16="http://schemas.microsoft.com/office/drawing/2014/main" id="{44BDBA97-E4B4-AE43-9B60-FAD84D4433F9}"/>
              </a:ext>
            </a:extLst>
          </p:cNvPr>
          <p:cNvSpPr/>
          <p:nvPr/>
        </p:nvSpPr>
        <p:spPr>
          <a:xfrm>
            <a:off x="4501903" y="3144493"/>
            <a:ext cx="3197610" cy="21378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Gill Sans Light" panose="020B0302020104020203" pitchFamily="34" charset="-79"/>
                <a:ea typeface="Gill Sans" charset="0"/>
                <a:cs typeface="Gill Sans Light" panose="020B0302020104020203" pitchFamily="34" charset="-79"/>
              </a:rPr>
              <a:t>7.1 million active users</a:t>
            </a:r>
          </a:p>
          <a:p>
            <a:pPr algn="ctr"/>
            <a:endParaRPr lang="en-US" sz="2400" dirty="0">
              <a:latin typeface="Gill Sans Light" panose="020B0302020104020203" pitchFamily="34" charset="-79"/>
              <a:ea typeface="Gill Sans" charset="0"/>
              <a:cs typeface="Gill Sans Light" panose="020B0302020104020203" pitchFamily="34" charset="-79"/>
            </a:endParaRPr>
          </a:p>
          <a:p>
            <a:pPr algn="ctr"/>
            <a:r>
              <a:rPr lang="en-US" sz="2400" dirty="0">
                <a:latin typeface="Gill Sans Light" panose="020B0302020104020203" pitchFamily="34" charset="-79"/>
                <a:ea typeface="Gill Sans Light" charset="0"/>
                <a:cs typeface="Gill Sans Light" panose="020B0302020104020203" pitchFamily="34" charset="-79"/>
              </a:rPr>
              <a:t>5% of Americans hold Bitcoin</a:t>
            </a:r>
          </a:p>
        </p:txBody>
      </p:sp>
      <p:sp>
        <p:nvSpPr>
          <p:cNvPr id="14" name="Rectangle 13">
            <a:extLst>
              <a:ext uri="{FF2B5EF4-FFF2-40B4-BE49-F238E27FC236}">
                <a16:creationId xmlns:a16="http://schemas.microsoft.com/office/drawing/2014/main" id="{44278AA4-51BB-184C-A706-3E68F595AEE3}"/>
              </a:ext>
            </a:extLst>
          </p:cNvPr>
          <p:cNvSpPr/>
          <p:nvPr/>
        </p:nvSpPr>
        <p:spPr>
          <a:xfrm>
            <a:off x="8244700" y="3144493"/>
            <a:ext cx="3168203" cy="21378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2400" dirty="0">
                <a:solidFill>
                  <a:prstClr val="black"/>
                </a:solidFill>
                <a:latin typeface="Gill Sans Light" panose="020B0302020104020203" pitchFamily="34" charset="-79"/>
                <a:ea typeface="Gill Sans Light" charset="0"/>
                <a:cs typeface="Gill Sans Light" panose="020B0302020104020203" pitchFamily="34" charset="-79"/>
              </a:rPr>
              <a:t>Heavily used in emerging markets</a:t>
            </a:r>
          </a:p>
        </p:txBody>
      </p:sp>
      <p:sp>
        <p:nvSpPr>
          <p:cNvPr id="15" name="TextBox 14">
            <a:extLst>
              <a:ext uri="{FF2B5EF4-FFF2-40B4-BE49-F238E27FC236}">
                <a16:creationId xmlns:a16="http://schemas.microsoft.com/office/drawing/2014/main" id="{0194BFC1-D86D-2F4D-98E3-A049F8BC5068}"/>
              </a:ext>
            </a:extLst>
          </p:cNvPr>
          <p:cNvSpPr txBox="1"/>
          <p:nvPr/>
        </p:nvSpPr>
        <p:spPr>
          <a:xfrm>
            <a:off x="785610" y="2027581"/>
            <a:ext cx="5204373" cy="584775"/>
          </a:xfrm>
          <a:prstGeom prst="rect">
            <a:avLst/>
          </a:prstGeom>
          <a:noFill/>
        </p:spPr>
        <p:txBody>
          <a:bodyPr wrap="square" rtlCol="0">
            <a:spAutoFit/>
          </a:bodyPr>
          <a:lstStyle/>
          <a:p>
            <a:r>
              <a:rPr lang="en-US" sz="3200" dirty="0">
                <a:latin typeface="Gill Sans" panose="020B0502020104020203" pitchFamily="34" charset="-79"/>
                <a:cs typeface="Gill Sans" panose="020B0502020104020203" pitchFamily="34" charset="-79"/>
              </a:rPr>
              <a:t>Example: Bitcoin</a:t>
            </a:r>
          </a:p>
        </p:txBody>
      </p:sp>
      <p:sp>
        <p:nvSpPr>
          <p:cNvPr id="11" name="Title 1">
            <a:extLst>
              <a:ext uri="{FF2B5EF4-FFF2-40B4-BE49-F238E27FC236}">
                <a16:creationId xmlns:a16="http://schemas.microsoft.com/office/drawing/2014/main" id="{515CB039-E1AD-3740-8AF2-6A5A56BB5E6F}"/>
              </a:ext>
            </a:extLst>
          </p:cNvPr>
          <p:cNvSpPr>
            <a:spLocks noGrp="1"/>
          </p:cNvSpPr>
          <p:nvPr>
            <p:ph type="title"/>
          </p:nvPr>
        </p:nvSpPr>
        <p:spPr>
          <a:xfrm>
            <a:off x="785610" y="310755"/>
            <a:ext cx="10802446" cy="1450757"/>
          </a:xfrm>
        </p:spPr>
        <p:txBody>
          <a:bodyPr>
            <a:normAutofit/>
          </a:bodyPr>
          <a:lstStyle/>
          <a:p>
            <a:r>
              <a:rPr lang="en-US" dirty="0"/>
              <a:t>Cryptocurrencies today</a:t>
            </a:r>
          </a:p>
        </p:txBody>
      </p:sp>
    </p:spTree>
    <p:custDataLst>
      <p:tags r:id="rId1"/>
    </p:custDataLst>
    <p:extLst>
      <p:ext uri="{BB962C8B-B14F-4D97-AF65-F5344CB8AC3E}">
        <p14:creationId xmlns:p14="http://schemas.microsoft.com/office/powerpoint/2010/main" val="1529550150"/>
      </p:ext>
    </p:extLst>
  </p:cSld>
  <p:clrMapOvr>
    <a:masterClrMapping/>
  </p:clrMapOvr>
  <mc:AlternateContent xmlns:mc="http://schemas.openxmlformats.org/markup-compatibility/2006" xmlns:p14="http://schemas.microsoft.com/office/powerpoint/2010/main">
    <mc:Choice Requires="p14">
      <p:transition spd="slow" p14:dur="2000" advTm="43471"/>
    </mc:Choice>
    <mc:Fallback xmlns="">
      <p:transition spd="slow" advTm="4347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7D3E06-D69A-8D4B-8F4E-A5338D96708D}" type="slidenum">
              <a:rPr lang="en-US" sz="2400" smtClean="0"/>
              <a:t>20</a:t>
            </a:fld>
            <a:endParaRPr lang="en-US" sz="2400"/>
          </a:p>
        </p:txBody>
      </p:sp>
      <p:pic>
        <p:nvPicPr>
          <p:cNvPr id="6" name="Picture 5">
            <a:extLst>
              <a:ext uri="{FF2B5EF4-FFF2-40B4-BE49-F238E27FC236}">
                <a16:creationId xmlns:a16="http://schemas.microsoft.com/office/drawing/2014/main"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a:t>Alice</a:t>
            </a:r>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a:t>Bob</a:t>
            </a:r>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a:t>Charlie</a:t>
            </a:r>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a:t>Eve</a:t>
            </a:r>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a:t>Mary</a:t>
            </a:r>
          </a:p>
        </p:txBody>
      </p:sp>
      <p:pic>
        <p:nvPicPr>
          <p:cNvPr id="41" name="Picture 40"/>
          <p:cNvPicPr>
            <a:picLocks noChangeAspect="1"/>
          </p:cNvPicPr>
          <p:nvPr/>
        </p:nvPicPr>
        <p:blipFill>
          <a:blip r:embed="rId4"/>
          <a:stretch>
            <a:fillRect/>
          </a:stretch>
        </p:blipFill>
        <p:spPr>
          <a:xfrm>
            <a:off x="6972089" y="4800892"/>
            <a:ext cx="434780" cy="429768"/>
          </a:xfrm>
          <a:prstGeom prst="rect">
            <a:avLst/>
          </a:prstGeom>
        </p:spPr>
      </p:pic>
      <p:pic>
        <p:nvPicPr>
          <p:cNvPr id="42" name="Picture 41"/>
          <p:cNvPicPr>
            <a:picLocks noChangeAspect="1"/>
          </p:cNvPicPr>
          <p:nvPr/>
        </p:nvPicPr>
        <p:blipFill>
          <a:blip r:embed="rId5"/>
          <a:stretch>
            <a:fillRect/>
          </a:stretch>
        </p:blipFill>
        <p:spPr>
          <a:xfrm>
            <a:off x="8178640" y="3951926"/>
            <a:ext cx="423697" cy="292608"/>
          </a:xfrm>
          <a:prstGeom prst="rect">
            <a:avLst/>
          </a:prstGeom>
        </p:spPr>
      </p:pic>
      <p:pic>
        <p:nvPicPr>
          <p:cNvPr id="45" name="Picture 44"/>
          <p:cNvPicPr>
            <a:picLocks noChangeAspect="1"/>
          </p:cNvPicPr>
          <p:nvPr/>
        </p:nvPicPr>
        <p:blipFill>
          <a:blip r:embed="rId4"/>
          <a:stretch>
            <a:fillRect/>
          </a:stretch>
        </p:blipFill>
        <p:spPr>
          <a:xfrm>
            <a:off x="4157732" y="5123190"/>
            <a:ext cx="434780" cy="429768"/>
          </a:xfrm>
          <a:prstGeom prst="rect">
            <a:avLst/>
          </a:prstGeom>
        </p:spPr>
      </p:pic>
      <p:pic>
        <p:nvPicPr>
          <p:cNvPr id="46" name="Picture 45"/>
          <p:cNvPicPr>
            <a:picLocks noChangeAspect="1"/>
          </p:cNvPicPr>
          <p:nvPr/>
        </p:nvPicPr>
        <p:blipFill>
          <a:blip r:embed="rId5"/>
          <a:stretch>
            <a:fillRect/>
          </a:stretch>
        </p:blipFill>
        <p:spPr>
          <a:xfrm>
            <a:off x="5463428" y="5280586"/>
            <a:ext cx="423697" cy="292608"/>
          </a:xfrm>
          <a:prstGeom prst="rect">
            <a:avLst/>
          </a:prstGeom>
        </p:spPr>
      </p:pic>
      <p:sp>
        <p:nvSpPr>
          <p:cNvPr id="55" name="Right Arrow 54"/>
          <p:cNvSpPr/>
          <p:nvPr/>
        </p:nvSpPr>
        <p:spPr>
          <a:xfrm>
            <a:off x="3299353" y="2925735"/>
            <a:ext cx="1840249" cy="14630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6" name="TextBox 55"/>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62" name="TextBox 61"/>
          <p:cNvSpPr txBox="1"/>
          <p:nvPr/>
        </p:nvSpPr>
        <p:spPr>
          <a:xfrm>
            <a:off x="5518083" y="4990803"/>
            <a:ext cx="211032" cy="369332"/>
          </a:xfrm>
          <a:prstGeom prst="rect">
            <a:avLst/>
          </a:prstGeom>
          <a:noFill/>
        </p:spPr>
        <p:txBody>
          <a:bodyPr wrap="square" rtlCol="0">
            <a:spAutoFit/>
          </a:bodyPr>
          <a:lstStyle/>
          <a:p>
            <a:r>
              <a:rPr lang="en-US" dirty="0"/>
              <a:t>1</a:t>
            </a:r>
          </a:p>
        </p:txBody>
      </p:sp>
      <p:sp>
        <p:nvSpPr>
          <p:cNvPr id="63" name="TextBox 62"/>
          <p:cNvSpPr txBox="1"/>
          <p:nvPr/>
        </p:nvSpPr>
        <p:spPr>
          <a:xfrm>
            <a:off x="8284972" y="3708065"/>
            <a:ext cx="211032" cy="369332"/>
          </a:xfrm>
          <a:prstGeom prst="rect">
            <a:avLst/>
          </a:prstGeom>
          <a:noFill/>
        </p:spPr>
        <p:txBody>
          <a:bodyPr wrap="square" rtlCol="0">
            <a:spAutoFit/>
          </a:bodyPr>
          <a:lstStyle/>
          <a:p>
            <a:r>
              <a:rPr lang="en-US" dirty="0"/>
              <a:t>1</a:t>
            </a:r>
          </a:p>
        </p:txBody>
      </p:sp>
      <p:pic>
        <p:nvPicPr>
          <p:cNvPr id="50" name="Picture 49"/>
          <p:cNvPicPr>
            <a:picLocks noChangeAspect="1"/>
          </p:cNvPicPr>
          <p:nvPr/>
        </p:nvPicPr>
        <p:blipFill>
          <a:blip r:embed="rId6"/>
          <a:stretch>
            <a:fillRect/>
          </a:stretch>
        </p:blipFill>
        <p:spPr>
          <a:xfrm>
            <a:off x="4681728" y="2098201"/>
            <a:ext cx="389577" cy="699787"/>
          </a:xfrm>
          <a:prstGeom prst="rect">
            <a:avLst/>
          </a:prstGeom>
        </p:spPr>
      </p:pic>
      <p:pic>
        <p:nvPicPr>
          <p:cNvPr id="52" name="Picture 51"/>
          <p:cNvPicPr>
            <a:picLocks noChangeAspect="1"/>
          </p:cNvPicPr>
          <p:nvPr/>
        </p:nvPicPr>
        <p:blipFill>
          <a:blip r:embed="rId7"/>
          <a:stretch>
            <a:fillRect/>
          </a:stretch>
        </p:blipFill>
        <p:spPr>
          <a:xfrm>
            <a:off x="3313382" y="2383258"/>
            <a:ext cx="393192" cy="428082"/>
          </a:xfrm>
          <a:prstGeom prst="rect">
            <a:avLst/>
          </a:prstGeom>
        </p:spPr>
      </p:pic>
      <p:sp>
        <p:nvSpPr>
          <p:cNvPr id="67" name="TextBox 66"/>
          <p:cNvSpPr txBox="1"/>
          <p:nvPr/>
        </p:nvSpPr>
        <p:spPr>
          <a:xfrm>
            <a:off x="4723465" y="1815197"/>
            <a:ext cx="211032" cy="369332"/>
          </a:xfrm>
          <a:prstGeom prst="rect">
            <a:avLst/>
          </a:prstGeom>
          <a:noFill/>
        </p:spPr>
        <p:txBody>
          <a:bodyPr wrap="square" rtlCol="0">
            <a:spAutoFit/>
          </a:bodyPr>
          <a:lstStyle/>
          <a:p>
            <a:r>
              <a:rPr lang="en-US" dirty="0"/>
              <a:t>6</a:t>
            </a:r>
          </a:p>
        </p:txBody>
      </p:sp>
      <p:sp>
        <p:nvSpPr>
          <p:cNvPr id="47" name="Title 1"/>
          <p:cNvSpPr txBox="1">
            <a:spLocks/>
          </p:cNvSpPr>
          <p:nvPr/>
        </p:nvSpPr>
        <p:spPr>
          <a:xfrm>
            <a:off x="494137" y="378559"/>
            <a:ext cx="115128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Atomic shortest path routing</a:t>
            </a:r>
          </a:p>
        </p:txBody>
      </p:sp>
      <p:pic>
        <p:nvPicPr>
          <p:cNvPr id="48" name="Picture 47"/>
          <p:cNvPicPr>
            <a:picLocks noChangeAspect="1"/>
          </p:cNvPicPr>
          <p:nvPr/>
        </p:nvPicPr>
        <p:blipFill>
          <a:blip r:embed="rId8"/>
          <a:stretch>
            <a:fillRect/>
          </a:stretch>
        </p:blipFill>
        <p:spPr>
          <a:xfrm>
            <a:off x="3293868" y="2304338"/>
            <a:ext cx="420624" cy="247132"/>
          </a:xfrm>
          <a:prstGeom prst="rect">
            <a:avLst/>
          </a:prstGeom>
        </p:spPr>
      </p:pic>
      <p:sp>
        <p:nvSpPr>
          <p:cNvPr id="49" name="TextBox 48"/>
          <p:cNvSpPr txBox="1"/>
          <p:nvPr/>
        </p:nvSpPr>
        <p:spPr>
          <a:xfrm>
            <a:off x="3381254" y="1936794"/>
            <a:ext cx="211032" cy="369332"/>
          </a:xfrm>
          <a:prstGeom prst="rect">
            <a:avLst/>
          </a:prstGeom>
          <a:noFill/>
        </p:spPr>
        <p:txBody>
          <a:bodyPr wrap="square" rtlCol="0">
            <a:spAutoFit/>
          </a:bodyPr>
          <a:lstStyle/>
          <a:p>
            <a:r>
              <a:rPr lang="en-US" dirty="0"/>
              <a:t>4</a:t>
            </a:r>
          </a:p>
        </p:txBody>
      </p:sp>
      <p:sp>
        <p:nvSpPr>
          <p:cNvPr id="73" name="TextBox 72"/>
          <p:cNvSpPr txBox="1"/>
          <p:nvPr/>
        </p:nvSpPr>
        <p:spPr>
          <a:xfrm>
            <a:off x="9227007" y="4042518"/>
            <a:ext cx="2548825" cy="461665"/>
          </a:xfrm>
          <a:prstGeom prst="rect">
            <a:avLst/>
          </a:prstGeom>
          <a:noFill/>
        </p:spPr>
        <p:txBody>
          <a:bodyPr wrap="square" rtlCol="0">
            <a:spAutoFit/>
          </a:bodyPr>
          <a:lstStyle/>
          <a:p>
            <a:r>
              <a:rPr lang="en-US" sz="2400" dirty="0">
                <a:solidFill>
                  <a:srgbClr val="C00000"/>
                </a:solidFill>
                <a:latin typeface="Gill Sans" panose="020B0502020104020203" pitchFamily="34" charset="-79"/>
                <a:cs typeface="Gill Sans" panose="020B0502020104020203" pitchFamily="34" charset="-79"/>
              </a:rPr>
              <a:t>No more paths</a:t>
            </a:r>
          </a:p>
        </p:txBody>
      </p:sp>
      <p:sp>
        <p:nvSpPr>
          <p:cNvPr id="74" name="TextBox 73"/>
          <p:cNvSpPr txBox="1"/>
          <p:nvPr/>
        </p:nvSpPr>
        <p:spPr>
          <a:xfrm>
            <a:off x="9878576" y="4381308"/>
            <a:ext cx="1586671" cy="1569660"/>
          </a:xfrm>
          <a:prstGeom prst="rect">
            <a:avLst/>
          </a:prstGeom>
          <a:noFill/>
        </p:spPr>
        <p:txBody>
          <a:bodyPr wrap="square" rtlCol="0">
            <a:spAutoFit/>
          </a:bodyPr>
          <a:lstStyle/>
          <a:p>
            <a:r>
              <a:rPr lang="en-US" sz="9600" dirty="0"/>
              <a:t>😟</a:t>
            </a:r>
          </a:p>
        </p:txBody>
      </p:sp>
      <p:sp>
        <p:nvSpPr>
          <p:cNvPr id="77" name="Right Arrow 76"/>
          <p:cNvSpPr/>
          <p:nvPr/>
        </p:nvSpPr>
        <p:spPr>
          <a:xfrm>
            <a:off x="3731407" y="5601075"/>
            <a:ext cx="2260792" cy="14630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ight Arrow 77"/>
          <p:cNvSpPr/>
          <p:nvPr/>
        </p:nvSpPr>
        <p:spPr>
          <a:xfrm rot="19244351">
            <a:off x="6804202" y="4671632"/>
            <a:ext cx="2515256" cy="15054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500448" y="3421808"/>
            <a:ext cx="2723823" cy="1200329"/>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Alice wants to send </a:t>
            </a:r>
          </a:p>
          <a:p>
            <a:r>
              <a:rPr lang="en-US" sz="2400" dirty="0">
                <a:latin typeface="Gill Sans" panose="020B0502020104020203" pitchFamily="34" charset="-79"/>
                <a:cs typeface="Gill Sans" panose="020B0502020104020203" pitchFamily="34" charset="-79"/>
              </a:rPr>
              <a:t>4 coins to Bob</a:t>
            </a:r>
          </a:p>
          <a:p>
            <a:r>
              <a:rPr lang="en-US" sz="2400" dirty="0">
                <a:latin typeface="Gill Sans" panose="020B0502020104020203" pitchFamily="34" charset="-79"/>
                <a:cs typeface="Gill Sans" panose="020B0502020104020203" pitchFamily="34" charset="-79"/>
              </a:rPr>
              <a:t> </a:t>
            </a:r>
          </a:p>
        </p:txBody>
      </p:sp>
      <p:sp>
        <p:nvSpPr>
          <p:cNvPr id="40" name="TextBox 39">
            <a:extLst>
              <a:ext uri="{FF2B5EF4-FFF2-40B4-BE49-F238E27FC236}">
                <a16:creationId xmlns:a16="http://schemas.microsoft.com/office/drawing/2014/main" id="{6096D783-2046-7740-9824-DE279E373AD3}"/>
              </a:ext>
            </a:extLst>
          </p:cNvPr>
          <p:cNvSpPr txBox="1"/>
          <p:nvPr/>
        </p:nvSpPr>
        <p:spPr>
          <a:xfrm>
            <a:off x="7816926" y="5571380"/>
            <a:ext cx="4326216" cy="461665"/>
          </a:xfrm>
          <a:prstGeom prst="rect">
            <a:avLst/>
          </a:prstGeom>
          <a:noFill/>
        </p:spPr>
        <p:txBody>
          <a:bodyPr wrap="square" rtlCol="0">
            <a:spAutoFit/>
          </a:bodyPr>
          <a:lstStyle/>
          <a:p>
            <a:r>
              <a:rPr lang="en-US" sz="2400" dirty="0">
                <a:solidFill>
                  <a:srgbClr val="C00000"/>
                </a:solidFill>
                <a:latin typeface="Gill Sans" panose="020B0502020104020203" pitchFamily="34" charset="-79"/>
                <a:cs typeface="Gill Sans" panose="020B0502020104020203" pitchFamily="34" charset="-79"/>
              </a:rPr>
              <a:t>Need an on-chain transaction!</a:t>
            </a:r>
          </a:p>
        </p:txBody>
      </p:sp>
    </p:spTree>
    <p:extLst>
      <p:ext uri="{BB962C8B-B14F-4D97-AF65-F5344CB8AC3E}">
        <p14:creationId xmlns:p14="http://schemas.microsoft.com/office/powerpoint/2010/main" val="3265512460"/>
      </p:ext>
    </p:extLst>
  </p:cSld>
  <p:clrMapOvr>
    <a:masterClrMapping/>
  </p:clrMapOvr>
  <mc:AlternateContent xmlns:mc="http://schemas.openxmlformats.org/markup-compatibility/2006" xmlns:p14="http://schemas.microsoft.com/office/powerpoint/2010/main">
    <mc:Choice Requires="p14">
      <p:transition spd="slow" p14:dur="2000" advTm="21115"/>
    </mc:Choice>
    <mc:Fallback xmlns="">
      <p:transition spd="slow" advTm="2111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7D3E06-D69A-8D4B-8F4E-A5338D96708D}" type="slidenum">
              <a:rPr lang="en-US" sz="2400" smtClean="0"/>
              <a:t>21</a:t>
            </a:fld>
            <a:endParaRPr lang="en-US" sz="2400"/>
          </a:p>
        </p:txBody>
      </p:sp>
      <p:pic>
        <p:nvPicPr>
          <p:cNvPr id="6" name="Picture 5">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id="{5A304E72-C5D0-B248-96DF-73359A86783F}"/>
              </a:ext>
            </a:extLst>
          </p:cNvPr>
          <p:cNvPicPr>
            <a:picLocks noChangeAspect="1"/>
          </p:cNvPicPr>
          <p:nvPr/>
        </p:nvPicPr>
        <p:blipFill>
          <a:blip r:embed="rId4">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a:t>Alice</a:t>
            </a:r>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a:t>Bob</a:t>
            </a:r>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a:t>Charlie</a:t>
            </a:r>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a:t>Eve</a:t>
            </a:r>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a:t>Mary</a:t>
            </a:r>
          </a:p>
        </p:txBody>
      </p:sp>
      <p:pic>
        <p:nvPicPr>
          <p:cNvPr id="41" name="Picture 40"/>
          <p:cNvPicPr>
            <a:picLocks noChangeAspect="1"/>
          </p:cNvPicPr>
          <p:nvPr/>
        </p:nvPicPr>
        <p:blipFill>
          <a:blip r:embed="rId5"/>
          <a:stretch>
            <a:fillRect/>
          </a:stretch>
        </p:blipFill>
        <p:spPr>
          <a:xfrm>
            <a:off x="6972089" y="4800892"/>
            <a:ext cx="434780" cy="429768"/>
          </a:xfrm>
          <a:prstGeom prst="rect">
            <a:avLst/>
          </a:prstGeom>
        </p:spPr>
      </p:pic>
      <p:pic>
        <p:nvPicPr>
          <p:cNvPr id="42" name="Picture 41"/>
          <p:cNvPicPr>
            <a:picLocks noChangeAspect="1"/>
          </p:cNvPicPr>
          <p:nvPr/>
        </p:nvPicPr>
        <p:blipFill>
          <a:blip r:embed="rId6"/>
          <a:stretch>
            <a:fillRect/>
          </a:stretch>
        </p:blipFill>
        <p:spPr>
          <a:xfrm>
            <a:off x="8178640" y="3951926"/>
            <a:ext cx="423697" cy="292608"/>
          </a:xfrm>
          <a:prstGeom prst="rect">
            <a:avLst/>
          </a:prstGeom>
        </p:spPr>
      </p:pic>
      <p:pic>
        <p:nvPicPr>
          <p:cNvPr id="43" name="Picture 42"/>
          <p:cNvPicPr>
            <a:picLocks noChangeAspect="1"/>
          </p:cNvPicPr>
          <p:nvPr/>
        </p:nvPicPr>
        <p:blipFill>
          <a:blip r:embed="rId5"/>
          <a:stretch>
            <a:fillRect/>
          </a:stretch>
        </p:blipFill>
        <p:spPr>
          <a:xfrm>
            <a:off x="3316689" y="4496666"/>
            <a:ext cx="434780" cy="429768"/>
          </a:xfrm>
          <a:prstGeom prst="rect">
            <a:avLst/>
          </a:prstGeom>
        </p:spPr>
      </p:pic>
      <p:pic>
        <p:nvPicPr>
          <p:cNvPr id="44" name="Picture 43"/>
          <p:cNvPicPr>
            <a:picLocks noChangeAspect="1"/>
          </p:cNvPicPr>
          <p:nvPr/>
        </p:nvPicPr>
        <p:blipFill>
          <a:blip r:embed="rId6"/>
          <a:stretch>
            <a:fillRect/>
          </a:stretch>
        </p:blipFill>
        <p:spPr>
          <a:xfrm>
            <a:off x="4335629" y="3352351"/>
            <a:ext cx="423697" cy="292608"/>
          </a:xfrm>
          <a:prstGeom prst="rect">
            <a:avLst/>
          </a:prstGeom>
        </p:spPr>
      </p:pic>
      <p:pic>
        <p:nvPicPr>
          <p:cNvPr id="45" name="Picture 44"/>
          <p:cNvPicPr>
            <a:picLocks noChangeAspect="1"/>
          </p:cNvPicPr>
          <p:nvPr/>
        </p:nvPicPr>
        <p:blipFill>
          <a:blip r:embed="rId5"/>
          <a:stretch>
            <a:fillRect/>
          </a:stretch>
        </p:blipFill>
        <p:spPr>
          <a:xfrm>
            <a:off x="4157732" y="5123190"/>
            <a:ext cx="434780" cy="429768"/>
          </a:xfrm>
          <a:prstGeom prst="rect">
            <a:avLst/>
          </a:prstGeom>
        </p:spPr>
      </p:pic>
      <p:pic>
        <p:nvPicPr>
          <p:cNvPr id="46" name="Picture 45"/>
          <p:cNvPicPr>
            <a:picLocks noChangeAspect="1"/>
          </p:cNvPicPr>
          <p:nvPr/>
        </p:nvPicPr>
        <p:blipFill>
          <a:blip r:embed="rId6"/>
          <a:stretch>
            <a:fillRect/>
          </a:stretch>
        </p:blipFill>
        <p:spPr>
          <a:xfrm>
            <a:off x="5463428" y="5280586"/>
            <a:ext cx="423697" cy="292608"/>
          </a:xfrm>
          <a:prstGeom prst="rect">
            <a:avLst/>
          </a:prstGeom>
        </p:spPr>
      </p:pic>
      <p:sp>
        <p:nvSpPr>
          <p:cNvPr id="55" name="Right Arrow 54"/>
          <p:cNvSpPr/>
          <p:nvPr/>
        </p:nvSpPr>
        <p:spPr>
          <a:xfrm>
            <a:off x="3299353" y="2925735"/>
            <a:ext cx="1840249" cy="1463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874875">
            <a:off x="6230446" y="3168141"/>
            <a:ext cx="2391995" cy="1463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28951" y="3519923"/>
            <a:ext cx="2638864" cy="1200329"/>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Alice wants to send</a:t>
            </a:r>
          </a:p>
          <a:p>
            <a:r>
              <a:rPr lang="en-US" sz="2400" dirty="0">
                <a:latin typeface="Gill Sans" panose="020B0502020104020203" pitchFamily="34" charset="-79"/>
                <a:cs typeface="Gill Sans" panose="020B0502020104020203" pitchFamily="34" charset="-79"/>
              </a:rPr>
              <a:t>6 coins to Bob</a:t>
            </a:r>
          </a:p>
          <a:p>
            <a:r>
              <a:rPr lang="en-US" sz="2400" dirty="0">
                <a:latin typeface="Gill Sans" panose="020B0502020104020203" pitchFamily="34" charset="-79"/>
                <a:cs typeface="Gill Sans" panose="020B0502020104020203" pitchFamily="34" charset="-79"/>
              </a:rPr>
              <a:t> </a:t>
            </a:r>
          </a:p>
        </p:txBody>
      </p:sp>
      <p:sp>
        <p:nvSpPr>
          <p:cNvPr id="36" name="TextBox 35"/>
          <p:cNvSpPr txBox="1"/>
          <p:nvPr/>
        </p:nvSpPr>
        <p:spPr>
          <a:xfrm>
            <a:off x="3381254" y="1810980"/>
            <a:ext cx="211032" cy="369332"/>
          </a:xfrm>
          <a:prstGeom prst="rect">
            <a:avLst/>
          </a:prstGeom>
          <a:noFill/>
        </p:spPr>
        <p:txBody>
          <a:bodyPr wrap="square" rtlCol="0">
            <a:spAutoFit/>
          </a:bodyPr>
          <a:lstStyle/>
          <a:p>
            <a:r>
              <a:rPr lang="en-US" dirty="0"/>
              <a:t>6</a:t>
            </a:r>
          </a:p>
        </p:txBody>
      </p:sp>
      <p:sp>
        <p:nvSpPr>
          <p:cNvPr id="37" name="TextBox 36"/>
          <p:cNvSpPr txBox="1"/>
          <p:nvPr/>
        </p:nvSpPr>
        <p:spPr>
          <a:xfrm>
            <a:off x="4735436" y="1989506"/>
            <a:ext cx="211032" cy="369332"/>
          </a:xfrm>
          <a:prstGeom prst="rect">
            <a:avLst/>
          </a:prstGeom>
          <a:noFill/>
        </p:spPr>
        <p:txBody>
          <a:bodyPr wrap="square" rtlCol="0">
            <a:spAutoFit/>
          </a:bodyPr>
          <a:lstStyle/>
          <a:p>
            <a:r>
              <a:rPr lang="en-US" dirty="0"/>
              <a:t>3</a:t>
            </a:r>
          </a:p>
        </p:txBody>
      </p:sp>
      <p:sp>
        <p:nvSpPr>
          <p:cNvPr id="47" name="TextBox 46"/>
          <p:cNvSpPr txBox="1"/>
          <p:nvPr/>
        </p:nvSpPr>
        <p:spPr>
          <a:xfrm>
            <a:off x="6292187" y="1859200"/>
            <a:ext cx="211032" cy="369332"/>
          </a:xfrm>
          <a:prstGeom prst="rect">
            <a:avLst/>
          </a:prstGeom>
          <a:noFill/>
        </p:spPr>
        <p:txBody>
          <a:bodyPr wrap="square" rtlCol="0">
            <a:spAutoFit/>
          </a:bodyPr>
          <a:lstStyle/>
          <a:p>
            <a:r>
              <a:rPr lang="en-US" dirty="0"/>
              <a:t>6</a:t>
            </a:r>
          </a:p>
        </p:txBody>
      </p:sp>
      <p:sp>
        <p:nvSpPr>
          <p:cNvPr id="48" name="TextBox 47"/>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49" name="TextBox 48"/>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0" name="TextBox 49"/>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51" name="TextBox 50"/>
          <p:cNvSpPr txBox="1"/>
          <p:nvPr/>
        </p:nvSpPr>
        <p:spPr>
          <a:xfrm>
            <a:off x="4642254" y="3192157"/>
            <a:ext cx="211032" cy="369332"/>
          </a:xfrm>
          <a:prstGeom prst="rect">
            <a:avLst/>
          </a:prstGeom>
          <a:noFill/>
        </p:spPr>
        <p:txBody>
          <a:bodyPr wrap="square" rtlCol="0">
            <a:spAutoFit/>
          </a:bodyPr>
          <a:lstStyle/>
          <a:p>
            <a:r>
              <a:rPr lang="en-US" dirty="0"/>
              <a:t>1</a:t>
            </a:r>
          </a:p>
        </p:txBody>
      </p:sp>
      <p:sp>
        <p:nvSpPr>
          <p:cNvPr id="52" name="TextBox 51"/>
          <p:cNvSpPr txBox="1"/>
          <p:nvPr/>
        </p:nvSpPr>
        <p:spPr>
          <a:xfrm>
            <a:off x="5518083" y="4990803"/>
            <a:ext cx="211032" cy="369332"/>
          </a:xfrm>
          <a:prstGeom prst="rect">
            <a:avLst/>
          </a:prstGeom>
          <a:noFill/>
        </p:spPr>
        <p:txBody>
          <a:bodyPr wrap="square" rtlCol="0">
            <a:spAutoFit/>
          </a:bodyPr>
          <a:lstStyle/>
          <a:p>
            <a:r>
              <a:rPr lang="en-US" dirty="0"/>
              <a:t>1</a:t>
            </a:r>
          </a:p>
        </p:txBody>
      </p:sp>
      <p:sp>
        <p:nvSpPr>
          <p:cNvPr id="53" name="TextBox 52"/>
          <p:cNvSpPr txBox="1"/>
          <p:nvPr/>
        </p:nvSpPr>
        <p:spPr>
          <a:xfrm>
            <a:off x="8284972" y="3708065"/>
            <a:ext cx="211032" cy="369332"/>
          </a:xfrm>
          <a:prstGeom prst="rect">
            <a:avLst/>
          </a:prstGeom>
          <a:noFill/>
        </p:spPr>
        <p:txBody>
          <a:bodyPr wrap="square" rtlCol="0">
            <a:spAutoFit/>
          </a:bodyPr>
          <a:lstStyle/>
          <a:p>
            <a:r>
              <a:rPr lang="en-US" dirty="0"/>
              <a:t>1</a:t>
            </a:r>
          </a:p>
        </p:txBody>
      </p:sp>
      <p:sp>
        <p:nvSpPr>
          <p:cNvPr id="54" name="TextBox 53"/>
          <p:cNvSpPr txBox="1"/>
          <p:nvPr/>
        </p:nvSpPr>
        <p:spPr>
          <a:xfrm>
            <a:off x="8275404" y="2952544"/>
            <a:ext cx="211032" cy="369332"/>
          </a:xfrm>
          <a:prstGeom prst="rect">
            <a:avLst/>
          </a:prstGeom>
          <a:noFill/>
        </p:spPr>
        <p:txBody>
          <a:bodyPr wrap="square" rtlCol="0">
            <a:spAutoFit/>
          </a:bodyPr>
          <a:lstStyle/>
          <a:p>
            <a:r>
              <a:rPr lang="en-US" dirty="0"/>
              <a:t>0</a:t>
            </a:r>
          </a:p>
        </p:txBody>
      </p:sp>
      <p:pic>
        <p:nvPicPr>
          <p:cNvPr id="56" name="Picture 55"/>
          <p:cNvPicPr>
            <a:picLocks noChangeAspect="1"/>
          </p:cNvPicPr>
          <p:nvPr/>
        </p:nvPicPr>
        <p:blipFill>
          <a:blip r:embed="rId7"/>
          <a:stretch>
            <a:fillRect/>
          </a:stretch>
        </p:blipFill>
        <p:spPr>
          <a:xfrm>
            <a:off x="4685308" y="2348684"/>
            <a:ext cx="393192" cy="428082"/>
          </a:xfrm>
          <a:prstGeom prst="rect">
            <a:avLst/>
          </a:prstGeom>
        </p:spPr>
      </p:pic>
      <p:pic>
        <p:nvPicPr>
          <p:cNvPr id="61" name="Picture 60"/>
          <p:cNvPicPr>
            <a:picLocks noChangeAspect="1"/>
          </p:cNvPicPr>
          <p:nvPr/>
        </p:nvPicPr>
        <p:blipFill>
          <a:blip r:embed="rId8"/>
          <a:stretch>
            <a:fillRect/>
          </a:stretch>
        </p:blipFill>
        <p:spPr>
          <a:xfrm>
            <a:off x="6237943" y="2105244"/>
            <a:ext cx="389577" cy="699787"/>
          </a:xfrm>
          <a:prstGeom prst="rect">
            <a:avLst/>
          </a:prstGeom>
        </p:spPr>
      </p:pic>
      <p:pic>
        <p:nvPicPr>
          <p:cNvPr id="62" name="Picture 61"/>
          <p:cNvPicPr>
            <a:picLocks noChangeAspect="1"/>
          </p:cNvPicPr>
          <p:nvPr/>
        </p:nvPicPr>
        <p:blipFill>
          <a:blip r:embed="rId8"/>
          <a:stretch>
            <a:fillRect/>
          </a:stretch>
        </p:blipFill>
        <p:spPr>
          <a:xfrm>
            <a:off x="3316689" y="2117003"/>
            <a:ext cx="389577" cy="699787"/>
          </a:xfrm>
          <a:prstGeom prst="rect">
            <a:avLst/>
          </a:prstGeom>
        </p:spPr>
      </p:pic>
      <p:sp>
        <p:nvSpPr>
          <p:cNvPr id="65" name="Title 1">
            <a:extLst>
              <a:ext uri="{FF2B5EF4-FFF2-40B4-BE49-F238E27FC236}">
                <a16:creationId xmlns:a16="http://schemas.microsoft.com/office/drawing/2014/main" id="{D3677B6C-C968-C646-AE91-B650827DCFEE}"/>
              </a:ext>
            </a:extLst>
          </p:cNvPr>
          <p:cNvSpPr txBox="1">
            <a:spLocks/>
          </p:cNvSpPr>
          <p:nvPr/>
        </p:nvSpPr>
        <p:spPr>
          <a:xfrm>
            <a:off x="494137" y="378559"/>
            <a:ext cx="115128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Atomic shortest path routing</a:t>
            </a:r>
          </a:p>
        </p:txBody>
      </p:sp>
    </p:spTree>
    <p:custDataLst>
      <p:tags r:id="rId1"/>
    </p:custDataLst>
    <p:extLst>
      <p:ext uri="{BB962C8B-B14F-4D97-AF65-F5344CB8AC3E}">
        <p14:creationId xmlns:p14="http://schemas.microsoft.com/office/powerpoint/2010/main" val="1404413083"/>
      </p:ext>
    </p:extLst>
  </p:cSld>
  <p:clrMapOvr>
    <a:masterClrMapping/>
  </p:clrMapOvr>
  <mc:AlternateContent xmlns:mc="http://schemas.openxmlformats.org/markup-compatibility/2006" xmlns:p14="http://schemas.microsoft.com/office/powerpoint/2010/main">
    <mc:Choice Requires="p14">
      <p:transition spd="slow" p14:dur="2000" advTm="11902"/>
    </mc:Choice>
    <mc:Fallback xmlns="">
      <p:transition spd="slow" advTm="119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7D3E06-D69A-8D4B-8F4E-A5338D96708D}" type="slidenum">
              <a:rPr lang="en-US" sz="2400" smtClean="0"/>
              <a:t>22</a:t>
            </a:fld>
            <a:endParaRPr lang="en-US" sz="2400"/>
          </a:p>
        </p:txBody>
      </p:sp>
      <p:pic>
        <p:nvPicPr>
          <p:cNvPr id="6" name="Picture 5">
            <a:extLst>
              <a:ext uri="{FF2B5EF4-FFF2-40B4-BE49-F238E27FC236}">
                <a16:creationId xmlns:a16="http://schemas.microsoft.com/office/drawing/2014/main"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a:t>Alice</a:t>
            </a:r>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a:t>Bob</a:t>
            </a:r>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a:t>Charlie</a:t>
            </a:r>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a:t>Eve</a:t>
            </a:r>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a:t>Mary</a:t>
            </a:r>
          </a:p>
        </p:txBody>
      </p:sp>
      <p:pic>
        <p:nvPicPr>
          <p:cNvPr id="41" name="Picture 40"/>
          <p:cNvPicPr>
            <a:picLocks noChangeAspect="1"/>
          </p:cNvPicPr>
          <p:nvPr/>
        </p:nvPicPr>
        <p:blipFill>
          <a:blip r:embed="rId4"/>
          <a:stretch>
            <a:fillRect/>
          </a:stretch>
        </p:blipFill>
        <p:spPr>
          <a:xfrm>
            <a:off x="6972089" y="4800892"/>
            <a:ext cx="434780" cy="429768"/>
          </a:xfrm>
          <a:prstGeom prst="rect">
            <a:avLst/>
          </a:prstGeom>
        </p:spPr>
      </p:pic>
      <p:pic>
        <p:nvPicPr>
          <p:cNvPr id="42" name="Picture 41"/>
          <p:cNvPicPr>
            <a:picLocks noChangeAspect="1"/>
          </p:cNvPicPr>
          <p:nvPr/>
        </p:nvPicPr>
        <p:blipFill>
          <a:blip r:embed="rId5"/>
          <a:stretch>
            <a:fillRect/>
          </a:stretch>
        </p:blipFill>
        <p:spPr>
          <a:xfrm>
            <a:off x="8178640" y="3951926"/>
            <a:ext cx="423697" cy="292608"/>
          </a:xfrm>
          <a:prstGeom prst="rect">
            <a:avLst/>
          </a:prstGeom>
        </p:spPr>
      </p:pic>
      <p:pic>
        <p:nvPicPr>
          <p:cNvPr id="43" name="Picture 42"/>
          <p:cNvPicPr>
            <a:picLocks noChangeAspect="1"/>
          </p:cNvPicPr>
          <p:nvPr/>
        </p:nvPicPr>
        <p:blipFill>
          <a:blip r:embed="rId4"/>
          <a:stretch>
            <a:fillRect/>
          </a:stretch>
        </p:blipFill>
        <p:spPr>
          <a:xfrm>
            <a:off x="3316689" y="4496666"/>
            <a:ext cx="434780" cy="429768"/>
          </a:xfrm>
          <a:prstGeom prst="rect">
            <a:avLst/>
          </a:prstGeom>
        </p:spPr>
      </p:pic>
      <p:pic>
        <p:nvPicPr>
          <p:cNvPr id="44" name="Picture 43"/>
          <p:cNvPicPr>
            <a:picLocks noChangeAspect="1"/>
          </p:cNvPicPr>
          <p:nvPr/>
        </p:nvPicPr>
        <p:blipFill>
          <a:blip r:embed="rId5"/>
          <a:stretch>
            <a:fillRect/>
          </a:stretch>
        </p:blipFill>
        <p:spPr>
          <a:xfrm>
            <a:off x="4335629" y="3352351"/>
            <a:ext cx="423697" cy="292608"/>
          </a:xfrm>
          <a:prstGeom prst="rect">
            <a:avLst/>
          </a:prstGeom>
        </p:spPr>
      </p:pic>
      <p:pic>
        <p:nvPicPr>
          <p:cNvPr id="45" name="Picture 44"/>
          <p:cNvPicPr>
            <a:picLocks noChangeAspect="1"/>
          </p:cNvPicPr>
          <p:nvPr/>
        </p:nvPicPr>
        <p:blipFill>
          <a:blip r:embed="rId4"/>
          <a:stretch>
            <a:fillRect/>
          </a:stretch>
        </p:blipFill>
        <p:spPr>
          <a:xfrm>
            <a:off x="4157732" y="5123190"/>
            <a:ext cx="434780" cy="429768"/>
          </a:xfrm>
          <a:prstGeom prst="rect">
            <a:avLst/>
          </a:prstGeom>
        </p:spPr>
      </p:pic>
      <p:pic>
        <p:nvPicPr>
          <p:cNvPr id="46" name="Picture 45"/>
          <p:cNvPicPr>
            <a:picLocks noChangeAspect="1"/>
          </p:cNvPicPr>
          <p:nvPr/>
        </p:nvPicPr>
        <p:blipFill>
          <a:blip r:embed="rId5"/>
          <a:stretch>
            <a:fillRect/>
          </a:stretch>
        </p:blipFill>
        <p:spPr>
          <a:xfrm>
            <a:off x="5463428" y="5280586"/>
            <a:ext cx="423697" cy="292608"/>
          </a:xfrm>
          <a:prstGeom prst="rect">
            <a:avLst/>
          </a:prstGeom>
        </p:spPr>
      </p:pic>
      <p:sp>
        <p:nvSpPr>
          <p:cNvPr id="55" name="Right Arrow 54"/>
          <p:cNvSpPr/>
          <p:nvPr/>
        </p:nvSpPr>
        <p:spPr>
          <a:xfrm>
            <a:off x="3299353" y="2925735"/>
            <a:ext cx="1840249" cy="146304"/>
          </a:xfrm>
          <a:prstGeom prst="rightArrow">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874875">
            <a:off x="6230446" y="3168141"/>
            <a:ext cx="2391995" cy="146304"/>
          </a:xfrm>
          <a:prstGeom prst="rightArrow">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381254" y="1810980"/>
            <a:ext cx="211032" cy="369332"/>
          </a:xfrm>
          <a:prstGeom prst="rect">
            <a:avLst/>
          </a:prstGeom>
          <a:noFill/>
        </p:spPr>
        <p:txBody>
          <a:bodyPr wrap="square" rtlCol="0">
            <a:spAutoFit/>
          </a:bodyPr>
          <a:lstStyle/>
          <a:p>
            <a:r>
              <a:rPr lang="en-US" dirty="0"/>
              <a:t>6</a:t>
            </a:r>
          </a:p>
        </p:txBody>
      </p:sp>
      <p:sp>
        <p:nvSpPr>
          <p:cNvPr id="37" name="TextBox 36"/>
          <p:cNvSpPr txBox="1"/>
          <p:nvPr/>
        </p:nvSpPr>
        <p:spPr>
          <a:xfrm>
            <a:off x="4735436" y="1989506"/>
            <a:ext cx="211032" cy="369332"/>
          </a:xfrm>
          <a:prstGeom prst="rect">
            <a:avLst/>
          </a:prstGeom>
          <a:noFill/>
        </p:spPr>
        <p:txBody>
          <a:bodyPr wrap="square" rtlCol="0">
            <a:spAutoFit/>
          </a:bodyPr>
          <a:lstStyle/>
          <a:p>
            <a:r>
              <a:rPr lang="en-US" dirty="0"/>
              <a:t>3</a:t>
            </a:r>
          </a:p>
        </p:txBody>
      </p:sp>
      <p:sp>
        <p:nvSpPr>
          <p:cNvPr id="47" name="TextBox 46"/>
          <p:cNvSpPr txBox="1"/>
          <p:nvPr/>
        </p:nvSpPr>
        <p:spPr>
          <a:xfrm>
            <a:off x="6292187" y="1859200"/>
            <a:ext cx="211032" cy="369332"/>
          </a:xfrm>
          <a:prstGeom prst="rect">
            <a:avLst/>
          </a:prstGeom>
          <a:noFill/>
        </p:spPr>
        <p:txBody>
          <a:bodyPr wrap="square" rtlCol="0">
            <a:spAutoFit/>
          </a:bodyPr>
          <a:lstStyle/>
          <a:p>
            <a:r>
              <a:rPr lang="en-US" dirty="0"/>
              <a:t>6</a:t>
            </a:r>
          </a:p>
        </p:txBody>
      </p:sp>
      <p:sp>
        <p:nvSpPr>
          <p:cNvPr id="48" name="TextBox 47"/>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49" name="TextBox 48"/>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0" name="TextBox 49"/>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51" name="TextBox 50"/>
          <p:cNvSpPr txBox="1"/>
          <p:nvPr/>
        </p:nvSpPr>
        <p:spPr>
          <a:xfrm>
            <a:off x="4642254" y="3192157"/>
            <a:ext cx="211032" cy="369332"/>
          </a:xfrm>
          <a:prstGeom prst="rect">
            <a:avLst/>
          </a:prstGeom>
          <a:noFill/>
        </p:spPr>
        <p:txBody>
          <a:bodyPr wrap="square" rtlCol="0">
            <a:spAutoFit/>
          </a:bodyPr>
          <a:lstStyle/>
          <a:p>
            <a:r>
              <a:rPr lang="en-US" dirty="0"/>
              <a:t>1</a:t>
            </a:r>
          </a:p>
        </p:txBody>
      </p:sp>
      <p:sp>
        <p:nvSpPr>
          <p:cNvPr id="52" name="TextBox 51"/>
          <p:cNvSpPr txBox="1"/>
          <p:nvPr/>
        </p:nvSpPr>
        <p:spPr>
          <a:xfrm>
            <a:off x="5518083" y="4990803"/>
            <a:ext cx="211032" cy="369332"/>
          </a:xfrm>
          <a:prstGeom prst="rect">
            <a:avLst/>
          </a:prstGeom>
          <a:noFill/>
        </p:spPr>
        <p:txBody>
          <a:bodyPr wrap="square" rtlCol="0">
            <a:spAutoFit/>
          </a:bodyPr>
          <a:lstStyle/>
          <a:p>
            <a:r>
              <a:rPr lang="en-US" dirty="0"/>
              <a:t>1</a:t>
            </a:r>
          </a:p>
        </p:txBody>
      </p:sp>
      <p:sp>
        <p:nvSpPr>
          <p:cNvPr id="53" name="TextBox 52"/>
          <p:cNvSpPr txBox="1"/>
          <p:nvPr/>
        </p:nvSpPr>
        <p:spPr>
          <a:xfrm>
            <a:off x="8284972" y="3708065"/>
            <a:ext cx="211032" cy="369332"/>
          </a:xfrm>
          <a:prstGeom prst="rect">
            <a:avLst/>
          </a:prstGeom>
          <a:noFill/>
        </p:spPr>
        <p:txBody>
          <a:bodyPr wrap="square" rtlCol="0">
            <a:spAutoFit/>
          </a:bodyPr>
          <a:lstStyle/>
          <a:p>
            <a:r>
              <a:rPr lang="en-US" dirty="0"/>
              <a:t>1</a:t>
            </a:r>
          </a:p>
        </p:txBody>
      </p:sp>
      <p:sp>
        <p:nvSpPr>
          <p:cNvPr id="54" name="TextBox 53"/>
          <p:cNvSpPr txBox="1"/>
          <p:nvPr/>
        </p:nvSpPr>
        <p:spPr>
          <a:xfrm>
            <a:off x="8275404" y="2952544"/>
            <a:ext cx="211032" cy="369332"/>
          </a:xfrm>
          <a:prstGeom prst="rect">
            <a:avLst/>
          </a:prstGeom>
          <a:noFill/>
        </p:spPr>
        <p:txBody>
          <a:bodyPr wrap="square" rtlCol="0">
            <a:spAutoFit/>
          </a:bodyPr>
          <a:lstStyle/>
          <a:p>
            <a:r>
              <a:rPr lang="en-US" dirty="0"/>
              <a:t>0</a:t>
            </a:r>
          </a:p>
        </p:txBody>
      </p:sp>
      <p:pic>
        <p:nvPicPr>
          <p:cNvPr id="56" name="Picture 55"/>
          <p:cNvPicPr>
            <a:picLocks noChangeAspect="1"/>
          </p:cNvPicPr>
          <p:nvPr/>
        </p:nvPicPr>
        <p:blipFill>
          <a:blip r:embed="rId6"/>
          <a:stretch>
            <a:fillRect/>
          </a:stretch>
        </p:blipFill>
        <p:spPr>
          <a:xfrm>
            <a:off x="4685308" y="2348684"/>
            <a:ext cx="393192" cy="428082"/>
          </a:xfrm>
          <a:prstGeom prst="rect">
            <a:avLst/>
          </a:prstGeom>
        </p:spPr>
      </p:pic>
      <p:pic>
        <p:nvPicPr>
          <p:cNvPr id="61" name="Picture 60"/>
          <p:cNvPicPr>
            <a:picLocks noChangeAspect="1"/>
          </p:cNvPicPr>
          <p:nvPr/>
        </p:nvPicPr>
        <p:blipFill>
          <a:blip r:embed="rId7"/>
          <a:stretch>
            <a:fillRect/>
          </a:stretch>
        </p:blipFill>
        <p:spPr>
          <a:xfrm>
            <a:off x="6237943" y="2105244"/>
            <a:ext cx="389577" cy="699787"/>
          </a:xfrm>
          <a:prstGeom prst="rect">
            <a:avLst/>
          </a:prstGeom>
        </p:spPr>
      </p:pic>
      <p:pic>
        <p:nvPicPr>
          <p:cNvPr id="62" name="Picture 61"/>
          <p:cNvPicPr>
            <a:picLocks noChangeAspect="1"/>
          </p:cNvPicPr>
          <p:nvPr/>
        </p:nvPicPr>
        <p:blipFill>
          <a:blip r:embed="rId7"/>
          <a:stretch>
            <a:fillRect/>
          </a:stretch>
        </p:blipFill>
        <p:spPr>
          <a:xfrm>
            <a:off x="3316689" y="2117003"/>
            <a:ext cx="384048" cy="689855"/>
          </a:xfrm>
          <a:prstGeom prst="rect">
            <a:avLst/>
          </a:prstGeom>
        </p:spPr>
      </p:pic>
      <p:sp>
        <p:nvSpPr>
          <p:cNvPr id="64" name="TextBox 63"/>
          <p:cNvSpPr txBox="1"/>
          <p:nvPr/>
        </p:nvSpPr>
        <p:spPr>
          <a:xfrm>
            <a:off x="428951" y="3519923"/>
            <a:ext cx="2638864" cy="1200329"/>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Alice wants to send</a:t>
            </a:r>
          </a:p>
          <a:p>
            <a:r>
              <a:rPr lang="en-US" sz="2400" dirty="0">
                <a:latin typeface="Gill Sans" panose="020B0502020104020203" pitchFamily="34" charset="-79"/>
                <a:cs typeface="Gill Sans" panose="020B0502020104020203" pitchFamily="34" charset="-79"/>
              </a:rPr>
              <a:t>6 coins to Bob</a:t>
            </a:r>
          </a:p>
          <a:p>
            <a:r>
              <a:rPr lang="en-US" sz="2400" dirty="0">
                <a:latin typeface="Gill Sans" panose="020B0502020104020203" pitchFamily="34" charset="-79"/>
                <a:cs typeface="Gill Sans" panose="020B0502020104020203" pitchFamily="34" charset="-79"/>
              </a:rPr>
              <a:t> </a:t>
            </a:r>
          </a:p>
        </p:txBody>
      </p:sp>
      <p:sp>
        <p:nvSpPr>
          <p:cNvPr id="66" name="Title 1">
            <a:extLst>
              <a:ext uri="{FF2B5EF4-FFF2-40B4-BE49-F238E27FC236}">
                <a16:creationId xmlns:a16="http://schemas.microsoft.com/office/drawing/2014/main" id="{0232673B-2B89-BF4B-887E-F98323A11F85}"/>
              </a:ext>
            </a:extLst>
          </p:cNvPr>
          <p:cNvSpPr txBox="1">
            <a:spLocks/>
          </p:cNvSpPr>
          <p:nvPr/>
        </p:nvSpPr>
        <p:spPr>
          <a:xfrm>
            <a:off x="494137" y="378559"/>
            <a:ext cx="115128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Atomic shortest path routing</a:t>
            </a:r>
          </a:p>
        </p:txBody>
      </p:sp>
    </p:spTree>
    <p:extLst>
      <p:ext uri="{BB962C8B-B14F-4D97-AF65-F5344CB8AC3E}">
        <p14:creationId xmlns:p14="http://schemas.microsoft.com/office/powerpoint/2010/main" val="774354969"/>
      </p:ext>
    </p:extLst>
  </p:cSld>
  <p:clrMapOvr>
    <a:masterClrMapping/>
  </p:clrMapOvr>
  <mc:AlternateContent xmlns:mc="http://schemas.openxmlformats.org/markup-compatibility/2006" xmlns:p14="http://schemas.microsoft.com/office/powerpoint/2010/main">
    <mc:Choice Requires="p14">
      <p:transition spd="slow" p14:dur="2000" advTm="3193"/>
    </mc:Choice>
    <mc:Fallback xmlns="">
      <p:transition spd="slow" advTm="319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7D3E06-D69A-8D4B-8F4E-A5338D96708D}" type="slidenum">
              <a:rPr lang="en-US" sz="2400" smtClean="0"/>
              <a:t>23</a:t>
            </a:fld>
            <a:endParaRPr lang="en-US" sz="2400"/>
          </a:p>
        </p:txBody>
      </p:sp>
      <p:pic>
        <p:nvPicPr>
          <p:cNvPr id="6" name="Picture 5">
            <a:extLst>
              <a:ext uri="{FF2B5EF4-FFF2-40B4-BE49-F238E27FC236}">
                <a16:creationId xmlns:a16="http://schemas.microsoft.com/office/drawing/2014/main"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a:t>Alice</a:t>
            </a:r>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a:t>Bob</a:t>
            </a:r>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a:t>Charlie</a:t>
            </a:r>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a:t>Eve</a:t>
            </a:r>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a:t>Mary</a:t>
            </a:r>
          </a:p>
        </p:txBody>
      </p:sp>
      <p:pic>
        <p:nvPicPr>
          <p:cNvPr id="41" name="Picture 40"/>
          <p:cNvPicPr>
            <a:picLocks noChangeAspect="1"/>
          </p:cNvPicPr>
          <p:nvPr/>
        </p:nvPicPr>
        <p:blipFill>
          <a:blip r:embed="rId4"/>
          <a:stretch>
            <a:fillRect/>
          </a:stretch>
        </p:blipFill>
        <p:spPr>
          <a:xfrm>
            <a:off x="6972089" y="4800892"/>
            <a:ext cx="434780" cy="429768"/>
          </a:xfrm>
          <a:prstGeom prst="rect">
            <a:avLst/>
          </a:prstGeom>
        </p:spPr>
      </p:pic>
      <p:pic>
        <p:nvPicPr>
          <p:cNvPr id="42" name="Picture 41"/>
          <p:cNvPicPr>
            <a:picLocks noChangeAspect="1"/>
          </p:cNvPicPr>
          <p:nvPr/>
        </p:nvPicPr>
        <p:blipFill>
          <a:blip r:embed="rId5"/>
          <a:stretch>
            <a:fillRect/>
          </a:stretch>
        </p:blipFill>
        <p:spPr>
          <a:xfrm>
            <a:off x="8178640" y="3951926"/>
            <a:ext cx="423697" cy="292608"/>
          </a:xfrm>
          <a:prstGeom prst="rect">
            <a:avLst/>
          </a:prstGeom>
        </p:spPr>
      </p:pic>
      <p:pic>
        <p:nvPicPr>
          <p:cNvPr id="43" name="Picture 42"/>
          <p:cNvPicPr>
            <a:picLocks noChangeAspect="1"/>
          </p:cNvPicPr>
          <p:nvPr/>
        </p:nvPicPr>
        <p:blipFill>
          <a:blip r:embed="rId4"/>
          <a:stretch>
            <a:fillRect/>
          </a:stretch>
        </p:blipFill>
        <p:spPr>
          <a:xfrm>
            <a:off x="3316689" y="4496666"/>
            <a:ext cx="434780" cy="429768"/>
          </a:xfrm>
          <a:prstGeom prst="rect">
            <a:avLst/>
          </a:prstGeom>
        </p:spPr>
      </p:pic>
      <p:pic>
        <p:nvPicPr>
          <p:cNvPr id="44" name="Picture 43"/>
          <p:cNvPicPr>
            <a:picLocks noChangeAspect="1"/>
          </p:cNvPicPr>
          <p:nvPr/>
        </p:nvPicPr>
        <p:blipFill>
          <a:blip r:embed="rId5"/>
          <a:stretch>
            <a:fillRect/>
          </a:stretch>
        </p:blipFill>
        <p:spPr>
          <a:xfrm>
            <a:off x="4335629" y="3352351"/>
            <a:ext cx="423697" cy="292608"/>
          </a:xfrm>
          <a:prstGeom prst="rect">
            <a:avLst/>
          </a:prstGeom>
        </p:spPr>
      </p:pic>
      <p:pic>
        <p:nvPicPr>
          <p:cNvPr id="45" name="Picture 44"/>
          <p:cNvPicPr>
            <a:picLocks noChangeAspect="1"/>
          </p:cNvPicPr>
          <p:nvPr/>
        </p:nvPicPr>
        <p:blipFill>
          <a:blip r:embed="rId4"/>
          <a:stretch>
            <a:fillRect/>
          </a:stretch>
        </p:blipFill>
        <p:spPr>
          <a:xfrm>
            <a:off x="4157732" y="5123190"/>
            <a:ext cx="434780" cy="429768"/>
          </a:xfrm>
          <a:prstGeom prst="rect">
            <a:avLst/>
          </a:prstGeom>
        </p:spPr>
      </p:pic>
      <p:pic>
        <p:nvPicPr>
          <p:cNvPr id="46" name="Picture 45"/>
          <p:cNvPicPr>
            <a:picLocks noChangeAspect="1"/>
          </p:cNvPicPr>
          <p:nvPr/>
        </p:nvPicPr>
        <p:blipFill>
          <a:blip r:embed="rId5"/>
          <a:stretch>
            <a:fillRect/>
          </a:stretch>
        </p:blipFill>
        <p:spPr>
          <a:xfrm>
            <a:off x="5463428" y="5280586"/>
            <a:ext cx="423697" cy="292608"/>
          </a:xfrm>
          <a:prstGeom prst="rect">
            <a:avLst/>
          </a:prstGeom>
        </p:spPr>
      </p:pic>
      <p:sp>
        <p:nvSpPr>
          <p:cNvPr id="55" name="Right Arrow 54"/>
          <p:cNvSpPr/>
          <p:nvPr/>
        </p:nvSpPr>
        <p:spPr>
          <a:xfrm>
            <a:off x="3299353" y="2925735"/>
            <a:ext cx="1840249" cy="146304"/>
          </a:xfrm>
          <a:prstGeom prst="rightArrow">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874875">
            <a:off x="6230446" y="3168141"/>
            <a:ext cx="2391995" cy="146304"/>
          </a:xfrm>
          <a:prstGeom prst="rightArrow">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381254" y="1810980"/>
            <a:ext cx="211032" cy="369332"/>
          </a:xfrm>
          <a:prstGeom prst="rect">
            <a:avLst/>
          </a:prstGeom>
          <a:noFill/>
        </p:spPr>
        <p:txBody>
          <a:bodyPr wrap="square" rtlCol="0">
            <a:spAutoFit/>
          </a:bodyPr>
          <a:lstStyle/>
          <a:p>
            <a:r>
              <a:rPr lang="en-US" dirty="0"/>
              <a:t>6</a:t>
            </a:r>
          </a:p>
        </p:txBody>
      </p:sp>
      <p:sp>
        <p:nvSpPr>
          <p:cNvPr id="37" name="TextBox 36"/>
          <p:cNvSpPr txBox="1"/>
          <p:nvPr/>
        </p:nvSpPr>
        <p:spPr>
          <a:xfrm>
            <a:off x="4735436" y="1989506"/>
            <a:ext cx="211032" cy="369332"/>
          </a:xfrm>
          <a:prstGeom prst="rect">
            <a:avLst/>
          </a:prstGeom>
          <a:noFill/>
        </p:spPr>
        <p:txBody>
          <a:bodyPr wrap="square" rtlCol="0">
            <a:spAutoFit/>
          </a:bodyPr>
          <a:lstStyle/>
          <a:p>
            <a:r>
              <a:rPr lang="en-US" dirty="0"/>
              <a:t>3</a:t>
            </a:r>
          </a:p>
        </p:txBody>
      </p:sp>
      <p:sp>
        <p:nvSpPr>
          <p:cNvPr id="47" name="TextBox 46"/>
          <p:cNvSpPr txBox="1"/>
          <p:nvPr/>
        </p:nvSpPr>
        <p:spPr>
          <a:xfrm>
            <a:off x="6292187" y="1859200"/>
            <a:ext cx="211032" cy="369332"/>
          </a:xfrm>
          <a:prstGeom prst="rect">
            <a:avLst/>
          </a:prstGeom>
          <a:noFill/>
        </p:spPr>
        <p:txBody>
          <a:bodyPr wrap="square" rtlCol="0">
            <a:spAutoFit/>
          </a:bodyPr>
          <a:lstStyle/>
          <a:p>
            <a:r>
              <a:rPr lang="en-US" dirty="0"/>
              <a:t>6</a:t>
            </a:r>
          </a:p>
        </p:txBody>
      </p:sp>
      <p:sp>
        <p:nvSpPr>
          <p:cNvPr id="48" name="TextBox 47"/>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49" name="TextBox 48"/>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0" name="TextBox 49"/>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51" name="TextBox 50"/>
          <p:cNvSpPr txBox="1"/>
          <p:nvPr/>
        </p:nvSpPr>
        <p:spPr>
          <a:xfrm>
            <a:off x="4642254" y="3192157"/>
            <a:ext cx="211032" cy="369332"/>
          </a:xfrm>
          <a:prstGeom prst="rect">
            <a:avLst/>
          </a:prstGeom>
          <a:noFill/>
        </p:spPr>
        <p:txBody>
          <a:bodyPr wrap="square" rtlCol="0">
            <a:spAutoFit/>
          </a:bodyPr>
          <a:lstStyle/>
          <a:p>
            <a:r>
              <a:rPr lang="en-US" dirty="0"/>
              <a:t>1</a:t>
            </a:r>
          </a:p>
        </p:txBody>
      </p:sp>
      <p:sp>
        <p:nvSpPr>
          <p:cNvPr id="52" name="TextBox 51"/>
          <p:cNvSpPr txBox="1"/>
          <p:nvPr/>
        </p:nvSpPr>
        <p:spPr>
          <a:xfrm>
            <a:off x="5518083" y="4990803"/>
            <a:ext cx="211032" cy="369332"/>
          </a:xfrm>
          <a:prstGeom prst="rect">
            <a:avLst/>
          </a:prstGeom>
          <a:noFill/>
        </p:spPr>
        <p:txBody>
          <a:bodyPr wrap="square" rtlCol="0">
            <a:spAutoFit/>
          </a:bodyPr>
          <a:lstStyle/>
          <a:p>
            <a:r>
              <a:rPr lang="en-US" dirty="0"/>
              <a:t>1</a:t>
            </a:r>
          </a:p>
        </p:txBody>
      </p:sp>
      <p:sp>
        <p:nvSpPr>
          <p:cNvPr id="53" name="TextBox 52"/>
          <p:cNvSpPr txBox="1"/>
          <p:nvPr/>
        </p:nvSpPr>
        <p:spPr>
          <a:xfrm>
            <a:off x="8284972" y="3708065"/>
            <a:ext cx="211032" cy="369332"/>
          </a:xfrm>
          <a:prstGeom prst="rect">
            <a:avLst/>
          </a:prstGeom>
          <a:noFill/>
        </p:spPr>
        <p:txBody>
          <a:bodyPr wrap="square" rtlCol="0">
            <a:spAutoFit/>
          </a:bodyPr>
          <a:lstStyle/>
          <a:p>
            <a:r>
              <a:rPr lang="en-US" dirty="0"/>
              <a:t>1</a:t>
            </a:r>
          </a:p>
        </p:txBody>
      </p:sp>
      <p:sp>
        <p:nvSpPr>
          <p:cNvPr id="54" name="TextBox 53"/>
          <p:cNvSpPr txBox="1"/>
          <p:nvPr/>
        </p:nvSpPr>
        <p:spPr>
          <a:xfrm>
            <a:off x="8275404" y="2952544"/>
            <a:ext cx="211032" cy="369332"/>
          </a:xfrm>
          <a:prstGeom prst="rect">
            <a:avLst/>
          </a:prstGeom>
          <a:noFill/>
        </p:spPr>
        <p:txBody>
          <a:bodyPr wrap="square" rtlCol="0">
            <a:spAutoFit/>
          </a:bodyPr>
          <a:lstStyle/>
          <a:p>
            <a:r>
              <a:rPr lang="en-US" dirty="0"/>
              <a:t>0</a:t>
            </a:r>
          </a:p>
        </p:txBody>
      </p:sp>
      <p:pic>
        <p:nvPicPr>
          <p:cNvPr id="56" name="Picture 55"/>
          <p:cNvPicPr>
            <a:picLocks noChangeAspect="1"/>
          </p:cNvPicPr>
          <p:nvPr/>
        </p:nvPicPr>
        <p:blipFill>
          <a:blip r:embed="rId6"/>
          <a:stretch>
            <a:fillRect/>
          </a:stretch>
        </p:blipFill>
        <p:spPr>
          <a:xfrm>
            <a:off x="4685308" y="2348684"/>
            <a:ext cx="393192" cy="428082"/>
          </a:xfrm>
          <a:prstGeom prst="rect">
            <a:avLst/>
          </a:prstGeom>
        </p:spPr>
      </p:pic>
      <p:pic>
        <p:nvPicPr>
          <p:cNvPr id="61" name="Picture 60"/>
          <p:cNvPicPr>
            <a:picLocks noChangeAspect="1"/>
          </p:cNvPicPr>
          <p:nvPr/>
        </p:nvPicPr>
        <p:blipFill>
          <a:blip r:embed="rId7"/>
          <a:stretch>
            <a:fillRect/>
          </a:stretch>
        </p:blipFill>
        <p:spPr>
          <a:xfrm>
            <a:off x="6237943" y="2105244"/>
            <a:ext cx="389577" cy="699787"/>
          </a:xfrm>
          <a:prstGeom prst="rect">
            <a:avLst/>
          </a:prstGeom>
        </p:spPr>
      </p:pic>
      <p:pic>
        <p:nvPicPr>
          <p:cNvPr id="62" name="Picture 61"/>
          <p:cNvPicPr>
            <a:picLocks noChangeAspect="1"/>
          </p:cNvPicPr>
          <p:nvPr/>
        </p:nvPicPr>
        <p:blipFill>
          <a:blip r:embed="rId7"/>
          <a:stretch>
            <a:fillRect/>
          </a:stretch>
        </p:blipFill>
        <p:spPr>
          <a:xfrm>
            <a:off x="3316689" y="2117003"/>
            <a:ext cx="384048" cy="689855"/>
          </a:xfrm>
          <a:prstGeom prst="rect">
            <a:avLst/>
          </a:prstGeom>
        </p:spPr>
      </p:pic>
      <p:sp>
        <p:nvSpPr>
          <p:cNvPr id="64" name="TextBox 63"/>
          <p:cNvSpPr txBox="1"/>
          <p:nvPr/>
        </p:nvSpPr>
        <p:spPr>
          <a:xfrm>
            <a:off x="428951" y="3519923"/>
            <a:ext cx="2638864" cy="1200329"/>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Alice wants to send</a:t>
            </a:r>
          </a:p>
          <a:p>
            <a:r>
              <a:rPr lang="en-US" sz="2400" dirty="0">
                <a:latin typeface="Gill Sans" panose="020B0502020104020203" pitchFamily="34" charset="-79"/>
                <a:cs typeface="Gill Sans" panose="020B0502020104020203" pitchFamily="34" charset="-79"/>
              </a:rPr>
              <a:t>6 coins to Bob</a:t>
            </a:r>
          </a:p>
          <a:p>
            <a:r>
              <a:rPr lang="en-US" sz="2400" dirty="0">
                <a:latin typeface="Gill Sans" panose="020B0502020104020203" pitchFamily="34" charset="-79"/>
                <a:cs typeface="Gill Sans" panose="020B0502020104020203" pitchFamily="34" charset="-79"/>
              </a:rPr>
              <a:t> </a:t>
            </a:r>
          </a:p>
        </p:txBody>
      </p:sp>
      <p:sp>
        <p:nvSpPr>
          <p:cNvPr id="66" name="Title 1">
            <a:extLst>
              <a:ext uri="{FF2B5EF4-FFF2-40B4-BE49-F238E27FC236}">
                <a16:creationId xmlns:a16="http://schemas.microsoft.com/office/drawing/2014/main" id="{0232673B-2B89-BF4B-887E-F98323A11F85}"/>
              </a:ext>
            </a:extLst>
          </p:cNvPr>
          <p:cNvSpPr txBox="1">
            <a:spLocks/>
          </p:cNvSpPr>
          <p:nvPr/>
        </p:nvSpPr>
        <p:spPr>
          <a:xfrm>
            <a:off x="494137" y="378559"/>
            <a:ext cx="115128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Atomic shortest path routing</a:t>
            </a:r>
          </a:p>
        </p:txBody>
      </p:sp>
      <p:sp>
        <p:nvSpPr>
          <p:cNvPr id="63" name="TextBox 62">
            <a:extLst>
              <a:ext uri="{FF2B5EF4-FFF2-40B4-BE49-F238E27FC236}">
                <a16:creationId xmlns:a16="http://schemas.microsoft.com/office/drawing/2014/main" id="{7413FAC6-730C-8848-BCD9-700D3FB349B0}"/>
              </a:ext>
            </a:extLst>
          </p:cNvPr>
          <p:cNvSpPr txBox="1"/>
          <p:nvPr/>
        </p:nvSpPr>
        <p:spPr>
          <a:xfrm>
            <a:off x="3367500" y="2467639"/>
            <a:ext cx="211032" cy="369332"/>
          </a:xfrm>
          <a:prstGeom prst="rect">
            <a:avLst/>
          </a:prstGeom>
          <a:noFill/>
        </p:spPr>
        <p:txBody>
          <a:bodyPr wrap="square" rtlCol="0">
            <a:spAutoFit/>
          </a:bodyPr>
          <a:lstStyle/>
          <a:p>
            <a:r>
              <a:rPr lang="en-US" dirty="0"/>
              <a:t>0</a:t>
            </a:r>
          </a:p>
        </p:txBody>
      </p:sp>
      <p:sp>
        <p:nvSpPr>
          <p:cNvPr id="65" name="TextBox 64">
            <a:extLst>
              <a:ext uri="{FF2B5EF4-FFF2-40B4-BE49-F238E27FC236}">
                <a16:creationId xmlns:a16="http://schemas.microsoft.com/office/drawing/2014/main" id="{F9AC1980-0402-EB42-AD38-99B345952370}"/>
              </a:ext>
            </a:extLst>
          </p:cNvPr>
          <p:cNvSpPr txBox="1"/>
          <p:nvPr/>
        </p:nvSpPr>
        <p:spPr>
          <a:xfrm>
            <a:off x="4728668" y="1585291"/>
            <a:ext cx="211032" cy="369332"/>
          </a:xfrm>
          <a:prstGeom prst="rect">
            <a:avLst/>
          </a:prstGeom>
          <a:noFill/>
        </p:spPr>
        <p:txBody>
          <a:bodyPr wrap="square" rtlCol="0">
            <a:spAutoFit/>
          </a:bodyPr>
          <a:lstStyle/>
          <a:p>
            <a:r>
              <a:rPr lang="en-US" dirty="0"/>
              <a:t>9</a:t>
            </a:r>
          </a:p>
        </p:txBody>
      </p:sp>
      <p:sp>
        <p:nvSpPr>
          <p:cNvPr id="67" name="TextBox 66">
            <a:extLst>
              <a:ext uri="{FF2B5EF4-FFF2-40B4-BE49-F238E27FC236}">
                <a16:creationId xmlns:a16="http://schemas.microsoft.com/office/drawing/2014/main" id="{980437DB-1CE9-0F47-A2AA-B25BA1E0EFFE}"/>
              </a:ext>
            </a:extLst>
          </p:cNvPr>
          <p:cNvSpPr txBox="1"/>
          <p:nvPr/>
        </p:nvSpPr>
        <p:spPr>
          <a:xfrm>
            <a:off x="6259870" y="2398247"/>
            <a:ext cx="211032" cy="369332"/>
          </a:xfrm>
          <a:prstGeom prst="rect">
            <a:avLst/>
          </a:prstGeom>
          <a:noFill/>
        </p:spPr>
        <p:txBody>
          <a:bodyPr wrap="square" rtlCol="0">
            <a:spAutoFit/>
          </a:bodyPr>
          <a:lstStyle/>
          <a:p>
            <a:r>
              <a:rPr lang="en-US" dirty="0"/>
              <a:t>0</a:t>
            </a:r>
          </a:p>
        </p:txBody>
      </p:sp>
      <p:sp>
        <p:nvSpPr>
          <p:cNvPr id="68" name="TextBox 67">
            <a:extLst>
              <a:ext uri="{FF2B5EF4-FFF2-40B4-BE49-F238E27FC236}">
                <a16:creationId xmlns:a16="http://schemas.microsoft.com/office/drawing/2014/main" id="{674035DB-0A32-AE4F-BDB2-43752BF5A445}"/>
              </a:ext>
            </a:extLst>
          </p:cNvPr>
          <p:cNvSpPr txBox="1"/>
          <p:nvPr/>
        </p:nvSpPr>
        <p:spPr>
          <a:xfrm>
            <a:off x="8371911" y="2175630"/>
            <a:ext cx="211032"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252897284"/>
      </p:ext>
    </p:extLst>
  </p:cSld>
  <p:clrMapOvr>
    <a:masterClrMapping/>
  </p:clrMapOvr>
  <mc:AlternateContent xmlns:mc="http://schemas.openxmlformats.org/markup-compatibility/2006" xmlns:p14="http://schemas.microsoft.com/office/powerpoint/2010/main">
    <mc:Choice Requires="p14">
      <p:transition spd="slow" p14:dur="2000" advTm="3193"/>
    </mc:Choice>
    <mc:Fallback xmlns="">
      <p:transition spd="slow" advTm="31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026 0.00046 L 0.1125 -0.04167 " pathEditMode="relative" rAng="0" ptsTypes="AA">
                                      <p:cBhvr>
                                        <p:cTn id="6" dur="1000" fill="hold"/>
                                        <p:tgtEl>
                                          <p:spTgt spid="62"/>
                                        </p:tgtEl>
                                        <p:attrNameLst>
                                          <p:attrName>ppt_x</p:attrName>
                                          <p:attrName>ppt_y</p:attrName>
                                        </p:attrNameLst>
                                      </p:cBhvr>
                                      <p:rCtr x="5612" y="-2106"/>
                                    </p:animMotion>
                                  </p:childTnLst>
                                </p:cTn>
                              </p:par>
                              <p:par>
                                <p:cTn id="7" presetID="1" presetClass="exit"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xit" presetSubtype="0" fill="hold" grpId="0" nodeType="withEffect">
                                  <p:stCondLst>
                                    <p:cond delay="800"/>
                                  </p:stCondLst>
                                  <p:childTnLst>
                                    <p:set>
                                      <p:cBhvr>
                                        <p:cTn id="10" dur="1" fill="hold">
                                          <p:stCondLst>
                                            <p:cond delay="0"/>
                                          </p:stCondLst>
                                        </p:cTn>
                                        <p:tgtEl>
                                          <p:spTgt spid="37"/>
                                        </p:tgtEl>
                                        <p:attrNameLst>
                                          <p:attrName>style.visibility</p:attrName>
                                        </p:attrNameLst>
                                      </p:cBhvr>
                                      <p:to>
                                        <p:strVal val="hidden"/>
                                      </p:to>
                                    </p:set>
                                  </p:childTnLst>
                                </p:cTn>
                              </p:par>
                              <p:par>
                                <p:cTn id="11" presetID="1" presetClass="entr" presetSubtype="0" fill="hold" grpId="0" nodeType="withEffect">
                                  <p:stCondLst>
                                    <p:cond delay="80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80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4.16667E-6 -3.7037E-7 L 0.16263 0.07269 " pathEditMode="relative" rAng="0" ptsTypes="AA">
                                      <p:cBhvr>
                                        <p:cTn id="18" dur="1000" fill="hold"/>
                                        <p:tgtEl>
                                          <p:spTgt spid="61"/>
                                        </p:tgtEl>
                                        <p:attrNameLst>
                                          <p:attrName>ppt_x</p:attrName>
                                          <p:attrName>ppt_y</p:attrName>
                                        </p:attrNameLst>
                                      </p:cBhvr>
                                      <p:rCtr x="8125" y="3634"/>
                                    </p:animMotion>
                                  </p:childTnLst>
                                </p:cTn>
                              </p:par>
                              <p:par>
                                <p:cTn id="19" presetID="1" presetClass="exit" presetSubtype="0" fill="hold" grpId="0" nodeType="withEffect">
                                  <p:stCondLst>
                                    <p:cond delay="800"/>
                                  </p:stCondLst>
                                  <p:childTnLst>
                                    <p:set>
                                      <p:cBhvr>
                                        <p:cTn id="20" dur="1" fill="hold">
                                          <p:stCondLst>
                                            <p:cond delay="0"/>
                                          </p:stCondLst>
                                        </p:cTn>
                                        <p:tgtEl>
                                          <p:spTgt spid="47"/>
                                        </p:tgtEl>
                                        <p:attrNameLst>
                                          <p:attrName>style.visibility</p:attrName>
                                        </p:attrNameLst>
                                      </p:cBhvr>
                                      <p:to>
                                        <p:strVal val="hidden"/>
                                      </p:to>
                                    </p:set>
                                  </p:childTnLst>
                                </p:cTn>
                              </p:par>
                              <p:par>
                                <p:cTn id="21" presetID="1" presetClass="exit" presetSubtype="0" fill="hold" grpId="0" nodeType="withEffect">
                                  <p:stCondLst>
                                    <p:cond delay="800"/>
                                  </p:stCondLst>
                                  <p:childTnLst>
                                    <p:set>
                                      <p:cBhvr>
                                        <p:cTn id="22" dur="1" fill="hold">
                                          <p:stCondLst>
                                            <p:cond delay="0"/>
                                          </p:stCondLst>
                                        </p:cTn>
                                        <p:tgtEl>
                                          <p:spTgt spid="54"/>
                                        </p:tgtEl>
                                        <p:attrNameLst>
                                          <p:attrName>style.visibility</p:attrName>
                                        </p:attrNameLst>
                                      </p:cBhvr>
                                      <p:to>
                                        <p:strVal val="hidden"/>
                                      </p:to>
                                    </p:set>
                                  </p:childTnLst>
                                </p:cTn>
                              </p:par>
                              <p:par>
                                <p:cTn id="23" presetID="1" presetClass="entr" presetSubtype="0" fill="hold" grpId="0" nodeType="withEffect">
                                  <p:stCondLst>
                                    <p:cond delay="80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0" nodeType="withEffect">
                                  <p:stCondLst>
                                    <p:cond delay="80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7" grpId="0"/>
      <p:bldP spid="54" grpId="0"/>
      <p:bldP spid="63" grpId="0"/>
      <p:bldP spid="65" grpId="0"/>
      <p:bldP spid="67" grpId="0"/>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7D3E06-D69A-8D4B-8F4E-A5338D96708D}" type="slidenum">
              <a:rPr lang="en-US" sz="2400" smtClean="0"/>
              <a:t>24</a:t>
            </a:fld>
            <a:endParaRPr lang="en-US" sz="2400"/>
          </a:p>
        </p:txBody>
      </p:sp>
      <p:pic>
        <p:nvPicPr>
          <p:cNvPr id="6" name="Picture 5">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id="{5A304E72-C5D0-B248-96DF-73359A86783F}"/>
              </a:ext>
            </a:extLst>
          </p:cNvPr>
          <p:cNvPicPr>
            <a:picLocks noChangeAspect="1"/>
          </p:cNvPicPr>
          <p:nvPr/>
        </p:nvPicPr>
        <p:blipFill>
          <a:blip r:embed="rId4">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a:t>Alice</a:t>
            </a:r>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a:t>Bob</a:t>
            </a:r>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a:t>Charlie</a:t>
            </a:r>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a:t>Eve</a:t>
            </a:r>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a:t>Mary</a:t>
            </a:r>
          </a:p>
        </p:txBody>
      </p:sp>
      <p:pic>
        <p:nvPicPr>
          <p:cNvPr id="41" name="Picture 40"/>
          <p:cNvPicPr>
            <a:picLocks noChangeAspect="1"/>
          </p:cNvPicPr>
          <p:nvPr/>
        </p:nvPicPr>
        <p:blipFill>
          <a:blip r:embed="rId5"/>
          <a:stretch>
            <a:fillRect/>
          </a:stretch>
        </p:blipFill>
        <p:spPr>
          <a:xfrm>
            <a:off x="6972089" y="4800892"/>
            <a:ext cx="434780" cy="429768"/>
          </a:xfrm>
          <a:prstGeom prst="rect">
            <a:avLst/>
          </a:prstGeom>
        </p:spPr>
      </p:pic>
      <p:pic>
        <p:nvPicPr>
          <p:cNvPr id="42" name="Picture 41"/>
          <p:cNvPicPr>
            <a:picLocks noChangeAspect="1"/>
          </p:cNvPicPr>
          <p:nvPr/>
        </p:nvPicPr>
        <p:blipFill>
          <a:blip r:embed="rId6"/>
          <a:stretch>
            <a:fillRect/>
          </a:stretch>
        </p:blipFill>
        <p:spPr>
          <a:xfrm>
            <a:off x="8178640" y="3951926"/>
            <a:ext cx="423697" cy="292608"/>
          </a:xfrm>
          <a:prstGeom prst="rect">
            <a:avLst/>
          </a:prstGeom>
        </p:spPr>
      </p:pic>
      <p:pic>
        <p:nvPicPr>
          <p:cNvPr id="43" name="Picture 42"/>
          <p:cNvPicPr>
            <a:picLocks noChangeAspect="1"/>
          </p:cNvPicPr>
          <p:nvPr/>
        </p:nvPicPr>
        <p:blipFill>
          <a:blip r:embed="rId5"/>
          <a:stretch>
            <a:fillRect/>
          </a:stretch>
        </p:blipFill>
        <p:spPr>
          <a:xfrm>
            <a:off x="3316689" y="4496666"/>
            <a:ext cx="434780" cy="429768"/>
          </a:xfrm>
          <a:prstGeom prst="rect">
            <a:avLst/>
          </a:prstGeom>
        </p:spPr>
      </p:pic>
      <p:pic>
        <p:nvPicPr>
          <p:cNvPr id="44" name="Picture 43"/>
          <p:cNvPicPr>
            <a:picLocks noChangeAspect="1"/>
          </p:cNvPicPr>
          <p:nvPr/>
        </p:nvPicPr>
        <p:blipFill>
          <a:blip r:embed="rId6"/>
          <a:stretch>
            <a:fillRect/>
          </a:stretch>
        </p:blipFill>
        <p:spPr>
          <a:xfrm>
            <a:off x="4335629" y="3352351"/>
            <a:ext cx="423697" cy="292608"/>
          </a:xfrm>
          <a:prstGeom prst="rect">
            <a:avLst/>
          </a:prstGeom>
        </p:spPr>
      </p:pic>
      <p:pic>
        <p:nvPicPr>
          <p:cNvPr id="45" name="Picture 44"/>
          <p:cNvPicPr>
            <a:picLocks noChangeAspect="1"/>
          </p:cNvPicPr>
          <p:nvPr/>
        </p:nvPicPr>
        <p:blipFill>
          <a:blip r:embed="rId5"/>
          <a:stretch>
            <a:fillRect/>
          </a:stretch>
        </p:blipFill>
        <p:spPr>
          <a:xfrm>
            <a:off x="4157732" y="5123190"/>
            <a:ext cx="434780" cy="429768"/>
          </a:xfrm>
          <a:prstGeom prst="rect">
            <a:avLst/>
          </a:prstGeom>
        </p:spPr>
      </p:pic>
      <p:pic>
        <p:nvPicPr>
          <p:cNvPr id="46" name="Picture 45"/>
          <p:cNvPicPr>
            <a:picLocks noChangeAspect="1"/>
          </p:cNvPicPr>
          <p:nvPr/>
        </p:nvPicPr>
        <p:blipFill>
          <a:blip r:embed="rId6"/>
          <a:stretch>
            <a:fillRect/>
          </a:stretch>
        </p:blipFill>
        <p:spPr>
          <a:xfrm>
            <a:off x="5463428" y="5280586"/>
            <a:ext cx="423697" cy="292608"/>
          </a:xfrm>
          <a:prstGeom prst="rect">
            <a:avLst/>
          </a:prstGeom>
        </p:spPr>
      </p:pic>
      <p:sp>
        <p:nvSpPr>
          <p:cNvPr id="55" name="Left-Right Arrow 54"/>
          <p:cNvSpPr/>
          <p:nvPr/>
        </p:nvSpPr>
        <p:spPr>
          <a:xfrm>
            <a:off x="3299353" y="292573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56"/>
          <p:cNvSpPr/>
          <p:nvPr/>
        </p:nvSpPr>
        <p:spPr>
          <a:xfrm rot="874875">
            <a:off x="6230446" y="3168141"/>
            <a:ext cx="2391995"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355250" y="2485576"/>
            <a:ext cx="211032" cy="369332"/>
          </a:xfrm>
          <a:prstGeom prst="rect">
            <a:avLst/>
          </a:prstGeom>
          <a:noFill/>
        </p:spPr>
        <p:txBody>
          <a:bodyPr wrap="square" rtlCol="0">
            <a:spAutoFit/>
          </a:bodyPr>
          <a:lstStyle/>
          <a:p>
            <a:r>
              <a:rPr lang="en-US" dirty="0"/>
              <a:t>0</a:t>
            </a:r>
          </a:p>
        </p:txBody>
      </p:sp>
      <p:sp>
        <p:nvSpPr>
          <p:cNvPr id="52" name="TextBox 51"/>
          <p:cNvSpPr txBox="1"/>
          <p:nvPr/>
        </p:nvSpPr>
        <p:spPr>
          <a:xfrm>
            <a:off x="6383829" y="2521130"/>
            <a:ext cx="211032" cy="369332"/>
          </a:xfrm>
          <a:prstGeom prst="rect">
            <a:avLst/>
          </a:prstGeom>
          <a:noFill/>
        </p:spPr>
        <p:txBody>
          <a:bodyPr wrap="square" rtlCol="0">
            <a:spAutoFit/>
          </a:bodyPr>
          <a:lstStyle/>
          <a:p>
            <a:r>
              <a:rPr lang="en-US" dirty="0"/>
              <a:t>0</a:t>
            </a:r>
          </a:p>
        </p:txBody>
      </p:sp>
      <p:sp>
        <p:nvSpPr>
          <p:cNvPr id="53" name="TextBox 52"/>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54" name="TextBox 53"/>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6" name="TextBox 55"/>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61" name="TextBox 60"/>
          <p:cNvSpPr txBox="1"/>
          <p:nvPr/>
        </p:nvSpPr>
        <p:spPr>
          <a:xfrm>
            <a:off x="4642254" y="3192157"/>
            <a:ext cx="211032" cy="369332"/>
          </a:xfrm>
          <a:prstGeom prst="rect">
            <a:avLst/>
          </a:prstGeom>
          <a:noFill/>
        </p:spPr>
        <p:txBody>
          <a:bodyPr wrap="square" rtlCol="0">
            <a:spAutoFit/>
          </a:bodyPr>
          <a:lstStyle/>
          <a:p>
            <a:r>
              <a:rPr lang="en-US" dirty="0"/>
              <a:t>1</a:t>
            </a:r>
          </a:p>
        </p:txBody>
      </p:sp>
      <p:sp>
        <p:nvSpPr>
          <p:cNvPr id="62" name="TextBox 61"/>
          <p:cNvSpPr txBox="1"/>
          <p:nvPr/>
        </p:nvSpPr>
        <p:spPr>
          <a:xfrm>
            <a:off x="5518083" y="4990803"/>
            <a:ext cx="211032" cy="369332"/>
          </a:xfrm>
          <a:prstGeom prst="rect">
            <a:avLst/>
          </a:prstGeom>
          <a:noFill/>
        </p:spPr>
        <p:txBody>
          <a:bodyPr wrap="square" rtlCol="0">
            <a:spAutoFit/>
          </a:bodyPr>
          <a:lstStyle/>
          <a:p>
            <a:r>
              <a:rPr lang="en-US" dirty="0"/>
              <a:t>1</a:t>
            </a:r>
          </a:p>
        </p:txBody>
      </p:sp>
      <p:sp>
        <p:nvSpPr>
          <p:cNvPr id="63" name="TextBox 62"/>
          <p:cNvSpPr txBox="1"/>
          <p:nvPr/>
        </p:nvSpPr>
        <p:spPr>
          <a:xfrm>
            <a:off x="8284972" y="3708065"/>
            <a:ext cx="211032" cy="369332"/>
          </a:xfrm>
          <a:prstGeom prst="rect">
            <a:avLst/>
          </a:prstGeom>
          <a:noFill/>
        </p:spPr>
        <p:txBody>
          <a:bodyPr wrap="square" rtlCol="0">
            <a:spAutoFit/>
          </a:bodyPr>
          <a:lstStyle/>
          <a:p>
            <a:r>
              <a:rPr lang="en-US" dirty="0"/>
              <a:t>1</a:t>
            </a:r>
          </a:p>
        </p:txBody>
      </p:sp>
      <p:sp>
        <p:nvSpPr>
          <p:cNvPr id="48" name="TextBox 47"/>
          <p:cNvSpPr txBox="1"/>
          <p:nvPr/>
        </p:nvSpPr>
        <p:spPr>
          <a:xfrm>
            <a:off x="7498466" y="1318591"/>
            <a:ext cx="3009157" cy="1200329"/>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Charlie wants to send </a:t>
            </a:r>
          </a:p>
          <a:p>
            <a:r>
              <a:rPr lang="en-US" sz="2400" dirty="0">
                <a:latin typeface="Gill Sans" panose="020B0502020104020203" pitchFamily="34" charset="-79"/>
                <a:cs typeface="Gill Sans" panose="020B0502020104020203" pitchFamily="34" charset="-79"/>
              </a:rPr>
              <a:t>3 coins to Mary</a:t>
            </a:r>
          </a:p>
          <a:p>
            <a:r>
              <a:rPr lang="en-US" sz="2400" dirty="0">
                <a:latin typeface="Gill Sans" panose="020B0502020104020203" pitchFamily="34" charset="-79"/>
                <a:cs typeface="Gill Sans" panose="020B0502020104020203" pitchFamily="34" charset="-79"/>
              </a:rPr>
              <a:t> </a:t>
            </a:r>
          </a:p>
        </p:txBody>
      </p:sp>
      <p:sp>
        <p:nvSpPr>
          <p:cNvPr id="69" name="TextBox 68"/>
          <p:cNvSpPr txBox="1"/>
          <p:nvPr/>
        </p:nvSpPr>
        <p:spPr>
          <a:xfrm>
            <a:off x="8371911" y="2175630"/>
            <a:ext cx="378468" cy="369332"/>
          </a:xfrm>
          <a:prstGeom prst="rect">
            <a:avLst/>
          </a:prstGeom>
          <a:noFill/>
        </p:spPr>
        <p:txBody>
          <a:bodyPr wrap="square" rtlCol="0">
            <a:spAutoFit/>
          </a:bodyPr>
          <a:lstStyle/>
          <a:p>
            <a:r>
              <a:rPr lang="en-US" dirty="0"/>
              <a:t>6</a:t>
            </a:r>
          </a:p>
        </p:txBody>
      </p:sp>
      <p:pic>
        <p:nvPicPr>
          <p:cNvPr id="70" name="Picture 69"/>
          <p:cNvPicPr>
            <a:picLocks noChangeAspect="1"/>
          </p:cNvPicPr>
          <p:nvPr/>
        </p:nvPicPr>
        <p:blipFill>
          <a:blip r:embed="rId7"/>
          <a:stretch>
            <a:fillRect/>
          </a:stretch>
        </p:blipFill>
        <p:spPr>
          <a:xfrm>
            <a:off x="4659527" y="1810980"/>
            <a:ext cx="421568" cy="993954"/>
          </a:xfrm>
          <a:prstGeom prst="rect">
            <a:avLst/>
          </a:prstGeom>
        </p:spPr>
      </p:pic>
      <p:pic>
        <p:nvPicPr>
          <p:cNvPr id="71" name="Picture 70"/>
          <p:cNvPicPr>
            <a:picLocks noChangeAspect="1"/>
          </p:cNvPicPr>
          <p:nvPr/>
        </p:nvPicPr>
        <p:blipFill>
          <a:blip r:embed="rId8"/>
          <a:stretch>
            <a:fillRect/>
          </a:stretch>
        </p:blipFill>
        <p:spPr>
          <a:xfrm>
            <a:off x="8328092" y="2604157"/>
            <a:ext cx="432633" cy="752154"/>
          </a:xfrm>
          <a:prstGeom prst="rect">
            <a:avLst/>
          </a:prstGeom>
        </p:spPr>
      </p:pic>
      <p:sp>
        <p:nvSpPr>
          <p:cNvPr id="68" name="TextBox 67"/>
          <p:cNvSpPr txBox="1"/>
          <p:nvPr/>
        </p:nvSpPr>
        <p:spPr>
          <a:xfrm>
            <a:off x="4728668" y="1585291"/>
            <a:ext cx="211032" cy="369332"/>
          </a:xfrm>
          <a:prstGeom prst="rect">
            <a:avLst/>
          </a:prstGeom>
          <a:noFill/>
        </p:spPr>
        <p:txBody>
          <a:bodyPr wrap="square" rtlCol="0">
            <a:spAutoFit/>
          </a:bodyPr>
          <a:lstStyle/>
          <a:p>
            <a:r>
              <a:rPr lang="en-US" dirty="0"/>
              <a:t>9</a:t>
            </a:r>
          </a:p>
        </p:txBody>
      </p:sp>
      <p:sp>
        <p:nvSpPr>
          <p:cNvPr id="47" name="Title 1"/>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Imbalanced routers </a:t>
            </a:r>
            <a:r>
              <a:rPr lang="en-US" sz="6000">
                <a:latin typeface="Gill Sans" charset="0"/>
                <a:ea typeface="Gill Sans" charset="0"/>
                <a:cs typeface="Gill Sans" charset="0"/>
              </a:rPr>
              <a:t>can’t route!</a:t>
            </a:r>
            <a:endParaRPr lang="en-US" sz="6000" dirty="0">
              <a:latin typeface="Gill Sans" charset="0"/>
              <a:ea typeface="Gill Sans" charset="0"/>
              <a:cs typeface="Gill Sans" charset="0"/>
            </a:endParaRPr>
          </a:p>
        </p:txBody>
      </p:sp>
    </p:spTree>
    <p:custDataLst>
      <p:tags r:id="rId1"/>
    </p:custDataLst>
    <p:extLst>
      <p:ext uri="{BB962C8B-B14F-4D97-AF65-F5344CB8AC3E}">
        <p14:creationId xmlns:p14="http://schemas.microsoft.com/office/powerpoint/2010/main" val="1490382555"/>
      </p:ext>
    </p:extLst>
  </p:cSld>
  <p:clrMapOvr>
    <a:masterClrMapping/>
  </p:clrMapOvr>
  <mc:AlternateContent xmlns:mc="http://schemas.openxmlformats.org/markup-compatibility/2006" xmlns:p14="http://schemas.microsoft.com/office/powerpoint/2010/main">
    <mc:Choice Requires="p14">
      <p:transition spd="slow" p14:dur="2000" advTm="23823"/>
    </mc:Choice>
    <mc:Fallback xmlns="">
      <p:transition spd="slow" advTm="238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7D3E06-D69A-8D4B-8F4E-A5338D96708D}" type="slidenum">
              <a:rPr lang="en-US" sz="2400" smtClean="0"/>
              <a:t>25</a:t>
            </a:fld>
            <a:endParaRPr lang="en-US" sz="2400"/>
          </a:p>
        </p:txBody>
      </p:sp>
      <p:pic>
        <p:nvPicPr>
          <p:cNvPr id="6" name="Picture 5">
            <a:extLst>
              <a:ext uri="{FF2B5EF4-FFF2-40B4-BE49-F238E27FC236}">
                <a16:creationId xmlns:a16="http://schemas.microsoft.com/office/drawing/2014/main"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a:t>Alice</a:t>
            </a:r>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a:t>Bob</a:t>
            </a:r>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a:t>Charlie</a:t>
            </a:r>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a:t>Eve</a:t>
            </a:r>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a:t>Mary</a:t>
            </a:r>
          </a:p>
        </p:txBody>
      </p:sp>
      <p:pic>
        <p:nvPicPr>
          <p:cNvPr id="41" name="Picture 40"/>
          <p:cNvPicPr>
            <a:picLocks noChangeAspect="1"/>
          </p:cNvPicPr>
          <p:nvPr/>
        </p:nvPicPr>
        <p:blipFill>
          <a:blip r:embed="rId4"/>
          <a:stretch>
            <a:fillRect/>
          </a:stretch>
        </p:blipFill>
        <p:spPr>
          <a:xfrm>
            <a:off x="6972089" y="4800892"/>
            <a:ext cx="434780" cy="429768"/>
          </a:xfrm>
          <a:prstGeom prst="rect">
            <a:avLst/>
          </a:prstGeom>
        </p:spPr>
      </p:pic>
      <p:pic>
        <p:nvPicPr>
          <p:cNvPr id="42" name="Picture 41"/>
          <p:cNvPicPr>
            <a:picLocks noChangeAspect="1"/>
          </p:cNvPicPr>
          <p:nvPr/>
        </p:nvPicPr>
        <p:blipFill>
          <a:blip r:embed="rId5"/>
          <a:stretch>
            <a:fillRect/>
          </a:stretch>
        </p:blipFill>
        <p:spPr>
          <a:xfrm>
            <a:off x="8178640" y="3951926"/>
            <a:ext cx="423697" cy="292608"/>
          </a:xfrm>
          <a:prstGeom prst="rect">
            <a:avLst/>
          </a:prstGeom>
        </p:spPr>
      </p:pic>
      <p:pic>
        <p:nvPicPr>
          <p:cNvPr id="43" name="Picture 42"/>
          <p:cNvPicPr>
            <a:picLocks noChangeAspect="1"/>
          </p:cNvPicPr>
          <p:nvPr/>
        </p:nvPicPr>
        <p:blipFill>
          <a:blip r:embed="rId4"/>
          <a:stretch>
            <a:fillRect/>
          </a:stretch>
        </p:blipFill>
        <p:spPr>
          <a:xfrm>
            <a:off x="3316689" y="4496666"/>
            <a:ext cx="434780" cy="429768"/>
          </a:xfrm>
          <a:prstGeom prst="rect">
            <a:avLst/>
          </a:prstGeom>
        </p:spPr>
      </p:pic>
      <p:pic>
        <p:nvPicPr>
          <p:cNvPr id="45" name="Picture 44"/>
          <p:cNvPicPr>
            <a:picLocks noChangeAspect="1"/>
          </p:cNvPicPr>
          <p:nvPr/>
        </p:nvPicPr>
        <p:blipFill>
          <a:blip r:embed="rId4"/>
          <a:stretch>
            <a:fillRect/>
          </a:stretch>
        </p:blipFill>
        <p:spPr>
          <a:xfrm>
            <a:off x="4157732" y="5123190"/>
            <a:ext cx="434780" cy="429768"/>
          </a:xfrm>
          <a:prstGeom prst="rect">
            <a:avLst/>
          </a:prstGeom>
        </p:spPr>
      </p:pic>
      <p:pic>
        <p:nvPicPr>
          <p:cNvPr id="46" name="Picture 45"/>
          <p:cNvPicPr>
            <a:picLocks noChangeAspect="1"/>
          </p:cNvPicPr>
          <p:nvPr/>
        </p:nvPicPr>
        <p:blipFill>
          <a:blip r:embed="rId5"/>
          <a:stretch>
            <a:fillRect/>
          </a:stretch>
        </p:blipFill>
        <p:spPr>
          <a:xfrm>
            <a:off x="5463428" y="5280586"/>
            <a:ext cx="423697" cy="292608"/>
          </a:xfrm>
          <a:prstGeom prst="rect">
            <a:avLst/>
          </a:prstGeom>
        </p:spPr>
      </p:pic>
      <p:sp>
        <p:nvSpPr>
          <p:cNvPr id="55" name="Left-Right Arrow 54"/>
          <p:cNvSpPr/>
          <p:nvPr/>
        </p:nvSpPr>
        <p:spPr>
          <a:xfrm>
            <a:off x="3299353" y="292573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874875">
            <a:off x="6230446" y="3168141"/>
            <a:ext cx="2391995" cy="14630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a:off x="3731407" y="5601075"/>
            <a:ext cx="2260792" cy="14630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 Arrow 59"/>
          <p:cNvSpPr/>
          <p:nvPr/>
        </p:nvSpPr>
        <p:spPr>
          <a:xfrm rot="18455891">
            <a:off x="3002290" y="4171382"/>
            <a:ext cx="2666678" cy="146304"/>
          </a:xfrm>
          <a:prstGeom prst="lef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355250" y="2485576"/>
            <a:ext cx="211032" cy="369332"/>
          </a:xfrm>
          <a:prstGeom prst="rect">
            <a:avLst/>
          </a:prstGeom>
          <a:noFill/>
        </p:spPr>
        <p:txBody>
          <a:bodyPr wrap="square" rtlCol="0">
            <a:spAutoFit/>
          </a:bodyPr>
          <a:lstStyle/>
          <a:p>
            <a:r>
              <a:rPr lang="en-US" dirty="0"/>
              <a:t>0</a:t>
            </a:r>
          </a:p>
        </p:txBody>
      </p:sp>
      <p:sp>
        <p:nvSpPr>
          <p:cNvPr id="52" name="TextBox 51"/>
          <p:cNvSpPr txBox="1"/>
          <p:nvPr/>
        </p:nvSpPr>
        <p:spPr>
          <a:xfrm>
            <a:off x="6383829" y="2521130"/>
            <a:ext cx="211032" cy="369332"/>
          </a:xfrm>
          <a:prstGeom prst="rect">
            <a:avLst/>
          </a:prstGeom>
          <a:noFill/>
        </p:spPr>
        <p:txBody>
          <a:bodyPr wrap="square" rtlCol="0">
            <a:spAutoFit/>
          </a:bodyPr>
          <a:lstStyle/>
          <a:p>
            <a:r>
              <a:rPr lang="en-US" dirty="0"/>
              <a:t>0</a:t>
            </a:r>
          </a:p>
        </p:txBody>
      </p:sp>
      <p:sp>
        <p:nvSpPr>
          <p:cNvPr id="53" name="TextBox 52"/>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54" name="TextBox 53"/>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6" name="TextBox 55"/>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62" name="TextBox 61"/>
          <p:cNvSpPr txBox="1"/>
          <p:nvPr/>
        </p:nvSpPr>
        <p:spPr>
          <a:xfrm>
            <a:off x="5518083" y="4990803"/>
            <a:ext cx="211032" cy="369332"/>
          </a:xfrm>
          <a:prstGeom prst="rect">
            <a:avLst/>
          </a:prstGeom>
          <a:noFill/>
        </p:spPr>
        <p:txBody>
          <a:bodyPr wrap="square" rtlCol="0">
            <a:spAutoFit/>
          </a:bodyPr>
          <a:lstStyle/>
          <a:p>
            <a:r>
              <a:rPr lang="en-US" dirty="0"/>
              <a:t>1</a:t>
            </a:r>
          </a:p>
        </p:txBody>
      </p:sp>
      <p:sp>
        <p:nvSpPr>
          <p:cNvPr id="63" name="TextBox 62"/>
          <p:cNvSpPr txBox="1"/>
          <p:nvPr/>
        </p:nvSpPr>
        <p:spPr>
          <a:xfrm>
            <a:off x="8284972" y="3708065"/>
            <a:ext cx="211032" cy="369332"/>
          </a:xfrm>
          <a:prstGeom prst="rect">
            <a:avLst/>
          </a:prstGeom>
          <a:noFill/>
        </p:spPr>
        <p:txBody>
          <a:bodyPr wrap="square" rtlCol="0">
            <a:spAutoFit/>
          </a:bodyPr>
          <a:lstStyle/>
          <a:p>
            <a:r>
              <a:rPr lang="en-US" dirty="0"/>
              <a:t>1</a:t>
            </a:r>
          </a:p>
        </p:txBody>
      </p:sp>
      <p:cxnSp>
        <p:nvCxnSpPr>
          <p:cNvPr id="65" name="Straight Connector 64"/>
          <p:cNvCxnSpPr/>
          <p:nvPr/>
        </p:nvCxnSpPr>
        <p:spPr>
          <a:xfrm>
            <a:off x="4320422" y="3868610"/>
            <a:ext cx="109399" cy="6654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049486" y="4122576"/>
            <a:ext cx="685950" cy="12195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20608966">
            <a:off x="7041917" y="2934169"/>
            <a:ext cx="470334" cy="569611"/>
            <a:chOff x="7043353" y="2913081"/>
            <a:chExt cx="470334" cy="569611"/>
          </a:xfrm>
        </p:grpSpPr>
        <p:cxnSp>
          <p:nvCxnSpPr>
            <p:cNvPr id="68" name="Straight Connector 67"/>
            <p:cNvCxnSpPr/>
            <p:nvPr/>
          </p:nvCxnSpPr>
          <p:spPr>
            <a:xfrm rot="991034">
              <a:off x="7164473" y="2913081"/>
              <a:ext cx="264150" cy="5696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1153" flipV="1">
              <a:off x="7043353" y="2999346"/>
              <a:ext cx="470334" cy="39209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8371911" y="2175630"/>
            <a:ext cx="378468" cy="369332"/>
          </a:xfrm>
          <a:prstGeom prst="rect">
            <a:avLst/>
          </a:prstGeom>
          <a:noFill/>
        </p:spPr>
        <p:txBody>
          <a:bodyPr wrap="square" rtlCol="0">
            <a:spAutoFit/>
          </a:bodyPr>
          <a:lstStyle/>
          <a:p>
            <a:r>
              <a:rPr lang="en-US" dirty="0"/>
              <a:t>6</a:t>
            </a:r>
          </a:p>
        </p:txBody>
      </p:sp>
      <p:pic>
        <p:nvPicPr>
          <p:cNvPr id="74" name="Picture 73"/>
          <p:cNvPicPr>
            <a:picLocks noChangeAspect="1"/>
          </p:cNvPicPr>
          <p:nvPr/>
        </p:nvPicPr>
        <p:blipFill>
          <a:blip r:embed="rId6"/>
          <a:stretch>
            <a:fillRect/>
          </a:stretch>
        </p:blipFill>
        <p:spPr>
          <a:xfrm>
            <a:off x="4659527" y="1810980"/>
            <a:ext cx="421568" cy="993954"/>
          </a:xfrm>
          <a:prstGeom prst="rect">
            <a:avLst/>
          </a:prstGeom>
        </p:spPr>
      </p:pic>
      <p:pic>
        <p:nvPicPr>
          <p:cNvPr id="75" name="Picture 74"/>
          <p:cNvPicPr>
            <a:picLocks noChangeAspect="1"/>
          </p:cNvPicPr>
          <p:nvPr/>
        </p:nvPicPr>
        <p:blipFill>
          <a:blip r:embed="rId7"/>
          <a:stretch>
            <a:fillRect/>
          </a:stretch>
        </p:blipFill>
        <p:spPr>
          <a:xfrm>
            <a:off x="8328092" y="2604157"/>
            <a:ext cx="432633" cy="752154"/>
          </a:xfrm>
          <a:prstGeom prst="rect">
            <a:avLst/>
          </a:prstGeom>
        </p:spPr>
      </p:pic>
      <p:sp>
        <p:nvSpPr>
          <p:cNvPr id="72" name="TextBox 71"/>
          <p:cNvSpPr txBox="1"/>
          <p:nvPr/>
        </p:nvSpPr>
        <p:spPr>
          <a:xfrm>
            <a:off x="4728668" y="1585291"/>
            <a:ext cx="211032" cy="369332"/>
          </a:xfrm>
          <a:prstGeom prst="rect">
            <a:avLst/>
          </a:prstGeom>
          <a:noFill/>
        </p:spPr>
        <p:txBody>
          <a:bodyPr wrap="square" rtlCol="0">
            <a:spAutoFit/>
          </a:bodyPr>
          <a:lstStyle/>
          <a:p>
            <a:r>
              <a:rPr lang="en-US" dirty="0"/>
              <a:t>9</a:t>
            </a:r>
          </a:p>
        </p:txBody>
      </p:sp>
      <p:sp>
        <p:nvSpPr>
          <p:cNvPr id="79" name="TextBox 78"/>
          <p:cNvSpPr txBox="1"/>
          <p:nvPr/>
        </p:nvSpPr>
        <p:spPr>
          <a:xfrm>
            <a:off x="4642254" y="3192157"/>
            <a:ext cx="211032" cy="369332"/>
          </a:xfrm>
          <a:prstGeom prst="rect">
            <a:avLst/>
          </a:prstGeom>
          <a:noFill/>
        </p:spPr>
        <p:txBody>
          <a:bodyPr wrap="square" rtlCol="0">
            <a:spAutoFit/>
          </a:bodyPr>
          <a:lstStyle/>
          <a:p>
            <a:r>
              <a:rPr lang="en-US" dirty="0"/>
              <a:t>1</a:t>
            </a:r>
          </a:p>
        </p:txBody>
      </p:sp>
      <p:pic>
        <p:nvPicPr>
          <p:cNvPr id="80" name="Picture 79"/>
          <p:cNvPicPr>
            <a:picLocks noChangeAspect="1"/>
          </p:cNvPicPr>
          <p:nvPr/>
        </p:nvPicPr>
        <p:blipFill>
          <a:blip r:embed="rId8"/>
          <a:stretch>
            <a:fillRect/>
          </a:stretch>
        </p:blipFill>
        <p:spPr>
          <a:xfrm>
            <a:off x="4330435" y="3374580"/>
            <a:ext cx="417335" cy="245200"/>
          </a:xfrm>
          <a:prstGeom prst="rect">
            <a:avLst/>
          </a:prstGeom>
        </p:spPr>
      </p:pic>
      <p:sp>
        <p:nvSpPr>
          <p:cNvPr id="51" name="Right Arrow 50"/>
          <p:cNvSpPr/>
          <p:nvPr/>
        </p:nvSpPr>
        <p:spPr>
          <a:xfrm rot="8431480">
            <a:off x="6802190" y="4662578"/>
            <a:ext cx="2515256" cy="15054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itle 1"/>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Imbalanced routers </a:t>
            </a:r>
            <a:r>
              <a:rPr lang="en-US" sz="6000">
                <a:latin typeface="Gill Sans" charset="0"/>
                <a:ea typeface="Gill Sans" charset="0"/>
                <a:cs typeface="Gill Sans" charset="0"/>
              </a:rPr>
              <a:t>can’t route!</a:t>
            </a:r>
            <a:endParaRPr lang="en-US" sz="6000" dirty="0">
              <a:latin typeface="Gill Sans" charset="0"/>
              <a:ea typeface="Gill Sans" charset="0"/>
              <a:cs typeface="Gill Sans" charset="0"/>
            </a:endParaRPr>
          </a:p>
        </p:txBody>
      </p:sp>
      <p:sp>
        <p:nvSpPr>
          <p:cNvPr id="71" name="TextBox 70"/>
          <p:cNvSpPr txBox="1"/>
          <p:nvPr/>
        </p:nvSpPr>
        <p:spPr>
          <a:xfrm>
            <a:off x="6090939" y="1242339"/>
            <a:ext cx="1586671" cy="1569660"/>
          </a:xfrm>
          <a:prstGeom prst="rect">
            <a:avLst/>
          </a:prstGeom>
          <a:noFill/>
        </p:spPr>
        <p:txBody>
          <a:bodyPr wrap="square" rtlCol="0">
            <a:spAutoFit/>
          </a:bodyPr>
          <a:lstStyle/>
          <a:p>
            <a:r>
              <a:rPr lang="en-US" sz="9600" dirty="0"/>
              <a:t>😟</a:t>
            </a:r>
          </a:p>
        </p:txBody>
      </p:sp>
      <p:sp>
        <p:nvSpPr>
          <p:cNvPr id="77" name="TextBox 76"/>
          <p:cNvSpPr txBox="1"/>
          <p:nvPr/>
        </p:nvSpPr>
        <p:spPr>
          <a:xfrm>
            <a:off x="7498466" y="1318591"/>
            <a:ext cx="3009157" cy="1200329"/>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Charlie wants to send </a:t>
            </a:r>
          </a:p>
          <a:p>
            <a:r>
              <a:rPr lang="en-US" sz="2400" dirty="0">
                <a:latin typeface="Gill Sans" panose="020B0502020104020203" pitchFamily="34" charset="-79"/>
                <a:cs typeface="Gill Sans" panose="020B0502020104020203" pitchFamily="34" charset="-79"/>
              </a:rPr>
              <a:t>3 coins to Mary</a:t>
            </a:r>
          </a:p>
          <a:p>
            <a:r>
              <a:rPr lang="en-US" sz="2400" dirty="0">
                <a:latin typeface="Gill Sans" panose="020B0502020104020203" pitchFamily="34" charset="-79"/>
                <a:cs typeface="Gill Sans" panose="020B0502020104020203" pitchFamily="34" charset="-79"/>
              </a:rPr>
              <a:t> </a:t>
            </a:r>
          </a:p>
        </p:txBody>
      </p:sp>
    </p:spTree>
    <p:extLst>
      <p:ext uri="{BB962C8B-B14F-4D97-AF65-F5344CB8AC3E}">
        <p14:creationId xmlns:p14="http://schemas.microsoft.com/office/powerpoint/2010/main" val="1203407663"/>
      </p:ext>
    </p:extLst>
  </p:cSld>
  <p:clrMapOvr>
    <a:masterClrMapping/>
  </p:clrMapOvr>
  <mc:AlternateContent xmlns:mc="http://schemas.openxmlformats.org/markup-compatibility/2006" xmlns:p14="http://schemas.microsoft.com/office/powerpoint/2010/main">
    <mc:Choice Requires="p14">
      <p:transition spd="slow" p14:dur="2000" advTm="22002"/>
    </mc:Choice>
    <mc:Fallback xmlns="">
      <p:transition spd="slow" advTm="2200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Group 171">
            <a:extLst>
              <a:ext uri="{FF2B5EF4-FFF2-40B4-BE49-F238E27FC236}">
                <a16:creationId xmlns:a16="http://schemas.microsoft.com/office/drawing/2014/main" id="{4DDDE154-580A-494C-B8FE-8B02539BB6EC}"/>
              </a:ext>
            </a:extLst>
          </p:cNvPr>
          <p:cNvGrpSpPr/>
          <p:nvPr/>
        </p:nvGrpSpPr>
        <p:grpSpPr>
          <a:xfrm rot="20608966">
            <a:off x="4226547" y="3774150"/>
            <a:ext cx="470334" cy="569611"/>
            <a:chOff x="7043353" y="2913081"/>
            <a:chExt cx="470334" cy="569611"/>
          </a:xfrm>
        </p:grpSpPr>
        <p:cxnSp>
          <p:nvCxnSpPr>
            <p:cNvPr id="173" name="Straight Connector 172">
              <a:extLst>
                <a:ext uri="{FF2B5EF4-FFF2-40B4-BE49-F238E27FC236}">
                  <a16:creationId xmlns:a16="http://schemas.microsoft.com/office/drawing/2014/main" id="{07313A76-5C79-584C-9EB0-982A87379CE9}"/>
                </a:ext>
              </a:extLst>
            </p:cNvPr>
            <p:cNvCxnSpPr/>
            <p:nvPr/>
          </p:nvCxnSpPr>
          <p:spPr>
            <a:xfrm rot="991034">
              <a:off x="7164473" y="2913081"/>
              <a:ext cx="264150" cy="5696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440D7595-0980-184E-8A96-09326E2A4ABE}"/>
                </a:ext>
              </a:extLst>
            </p:cNvPr>
            <p:cNvCxnSpPr/>
            <p:nvPr/>
          </p:nvCxnSpPr>
          <p:spPr>
            <a:xfrm rot="1621153" flipV="1">
              <a:off x="7043353" y="2999346"/>
              <a:ext cx="470334" cy="39209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4"/>
          <p:cNvSpPr>
            <a:spLocks noGrp="1"/>
          </p:cNvSpPr>
          <p:nvPr>
            <p:ph type="sldNum" sz="quarter" idx="12"/>
          </p:nvPr>
        </p:nvSpPr>
        <p:spPr/>
        <p:txBody>
          <a:bodyPr/>
          <a:lstStyle/>
          <a:p>
            <a:fld id="{F87D3E06-D69A-8D4B-8F4E-A5338D96708D}" type="slidenum">
              <a:rPr lang="en-US" sz="2400" smtClean="0"/>
              <a:t>26</a:t>
            </a:fld>
            <a:endParaRPr lang="en-US" sz="2400"/>
          </a:p>
        </p:txBody>
      </p:sp>
      <p:pic>
        <p:nvPicPr>
          <p:cNvPr id="6" name="Picture 5">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id="{5A304E72-C5D0-B248-96DF-73359A86783F}"/>
              </a:ext>
            </a:extLst>
          </p:cNvPr>
          <p:cNvPicPr>
            <a:picLocks noChangeAspect="1"/>
          </p:cNvPicPr>
          <p:nvPr/>
        </p:nvPicPr>
        <p:blipFill>
          <a:blip r:embed="rId4">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a:t>Alice</a:t>
            </a:r>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a:t>Bob</a:t>
            </a:r>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a:t>Charlie</a:t>
            </a:r>
          </a:p>
        </p:txBody>
      </p:sp>
      <p:sp>
        <p:nvSpPr>
          <p:cNvPr id="38" name="TextBox 37"/>
          <p:cNvSpPr txBox="1"/>
          <p:nvPr/>
        </p:nvSpPr>
        <p:spPr>
          <a:xfrm>
            <a:off x="2762367" y="5736543"/>
            <a:ext cx="618887" cy="461665"/>
          </a:xfrm>
          <a:prstGeom prst="rect">
            <a:avLst/>
          </a:prstGeom>
          <a:noFill/>
        </p:spPr>
        <p:txBody>
          <a:bodyPr wrap="none" rtlCol="0">
            <a:spAutoFit/>
          </a:bodyPr>
          <a:lstStyle/>
          <a:p>
            <a:r>
              <a:rPr lang="en-US" sz="2400" dirty="0"/>
              <a:t>Eve</a:t>
            </a:r>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a:t>Mary</a:t>
            </a:r>
          </a:p>
        </p:txBody>
      </p:sp>
      <p:pic>
        <p:nvPicPr>
          <p:cNvPr id="41" name="Picture 40"/>
          <p:cNvPicPr>
            <a:picLocks noChangeAspect="1"/>
          </p:cNvPicPr>
          <p:nvPr/>
        </p:nvPicPr>
        <p:blipFill>
          <a:blip r:embed="rId5"/>
          <a:stretch>
            <a:fillRect/>
          </a:stretch>
        </p:blipFill>
        <p:spPr>
          <a:xfrm>
            <a:off x="6972089" y="4800892"/>
            <a:ext cx="434780" cy="429768"/>
          </a:xfrm>
          <a:prstGeom prst="rect">
            <a:avLst/>
          </a:prstGeom>
        </p:spPr>
      </p:pic>
      <p:pic>
        <p:nvPicPr>
          <p:cNvPr id="42" name="Picture 41"/>
          <p:cNvPicPr>
            <a:picLocks noChangeAspect="1"/>
          </p:cNvPicPr>
          <p:nvPr/>
        </p:nvPicPr>
        <p:blipFill>
          <a:blip r:embed="rId6"/>
          <a:stretch>
            <a:fillRect/>
          </a:stretch>
        </p:blipFill>
        <p:spPr>
          <a:xfrm>
            <a:off x="8178640" y="3951926"/>
            <a:ext cx="423697" cy="292608"/>
          </a:xfrm>
          <a:prstGeom prst="rect">
            <a:avLst/>
          </a:prstGeom>
        </p:spPr>
      </p:pic>
      <p:pic>
        <p:nvPicPr>
          <p:cNvPr id="43" name="Picture 42"/>
          <p:cNvPicPr>
            <a:picLocks noChangeAspect="1"/>
          </p:cNvPicPr>
          <p:nvPr/>
        </p:nvPicPr>
        <p:blipFill>
          <a:blip r:embed="rId5"/>
          <a:stretch>
            <a:fillRect/>
          </a:stretch>
        </p:blipFill>
        <p:spPr>
          <a:xfrm>
            <a:off x="3397256" y="4400129"/>
            <a:ext cx="434780" cy="429768"/>
          </a:xfrm>
          <a:prstGeom prst="rect">
            <a:avLst/>
          </a:prstGeom>
        </p:spPr>
      </p:pic>
      <p:pic>
        <p:nvPicPr>
          <p:cNvPr id="45" name="Picture 44"/>
          <p:cNvPicPr>
            <a:picLocks noChangeAspect="1"/>
          </p:cNvPicPr>
          <p:nvPr/>
        </p:nvPicPr>
        <p:blipFill>
          <a:blip r:embed="rId5"/>
          <a:stretch>
            <a:fillRect/>
          </a:stretch>
        </p:blipFill>
        <p:spPr>
          <a:xfrm>
            <a:off x="4157732" y="5123190"/>
            <a:ext cx="434780" cy="429768"/>
          </a:xfrm>
          <a:prstGeom prst="rect">
            <a:avLst/>
          </a:prstGeom>
        </p:spPr>
      </p:pic>
      <p:pic>
        <p:nvPicPr>
          <p:cNvPr id="46" name="Picture 45"/>
          <p:cNvPicPr>
            <a:picLocks noChangeAspect="1"/>
          </p:cNvPicPr>
          <p:nvPr/>
        </p:nvPicPr>
        <p:blipFill>
          <a:blip r:embed="rId6"/>
          <a:stretch>
            <a:fillRect/>
          </a:stretch>
        </p:blipFill>
        <p:spPr>
          <a:xfrm>
            <a:off x="5463428" y="5280586"/>
            <a:ext cx="423697" cy="292608"/>
          </a:xfrm>
          <a:prstGeom prst="rect">
            <a:avLst/>
          </a:prstGeom>
        </p:spPr>
      </p:pic>
      <p:sp>
        <p:nvSpPr>
          <p:cNvPr id="55" name="Left-Right Arrow 54"/>
          <p:cNvSpPr/>
          <p:nvPr/>
        </p:nvSpPr>
        <p:spPr>
          <a:xfrm>
            <a:off x="3299353" y="292573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874875">
            <a:off x="6230446" y="3168141"/>
            <a:ext cx="2391995" cy="14630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 Arrow 59"/>
          <p:cNvSpPr/>
          <p:nvPr/>
        </p:nvSpPr>
        <p:spPr>
          <a:xfrm rot="18455891">
            <a:off x="3002290" y="4171382"/>
            <a:ext cx="2666678" cy="146304"/>
          </a:xfrm>
          <a:prstGeom prst="lef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355250" y="2485576"/>
            <a:ext cx="211032" cy="369332"/>
          </a:xfrm>
          <a:prstGeom prst="rect">
            <a:avLst/>
          </a:prstGeom>
          <a:noFill/>
        </p:spPr>
        <p:txBody>
          <a:bodyPr wrap="square" rtlCol="0">
            <a:spAutoFit/>
          </a:bodyPr>
          <a:lstStyle/>
          <a:p>
            <a:r>
              <a:rPr lang="en-US" dirty="0"/>
              <a:t>0</a:t>
            </a:r>
          </a:p>
        </p:txBody>
      </p:sp>
      <p:sp>
        <p:nvSpPr>
          <p:cNvPr id="52" name="TextBox 51"/>
          <p:cNvSpPr txBox="1"/>
          <p:nvPr/>
        </p:nvSpPr>
        <p:spPr>
          <a:xfrm>
            <a:off x="6383829" y="2521130"/>
            <a:ext cx="211032" cy="369332"/>
          </a:xfrm>
          <a:prstGeom prst="rect">
            <a:avLst/>
          </a:prstGeom>
          <a:noFill/>
        </p:spPr>
        <p:txBody>
          <a:bodyPr wrap="square" rtlCol="0">
            <a:spAutoFit/>
          </a:bodyPr>
          <a:lstStyle/>
          <a:p>
            <a:r>
              <a:rPr lang="en-US" dirty="0"/>
              <a:t>0</a:t>
            </a:r>
          </a:p>
        </p:txBody>
      </p:sp>
      <p:sp>
        <p:nvSpPr>
          <p:cNvPr id="54" name="TextBox 53"/>
          <p:cNvSpPr txBox="1"/>
          <p:nvPr/>
        </p:nvSpPr>
        <p:spPr>
          <a:xfrm>
            <a:off x="3518513" y="4067663"/>
            <a:ext cx="211032" cy="369332"/>
          </a:xfrm>
          <a:prstGeom prst="rect">
            <a:avLst/>
          </a:prstGeom>
          <a:noFill/>
        </p:spPr>
        <p:txBody>
          <a:bodyPr wrap="square" rtlCol="0">
            <a:spAutoFit/>
          </a:bodyPr>
          <a:lstStyle/>
          <a:p>
            <a:r>
              <a:rPr lang="en-US" dirty="0"/>
              <a:t>3</a:t>
            </a:r>
          </a:p>
        </p:txBody>
      </p:sp>
      <p:sp>
        <p:nvSpPr>
          <p:cNvPr id="56" name="TextBox 55"/>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62" name="TextBox 61"/>
          <p:cNvSpPr txBox="1"/>
          <p:nvPr/>
        </p:nvSpPr>
        <p:spPr>
          <a:xfrm>
            <a:off x="5518083" y="4990803"/>
            <a:ext cx="211032" cy="369332"/>
          </a:xfrm>
          <a:prstGeom prst="rect">
            <a:avLst/>
          </a:prstGeom>
          <a:noFill/>
        </p:spPr>
        <p:txBody>
          <a:bodyPr wrap="square" rtlCol="0">
            <a:spAutoFit/>
          </a:bodyPr>
          <a:lstStyle/>
          <a:p>
            <a:r>
              <a:rPr lang="en-US" dirty="0"/>
              <a:t>1</a:t>
            </a:r>
          </a:p>
        </p:txBody>
      </p:sp>
      <p:sp>
        <p:nvSpPr>
          <p:cNvPr id="63" name="TextBox 62"/>
          <p:cNvSpPr txBox="1"/>
          <p:nvPr/>
        </p:nvSpPr>
        <p:spPr>
          <a:xfrm>
            <a:off x="8284972" y="3708065"/>
            <a:ext cx="211032" cy="369332"/>
          </a:xfrm>
          <a:prstGeom prst="rect">
            <a:avLst/>
          </a:prstGeom>
          <a:noFill/>
        </p:spPr>
        <p:txBody>
          <a:bodyPr wrap="square" rtlCol="0">
            <a:spAutoFit/>
          </a:bodyPr>
          <a:lstStyle/>
          <a:p>
            <a:r>
              <a:rPr lang="en-US" dirty="0"/>
              <a:t>1</a:t>
            </a:r>
          </a:p>
        </p:txBody>
      </p:sp>
      <p:grpSp>
        <p:nvGrpSpPr>
          <p:cNvPr id="2" name="Group 1"/>
          <p:cNvGrpSpPr/>
          <p:nvPr/>
        </p:nvGrpSpPr>
        <p:grpSpPr>
          <a:xfrm rot="20608966">
            <a:off x="7041917" y="2934169"/>
            <a:ext cx="470334" cy="569611"/>
            <a:chOff x="7043353" y="2913081"/>
            <a:chExt cx="470334" cy="569611"/>
          </a:xfrm>
        </p:grpSpPr>
        <p:cxnSp>
          <p:nvCxnSpPr>
            <p:cNvPr id="68" name="Straight Connector 67"/>
            <p:cNvCxnSpPr/>
            <p:nvPr/>
          </p:nvCxnSpPr>
          <p:spPr>
            <a:xfrm rot="991034">
              <a:off x="7164473" y="2913081"/>
              <a:ext cx="264150" cy="5696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1153" flipV="1">
              <a:off x="7043353" y="2999346"/>
              <a:ext cx="470334" cy="39209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8371911" y="2175630"/>
            <a:ext cx="378468" cy="369332"/>
          </a:xfrm>
          <a:prstGeom prst="rect">
            <a:avLst/>
          </a:prstGeom>
          <a:noFill/>
        </p:spPr>
        <p:txBody>
          <a:bodyPr wrap="square" rtlCol="0">
            <a:spAutoFit/>
          </a:bodyPr>
          <a:lstStyle/>
          <a:p>
            <a:r>
              <a:rPr lang="en-US" dirty="0"/>
              <a:t>6</a:t>
            </a:r>
          </a:p>
        </p:txBody>
      </p:sp>
      <p:pic>
        <p:nvPicPr>
          <p:cNvPr id="74" name="Picture 73"/>
          <p:cNvPicPr>
            <a:picLocks noChangeAspect="1"/>
          </p:cNvPicPr>
          <p:nvPr/>
        </p:nvPicPr>
        <p:blipFill>
          <a:blip r:embed="rId7"/>
          <a:stretch>
            <a:fillRect/>
          </a:stretch>
        </p:blipFill>
        <p:spPr>
          <a:xfrm>
            <a:off x="4659527" y="1810980"/>
            <a:ext cx="421568" cy="993954"/>
          </a:xfrm>
          <a:prstGeom prst="rect">
            <a:avLst/>
          </a:prstGeom>
        </p:spPr>
      </p:pic>
      <p:pic>
        <p:nvPicPr>
          <p:cNvPr id="75" name="Picture 74"/>
          <p:cNvPicPr>
            <a:picLocks noChangeAspect="1"/>
          </p:cNvPicPr>
          <p:nvPr/>
        </p:nvPicPr>
        <p:blipFill>
          <a:blip r:embed="rId8"/>
          <a:stretch>
            <a:fillRect/>
          </a:stretch>
        </p:blipFill>
        <p:spPr>
          <a:xfrm>
            <a:off x="8328092" y="2604157"/>
            <a:ext cx="432633" cy="752154"/>
          </a:xfrm>
          <a:prstGeom prst="rect">
            <a:avLst/>
          </a:prstGeom>
        </p:spPr>
      </p:pic>
      <p:sp>
        <p:nvSpPr>
          <p:cNvPr id="72" name="TextBox 71"/>
          <p:cNvSpPr txBox="1"/>
          <p:nvPr/>
        </p:nvSpPr>
        <p:spPr>
          <a:xfrm>
            <a:off x="4728668" y="1585291"/>
            <a:ext cx="211032" cy="369332"/>
          </a:xfrm>
          <a:prstGeom prst="rect">
            <a:avLst/>
          </a:prstGeom>
          <a:noFill/>
        </p:spPr>
        <p:txBody>
          <a:bodyPr wrap="square" rtlCol="0">
            <a:spAutoFit/>
          </a:bodyPr>
          <a:lstStyle/>
          <a:p>
            <a:r>
              <a:rPr lang="en-US" dirty="0"/>
              <a:t>9</a:t>
            </a:r>
          </a:p>
        </p:txBody>
      </p:sp>
      <p:sp>
        <p:nvSpPr>
          <p:cNvPr id="51" name="Left-Right Arrow 50"/>
          <p:cNvSpPr/>
          <p:nvPr/>
        </p:nvSpPr>
        <p:spPr>
          <a:xfrm rot="8431480">
            <a:off x="6802190" y="4662578"/>
            <a:ext cx="2515256" cy="15054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itle 1"/>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Imbalanced routers can’t route!</a:t>
            </a:r>
          </a:p>
        </p:txBody>
      </p:sp>
      <p:sp>
        <p:nvSpPr>
          <p:cNvPr id="66" name="Rectangle 65">
            <a:extLst>
              <a:ext uri="{FF2B5EF4-FFF2-40B4-BE49-F238E27FC236}">
                <a16:creationId xmlns:a16="http://schemas.microsoft.com/office/drawing/2014/main" id="{FBE464BF-45A9-7448-97C8-98BE7EF5CE35}"/>
              </a:ext>
            </a:extLst>
          </p:cNvPr>
          <p:cNvSpPr/>
          <p:nvPr/>
        </p:nvSpPr>
        <p:spPr>
          <a:xfrm>
            <a:off x="6777127" y="1810851"/>
            <a:ext cx="829531" cy="226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70" name="Table 69">
            <a:extLst>
              <a:ext uri="{FF2B5EF4-FFF2-40B4-BE49-F238E27FC236}">
                <a16:creationId xmlns:a16="http://schemas.microsoft.com/office/drawing/2014/main" id="{E3159A7A-E19C-F449-9AFE-4817F4F89E96}"/>
              </a:ext>
            </a:extLst>
          </p:cNvPr>
          <p:cNvGraphicFramePr>
            <a:graphicFrameLocks noGrp="1"/>
          </p:cNvGraphicFramePr>
          <p:nvPr/>
        </p:nvGraphicFramePr>
        <p:xfrm>
          <a:off x="6774022" y="2058984"/>
          <a:ext cx="831072" cy="731520"/>
        </p:xfrm>
        <a:graphic>
          <a:graphicData uri="http://schemas.openxmlformats.org/drawingml/2006/table">
            <a:tbl>
              <a:tblPr bandRow="1">
                <a:tableStyleId>{21E4AEA4-8DFA-4A89-87EB-49C32662AFE0}</a:tableStyleId>
              </a:tblPr>
              <a:tblGrid>
                <a:gridCol w="396864">
                  <a:extLst>
                    <a:ext uri="{9D8B030D-6E8A-4147-A177-3AD203B41FA5}">
                      <a16:colId xmlns:a16="http://schemas.microsoft.com/office/drawing/2014/main" val="20000"/>
                    </a:ext>
                  </a:extLst>
                </a:gridCol>
                <a:gridCol w="434208">
                  <a:extLst>
                    <a:ext uri="{9D8B030D-6E8A-4147-A177-3AD203B41FA5}">
                      <a16:colId xmlns:a16="http://schemas.microsoft.com/office/drawing/2014/main" val="20001"/>
                    </a:ext>
                  </a:extLst>
                </a:gridCol>
              </a:tblGrid>
              <a:tr h="2752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752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graphicFrame>
        <p:nvGraphicFramePr>
          <p:cNvPr id="78" name="Table 77">
            <a:extLst>
              <a:ext uri="{FF2B5EF4-FFF2-40B4-BE49-F238E27FC236}">
                <a16:creationId xmlns:a16="http://schemas.microsoft.com/office/drawing/2014/main" id="{56E6C844-25D8-5841-A31E-75DE0809C04E}"/>
              </a:ext>
            </a:extLst>
          </p:cNvPr>
          <p:cNvGraphicFramePr>
            <a:graphicFrameLocks noGrp="1"/>
          </p:cNvGraphicFramePr>
          <p:nvPr/>
        </p:nvGraphicFramePr>
        <p:xfrm>
          <a:off x="7828337" y="2041503"/>
          <a:ext cx="831072" cy="731520"/>
        </p:xfrm>
        <a:graphic>
          <a:graphicData uri="http://schemas.openxmlformats.org/drawingml/2006/table">
            <a:tbl>
              <a:tblPr bandRow="1">
                <a:tableStyleId>{21E4AEA4-8DFA-4A89-87EB-49C32662AFE0}</a:tableStyleId>
              </a:tblPr>
              <a:tblGrid>
                <a:gridCol w="396864">
                  <a:extLst>
                    <a:ext uri="{9D8B030D-6E8A-4147-A177-3AD203B41FA5}">
                      <a16:colId xmlns:a16="http://schemas.microsoft.com/office/drawing/2014/main" val="20000"/>
                    </a:ext>
                  </a:extLst>
                </a:gridCol>
                <a:gridCol w="434208">
                  <a:extLst>
                    <a:ext uri="{9D8B030D-6E8A-4147-A177-3AD203B41FA5}">
                      <a16:colId xmlns:a16="http://schemas.microsoft.com/office/drawing/2014/main" val="20001"/>
                    </a:ext>
                  </a:extLst>
                </a:gridCol>
              </a:tblGrid>
              <a:tr h="2752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752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graphicFrame>
        <p:nvGraphicFramePr>
          <p:cNvPr id="84" name="Table 83">
            <a:extLst>
              <a:ext uri="{FF2B5EF4-FFF2-40B4-BE49-F238E27FC236}">
                <a16:creationId xmlns:a16="http://schemas.microsoft.com/office/drawing/2014/main" id="{C39835E2-9D13-A948-BC9F-A86D098A0B18}"/>
              </a:ext>
            </a:extLst>
          </p:cNvPr>
          <p:cNvGraphicFramePr>
            <a:graphicFrameLocks noGrp="1"/>
          </p:cNvGraphicFramePr>
          <p:nvPr/>
        </p:nvGraphicFramePr>
        <p:xfrm>
          <a:off x="8883418" y="2038441"/>
          <a:ext cx="831072" cy="731520"/>
        </p:xfrm>
        <a:graphic>
          <a:graphicData uri="http://schemas.openxmlformats.org/drawingml/2006/table">
            <a:tbl>
              <a:tblPr bandRow="1">
                <a:tableStyleId>{21E4AEA4-8DFA-4A89-87EB-49C32662AFE0}</a:tableStyleId>
              </a:tblPr>
              <a:tblGrid>
                <a:gridCol w="396864">
                  <a:extLst>
                    <a:ext uri="{9D8B030D-6E8A-4147-A177-3AD203B41FA5}">
                      <a16:colId xmlns:a16="http://schemas.microsoft.com/office/drawing/2014/main" val="20000"/>
                    </a:ext>
                  </a:extLst>
                </a:gridCol>
                <a:gridCol w="434208">
                  <a:extLst>
                    <a:ext uri="{9D8B030D-6E8A-4147-A177-3AD203B41FA5}">
                      <a16:colId xmlns:a16="http://schemas.microsoft.com/office/drawing/2014/main" val="20001"/>
                    </a:ext>
                  </a:extLst>
                </a:gridCol>
              </a:tblGrid>
              <a:tr h="2752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752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03" name="Up Arrow 102">
            <a:extLst>
              <a:ext uri="{FF2B5EF4-FFF2-40B4-BE49-F238E27FC236}">
                <a16:creationId xmlns:a16="http://schemas.microsoft.com/office/drawing/2014/main" id="{D4BAAD14-8E4D-C745-8E3E-37ADD004665F}"/>
              </a:ext>
            </a:extLst>
          </p:cNvPr>
          <p:cNvSpPr/>
          <p:nvPr/>
        </p:nvSpPr>
        <p:spPr>
          <a:xfrm rot="3354312">
            <a:off x="6597676" y="1977347"/>
            <a:ext cx="231736" cy="10738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CB46491F-4D1C-034C-B0F7-2810CEC95ED8}"/>
              </a:ext>
            </a:extLst>
          </p:cNvPr>
          <p:cNvSpPr/>
          <p:nvPr/>
        </p:nvSpPr>
        <p:spPr>
          <a:xfrm>
            <a:off x="8883418" y="1795562"/>
            <a:ext cx="829531" cy="226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108" name="Rectangle 107">
            <a:extLst>
              <a:ext uri="{FF2B5EF4-FFF2-40B4-BE49-F238E27FC236}">
                <a16:creationId xmlns:a16="http://schemas.microsoft.com/office/drawing/2014/main" id="{58A58AE6-0608-9945-9C9F-5BD68449081E}"/>
              </a:ext>
            </a:extLst>
          </p:cNvPr>
          <p:cNvSpPr/>
          <p:nvPr/>
        </p:nvSpPr>
        <p:spPr>
          <a:xfrm>
            <a:off x="7822849" y="1798749"/>
            <a:ext cx="829531" cy="226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85" name="Right Arrow 84">
            <a:extLst>
              <a:ext uri="{FF2B5EF4-FFF2-40B4-BE49-F238E27FC236}">
                <a16:creationId xmlns:a16="http://schemas.microsoft.com/office/drawing/2014/main" id="{6106AC9D-D45C-FB46-BED8-FDE704C4BE9A}"/>
              </a:ext>
            </a:extLst>
          </p:cNvPr>
          <p:cNvSpPr/>
          <p:nvPr/>
        </p:nvSpPr>
        <p:spPr>
          <a:xfrm>
            <a:off x="7224886" y="1838823"/>
            <a:ext cx="677049" cy="1948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ight Arrow 106">
            <a:extLst>
              <a:ext uri="{FF2B5EF4-FFF2-40B4-BE49-F238E27FC236}">
                <a16:creationId xmlns:a16="http://schemas.microsoft.com/office/drawing/2014/main" id="{B06065D7-315F-2E46-9328-D23658CBFAA3}"/>
              </a:ext>
            </a:extLst>
          </p:cNvPr>
          <p:cNvSpPr/>
          <p:nvPr/>
        </p:nvSpPr>
        <p:spPr>
          <a:xfrm>
            <a:off x="8415632" y="1820431"/>
            <a:ext cx="677049" cy="1948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77062DB1-165E-404F-8272-00D17B1C25A9}"/>
              </a:ext>
            </a:extLst>
          </p:cNvPr>
          <p:cNvGrpSpPr/>
          <p:nvPr/>
        </p:nvGrpSpPr>
        <p:grpSpPr>
          <a:xfrm>
            <a:off x="3745446" y="2831161"/>
            <a:ext cx="4270392" cy="1399637"/>
            <a:chOff x="8255324" y="5259729"/>
            <a:chExt cx="4270392" cy="1399637"/>
          </a:xfrm>
        </p:grpSpPr>
        <p:grpSp>
          <p:nvGrpSpPr>
            <p:cNvPr id="3" name="Group 2">
              <a:extLst>
                <a:ext uri="{FF2B5EF4-FFF2-40B4-BE49-F238E27FC236}">
                  <a16:creationId xmlns:a16="http://schemas.microsoft.com/office/drawing/2014/main" id="{63F51918-D6FD-3F42-9E3A-AAAE188657CB}"/>
                </a:ext>
              </a:extLst>
            </p:cNvPr>
            <p:cNvGrpSpPr/>
            <p:nvPr/>
          </p:nvGrpSpPr>
          <p:grpSpPr>
            <a:xfrm>
              <a:off x="8255324" y="5259729"/>
              <a:ext cx="4270392" cy="1399637"/>
              <a:chOff x="8255324" y="5259729"/>
              <a:chExt cx="4270392" cy="1399637"/>
            </a:xfrm>
          </p:grpSpPr>
          <p:sp>
            <p:nvSpPr>
              <p:cNvPr id="53" name="TextBox 52"/>
              <p:cNvSpPr txBox="1"/>
              <p:nvPr/>
            </p:nvSpPr>
            <p:spPr>
              <a:xfrm>
                <a:off x="10030858" y="6273955"/>
                <a:ext cx="211032" cy="369332"/>
              </a:xfrm>
              <a:prstGeom prst="rect">
                <a:avLst/>
              </a:prstGeom>
              <a:noFill/>
            </p:spPr>
            <p:txBody>
              <a:bodyPr wrap="square" rtlCol="0">
                <a:spAutoFit/>
              </a:bodyPr>
              <a:lstStyle/>
              <a:p>
                <a:r>
                  <a:rPr lang="en-US" dirty="0"/>
                  <a:t>3</a:t>
                </a:r>
              </a:p>
            </p:txBody>
          </p:sp>
          <p:cxnSp>
            <p:nvCxnSpPr>
              <p:cNvPr id="65" name="Straight Connector 64"/>
              <p:cNvCxnSpPr/>
              <p:nvPr/>
            </p:nvCxnSpPr>
            <p:spPr>
              <a:xfrm>
                <a:off x="10953339" y="5936182"/>
                <a:ext cx="109399" cy="6654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0682403" y="6190148"/>
                <a:ext cx="685950" cy="12195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1275171" y="5259729"/>
                <a:ext cx="211032" cy="369332"/>
              </a:xfrm>
              <a:prstGeom prst="rect">
                <a:avLst/>
              </a:prstGeom>
              <a:noFill/>
            </p:spPr>
            <p:txBody>
              <a:bodyPr wrap="square" rtlCol="0">
                <a:spAutoFit/>
              </a:bodyPr>
              <a:lstStyle/>
              <a:p>
                <a:r>
                  <a:rPr lang="en-US" dirty="0"/>
                  <a:t>1</a:t>
                </a:r>
              </a:p>
            </p:txBody>
          </p:sp>
          <p:pic>
            <p:nvPicPr>
              <p:cNvPr id="80" name="Picture 79"/>
              <p:cNvPicPr>
                <a:picLocks noChangeAspect="1"/>
              </p:cNvPicPr>
              <p:nvPr/>
            </p:nvPicPr>
            <p:blipFill>
              <a:blip r:embed="rId9"/>
              <a:stretch>
                <a:fillRect/>
              </a:stretch>
            </p:blipFill>
            <p:spPr>
              <a:xfrm>
                <a:off x="10963352" y="5442152"/>
                <a:ext cx="417335" cy="245200"/>
              </a:xfrm>
              <a:prstGeom prst="rect">
                <a:avLst/>
              </a:prstGeom>
            </p:spPr>
          </p:pic>
          <p:sp>
            <p:nvSpPr>
              <p:cNvPr id="59" name="TextBox 58">
                <a:extLst>
                  <a:ext uri="{FF2B5EF4-FFF2-40B4-BE49-F238E27FC236}">
                    <a16:creationId xmlns:a16="http://schemas.microsoft.com/office/drawing/2014/main" id="{F3AA909C-BFFD-D148-9FF8-7B3C1C6349A2}"/>
                  </a:ext>
                </a:extLst>
              </p:cNvPr>
              <p:cNvSpPr txBox="1"/>
              <p:nvPr/>
            </p:nvSpPr>
            <p:spPr>
              <a:xfrm>
                <a:off x="9032444" y="5411864"/>
                <a:ext cx="151225" cy="369332"/>
              </a:xfrm>
              <a:prstGeom prst="rect">
                <a:avLst/>
              </a:prstGeom>
              <a:noFill/>
            </p:spPr>
            <p:txBody>
              <a:bodyPr wrap="square" rtlCol="0">
                <a:spAutoFit/>
              </a:bodyPr>
              <a:lstStyle/>
              <a:p>
                <a:r>
                  <a:rPr lang="en-US" dirty="0">
                    <a:solidFill>
                      <a:schemeClr val="bg1">
                        <a:lumMod val="95000"/>
                      </a:schemeClr>
                    </a:solidFill>
                  </a:rPr>
                  <a:t>1</a:t>
                </a:r>
              </a:p>
            </p:txBody>
          </p:sp>
          <p:sp>
            <p:nvSpPr>
              <p:cNvPr id="61" name="TextBox 60">
                <a:extLst>
                  <a:ext uri="{FF2B5EF4-FFF2-40B4-BE49-F238E27FC236}">
                    <a16:creationId xmlns:a16="http://schemas.microsoft.com/office/drawing/2014/main" id="{84B1A046-A309-9347-9319-60ECE61FE228}"/>
                  </a:ext>
                </a:extLst>
              </p:cNvPr>
              <p:cNvSpPr txBox="1"/>
              <p:nvPr/>
            </p:nvSpPr>
            <p:spPr>
              <a:xfrm>
                <a:off x="9032444" y="6277728"/>
                <a:ext cx="151225" cy="369332"/>
              </a:xfrm>
              <a:prstGeom prst="rect">
                <a:avLst/>
              </a:prstGeom>
              <a:noFill/>
            </p:spPr>
            <p:txBody>
              <a:bodyPr wrap="square" rtlCol="0">
                <a:spAutoFit/>
              </a:bodyPr>
              <a:lstStyle/>
              <a:p>
                <a:r>
                  <a:rPr lang="en-US" dirty="0">
                    <a:solidFill>
                      <a:schemeClr val="bg1">
                        <a:lumMod val="95000"/>
                      </a:schemeClr>
                    </a:solidFill>
                  </a:rPr>
                  <a:t>2</a:t>
                </a:r>
              </a:p>
            </p:txBody>
          </p:sp>
          <p:sp>
            <p:nvSpPr>
              <p:cNvPr id="88" name="Rectangle 87">
                <a:extLst>
                  <a:ext uri="{FF2B5EF4-FFF2-40B4-BE49-F238E27FC236}">
                    <a16:creationId xmlns:a16="http://schemas.microsoft.com/office/drawing/2014/main" id="{84AA0C41-7989-7E4E-9C60-8FD2A4219B06}"/>
                  </a:ext>
                </a:extLst>
              </p:cNvPr>
              <p:cNvSpPr/>
              <p:nvPr/>
            </p:nvSpPr>
            <p:spPr>
              <a:xfrm>
                <a:off x="8255324" y="5321418"/>
                <a:ext cx="4270392" cy="13379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89" name="Group 88">
                <a:extLst>
                  <a:ext uri="{FF2B5EF4-FFF2-40B4-BE49-F238E27FC236}">
                    <a16:creationId xmlns:a16="http://schemas.microsoft.com/office/drawing/2014/main" id="{D24FAFA0-A311-E24F-B7FC-9BE258FEE266}"/>
                  </a:ext>
                </a:extLst>
              </p:cNvPr>
              <p:cNvGrpSpPr/>
              <p:nvPr/>
            </p:nvGrpSpPr>
            <p:grpSpPr>
              <a:xfrm>
                <a:off x="8262582" y="5302687"/>
                <a:ext cx="4255877" cy="1356679"/>
                <a:chOff x="1339209" y="3245872"/>
                <a:chExt cx="4255877" cy="1356679"/>
              </a:xfrm>
            </p:grpSpPr>
            <p:pic>
              <p:nvPicPr>
                <p:cNvPr id="90" name="Picture 89">
                  <a:extLst>
                    <a:ext uri="{FF2B5EF4-FFF2-40B4-BE49-F238E27FC236}">
                      <a16:creationId xmlns:a16="http://schemas.microsoft.com/office/drawing/2014/main" id="{269464A6-66AF-7646-B090-E8D0CF637D44}"/>
                    </a:ext>
                  </a:extLst>
                </p:cNvPr>
                <p:cNvPicPr>
                  <a:picLocks noChangeAspect="1"/>
                </p:cNvPicPr>
                <p:nvPr/>
              </p:nvPicPr>
              <p:blipFill>
                <a:blip r:embed="rId4">
                  <a:duotone>
                    <a:srgbClr val="4472C4">
                      <a:shade val="45000"/>
                      <a:satMod val="135000"/>
                    </a:srgbClr>
                    <a:prstClr val="white"/>
                  </a:duotone>
                </a:blip>
                <a:stretch>
                  <a:fillRect/>
                </a:stretch>
              </p:blipFill>
              <p:spPr>
                <a:xfrm>
                  <a:off x="2322743" y="3437095"/>
                  <a:ext cx="703093" cy="793822"/>
                </a:xfrm>
                <a:prstGeom prst="rect">
                  <a:avLst/>
                </a:prstGeom>
              </p:spPr>
            </p:pic>
            <p:sp>
              <p:nvSpPr>
                <p:cNvPr id="92" name="TextBox 91">
                  <a:extLst>
                    <a:ext uri="{FF2B5EF4-FFF2-40B4-BE49-F238E27FC236}">
                      <a16:creationId xmlns:a16="http://schemas.microsoft.com/office/drawing/2014/main" id="{50F2C288-8B6A-6A40-8D08-093BAD5B58A3}"/>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Alice</a:t>
                  </a:r>
                </a:p>
              </p:txBody>
            </p:sp>
            <p:sp>
              <p:nvSpPr>
                <p:cNvPr id="93" name="TextBox 92">
                  <a:extLst>
                    <a:ext uri="{FF2B5EF4-FFF2-40B4-BE49-F238E27FC236}">
                      <a16:creationId xmlns:a16="http://schemas.microsoft.com/office/drawing/2014/main" id="{AFED4E21-A4C3-364D-83CA-B16325AEAAA7}"/>
                    </a:ext>
                  </a:extLst>
                </p:cNvPr>
                <p:cNvSpPr txBox="1"/>
                <p:nvPr/>
              </p:nvSpPr>
              <p:spPr>
                <a:xfrm>
                  <a:off x="4583888" y="4189165"/>
                  <a:ext cx="797013"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a:solidFill>
                        <a:prstClr val="black"/>
                      </a:solidFill>
                      <a:latin typeface="Helvetica" pitchFamily="2" charset="0"/>
                    </a:rPr>
                    <a:t>Charlie</a:t>
                  </a:r>
                  <a:endParaRPr kumimoji="0" lang="en-US" sz="1500" b="0" i="0" u="none" strike="noStrike" kern="0" cap="none" spc="0" normalizeH="0" baseline="0" noProof="0" dirty="0">
                    <a:ln>
                      <a:noFill/>
                    </a:ln>
                    <a:solidFill>
                      <a:prstClr val="black"/>
                    </a:solidFill>
                    <a:effectLst/>
                    <a:uLnTx/>
                    <a:uFillTx/>
                    <a:latin typeface="Helvetica" pitchFamily="2" charset="0"/>
                  </a:endParaRPr>
                </a:p>
              </p:txBody>
            </p:sp>
            <p:sp>
              <p:nvSpPr>
                <p:cNvPr id="94" name="TextBox 93">
                  <a:extLst>
                    <a:ext uri="{FF2B5EF4-FFF2-40B4-BE49-F238E27FC236}">
                      <a16:creationId xmlns:a16="http://schemas.microsoft.com/office/drawing/2014/main" id="{BD1FB6D8-30EF-F44B-8C3C-4514AE25E4B2}"/>
                    </a:ext>
                  </a:extLst>
                </p:cNvPr>
                <p:cNvSpPr txBox="1"/>
                <p:nvPr/>
              </p:nvSpPr>
              <p:spPr>
                <a:xfrm>
                  <a:off x="1485703" y="3613067"/>
                  <a:ext cx="9428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b="1" kern="0" dirty="0">
                      <a:solidFill>
                        <a:prstClr val="black"/>
                      </a:solidFill>
                      <a:latin typeface="Helvetica" pitchFamily="2" charset="0"/>
                    </a:rPr>
                    <a:t>Reset</a:t>
                  </a:r>
                  <a:endParaRPr kumimoji="0" lang="en-US" sz="1500" b="1" i="0" u="none" strike="noStrike" kern="0" cap="none" spc="0" normalizeH="0" baseline="0" noProof="0" dirty="0">
                    <a:ln>
                      <a:noFill/>
                    </a:ln>
                    <a:solidFill>
                      <a:prstClr val="black"/>
                    </a:solidFill>
                    <a:effectLst/>
                    <a:uLnTx/>
                    <a:uFillTx/>
                    <a:latin typeface="Helvetica"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Helvetica" pitchFamily="2" charset="0"/>
                    </a:rPr>
                    <a:t>Channel</a:t>
                  </a:r>
                </a:p>
              </p:txBody>
            </p:sp>
            <p:sp>
              <p:nvSpPr>
                <p:cNvPr id="95" name="Rectangle 94">
                  <a:extLst>
                    <a:ext uri="{FF2B5EF4-FFF2-40B4-BE49-F238E27FC236}">
                      <a16:creationId xmlns:a16="http://schemas.microsoft.com/office/drawing/2014/main" id="{B0F3AE60-3119-7547-8C12-7C81DA517E1F}"/>
                    </a:ext>
                  </a:extLst>
                </p:cNvPr>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96" name="TextBox 95">
                  <a:extLst>
                    <a:ext uri="{FF2B5EF4-FFF2-40B4-BE49-F238E27FC236}">
                      <a16:creationId xmlns:a16="http://schemas.microsoft.com/office/drawing/2014/main" id="{EAE0632F-C1B5-234F-BD36-74A4E961010C}"/>
                    </a:ext>
                  </a:extLst>
                </p:cNvPr>
                <p:cNvSpPr txBox="1"/>
                <p:nvPr/>
              </p:nvSpPr>
              <p:spPr>
                <a:xfrm>
                  <a:off x="1361526" y="3245872"/>
                  <a:ext cx="420308" cy="36486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latin typeface="Helvetica" pitchFamily="2" charset="0"/>
                    </a:rPr>
                    <a:t>(1)</a:t>
                  </a:r>
                </a:p>
              </p:txBody>
            </p:sp>
            <p:pic>
              <p:nvPicPr>
                <p:cNvPr id="97" name="Picture 96">
                  <a:extLst>
                    <a:ext uri="{FF2B5EF4-FFF2-40B4-BE49-F238E27FC236}">
                      <a16:creationId xmlns:a16="http://schemas.microsoft.com/office/drawing/2014/main" id="{39338ECD-7C2C-FF4C-8156-0DF3DED09500}"/>
                    </a:ext>
                  </a:extLst>
                </p:cNvPr>
                <p:cNvPicPr>
                  <a:picLocks noChangeAspect="1"/>
                </p:cNvPicPr>
                <p:nvPr/>
              </p:nvPicPr>
              <p:blipFill>
                <a:blip r:embed="rId10"/>
                <a:stretch>
                  <a:fillRect/>
                </a:stretch>
              </p:blipFill>
              <p:spPr>
                <a:xfrm>
                  <a:off x="4098752" y="3707186"/>
                  <a:ext cx="394741" cy="429768"/>
                </a:xfrm>
                <a:prstGeom prst="rect">
                  <a:avLst/>
                </a:prstGeom>
              </p:spPr>
            </p:pic>
            <p:sp>
              <p:nvSpPr>
                <p:cNvPr id="98" name="TextBox 97">
                  <a:extLst>
                    <a:ext uri="{FF2B5EF4-FFF2-40B4-BE49-F238E27FC236}">
                      <a16:creationId xmlns:a16="http://schemas.microsoft.com/office/drawing/2014/main" id="{1405AA67-7653-7C48-A42C-0D7490AAB9FC}"/>
                    </a:ext>
                  </a:extLst>
                </p:cNvPr>
                <p:cNvSpPr txBox="1"/>
                <p:nvPr/>
              </p:nvSpPr>
              <p:spPr>
                <a:xfrm>
                  <a:off x="3306375" y="3335899"/>
                  <a:ext cx="211032" cy="369332"/>
                </a:xfrm>
                <a:prstGeom prst="rect">
                  <a:avLst/>
                </a:prstGeom>
                <a:noFill/>
              </p:spPr>
              <p:txBody>
                <a:bodyPr wrap="square" rtlCol="0">
                  <a:spAutoFit/>
                </a:bodyPr>
                <a:lstStyle/>
                <a:p>
                  <a:r>
                    <a:rPr lang="en-US" dirty="0"/>
                    <a:t>0</a:t>
                  </a:r>
                </a:p>
              </p:txBody>
            </p:sp>
            <p:sp>
              <p:nvSpPr>
                <p:cNvPr id="99" name="TextBox 98">
                  <a:extLst>
                    <a:ext uri="{FF2B5EF4-FFF2-40B4-BE49-F238E27FC236}">
                      <a16:creationId xmlns:a16="http://schemas.microsoft.com/office/drawing/2014/main" id="{CC41B304-C834-6C43-AE04-DFC2406EAE50}"/>
                    </a:ext>
                  </a:extLst>
                </p:cNvPr>
                <p:cNvSpPr txBox="1"/>
                <p:nvPr/>
              </p:nvSpPr>
              <p:spPr>
                <a:xfrm>
                  <a:off x="4162695" y="3354430"/>
                  <a:ext cx="211032" cy="369332"/>
                </a:xfrm>
                <a:prstGeom prst="rect">
                  <a:avLst/>
                </a:prstGeom>
                <a:noFill/>
              </p:spPr>
              <p:txBody>
                <a:bodyPr wrap="square" rtlCol="0">
                  <a:spAutoFit/>
                </a:bodyPr>
                <a:lstStyle/>
                <a:p>
                  <a:r>
                    <a:rPr lang="en-US" dirty="0"/>
                    <a:t>3</a:t>
                  </a:r>
                </a:p>
              </p:txBody>
            </p:sp>
          </p:grpSp>
        </p:grpSp>
        <p:grpSp>
          <p:nvGrpSpPr>
            <p:cNvPr id="158" name="Group 157">
              <a:extLst>
                <a:ext uri="{FF2B5EF4-FFF2-40B4-BE49-F238E27FC236}">
                  <a16:creationId xmlns:a16="http://schemas.microsoft.com/office/drawing/2014/main" id="{7C53349F-CD5B-6F48-8BCB-352CA20C220B}"/>
                </a:ext>
              </a:extLst>
            </p:cNvPr>
            <p:cNvGrpSpPr/>
            <p:nvPr/>
          </p:nvGrpSpPr>
          <p:grpSpPr>
            <a:xfrm>
              <a:off x="11646781" y="5604570"/>
              <a:ext cx="479059" cy="588386"/>
              <a:chOff x="5691651" y="1952452"/>
              <a:chExt cx="753393" cy="1020758"/>
            </a:xfrm>
            <a:solidFill>
              <a:schemeClr val="accent3">
                <a:lumMod val="75000"/>
              </a:schemeClr>
            </a:solidFill>
          </p:grpSpPr>
          <p:sp>
            <p:nvSpPr>
              <p:cNvPr id="159" name="Oval 158">
                <a:extLst>
                  <a:ext uri="{FF2B5EF4-FFF2-40B4-BE49-F238E27FC236}">
                    <a16:creationId xmlns:a16="http://schemas.microsoft.com/office/drawing/2014/main" id="{E1C3D09E-5B57-2A4C-AE68-A8517091B6D8}"/>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0" name="Delay 159">
                <a:extLst>
                  <a:ext uri="{FF2B5EF4-FFF2-40B4-BE49-F238E27FC236}">
                    <a16:creationId xmlns:a16="http://schemas.microsoft.com/office/drawing/2014/main" id="{C6F58D85-6FFD-6546-BCAA-9AD6B1ED8A5D}"/>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nvGrpSpPr>
          <p:cNvPr id="164" name="Group 163">
            <a:extLst>
              <a:ext uri="{FF2B5EF4-FFF2-40B4-BE49-F238E27FC236}">
                <a16:creationId xmlns:a16="http://schemas.microsoft.com/office/drawing/2014/main" id="{989F6B2F-88EF-4C4E-908E-44A991F88C14}"/>
              </a:ext>
            </a:extLst>
          </p:cNvPr>
          <p:cNvGrpSpPr/>
          <p:nvPr/>
        </p:nvGrpSpPr>
        <p:grpSpPr>
          <a:xfrm>
            <a:off x="2849900" y="4710542"/>
            <a:ext cx="753393" cy="1020758"/>
            <a:chOff x="5691651" y="1952452"/>
            <a:chExt cx="753393" cy="1020758"/>
          </a:xfrm>
          <a:solidFill>
            <a:schemeClr val="accent5">
              <a:lumMod val="50000"/>
            </a:schemeClr>
          </a:solidFill>
        </p:grpSpPr>
        <p:sp>
          <p:nvSpPr>
            <p:cNvPr id="165" name="Oval 164">
              <a:extLst>
                <a:ext uri="{FF2B5EF4-FFF2-40B4-BE49-F238E27FC236}">
                  <a16:creationId xmlns:a16="http://schemas.microsoft.com/office/drawing/2014/main" id="{D3E88D8C-52CA-8A41-9AE8-DE8130758CC2}"/>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6" name="Delay 165">
              <a:extLst>
                <a:ext uri="{FF2B5EF4-FFF2-40B4-BE49-F238E27FC236}">
                  <a16:creationId xmlns:a16="http://schemas.microsoft.com/office/drawing/2014/main" id="{D4DC6833-0DB8-1840-88E1-DFCAA4DDD0E7}"/>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1" name="Group 20">
            <a:extLst>
              <a:ext uri="{FF2B5EF4-FFF2-40B4-BE49-F238E27FC236}">
                <a16:creationId xmlns:a16="http://schemas.microsoft.com/office/drawing/2014/main" id="{D60BA1B2-32E5-C04E-8C03-3FAD34C3D13F}"/>
              </a:ext>
            </a:extLst>
          </p:cNvPr>
          <p:cNvGrpSpPr/>
          <p:nvPr/>
        </p:nvGrpSpPr>
        <p:grpSpPr>
          <a:xfrm>
            <a:off x="4247360" y="3285221"/>
            <a:ext cx="4270392" cy="1399637"/>
            <a:chOff x="3378160" y="6449200"/>
            <a:chExt cx="4270392" cy="1399637"/>
          </a:xfrm>
        </p:grpSpPr>
        <p:grpSp>
          <p:nvGrpSpPr>
            <p:cNvPr id="13" name="Group 12">
              <a:extLst>
                <a:ext uri="{FF2B5EF4-FFF2-40B4-BE49-F238E27FC236}">
                  <a16:creationId xmlns:a16="http://schemas.microsoft.com/office/drawing/2014/main" id="{DAF3DDE4-7064-A047-B61D-1E413E941E8E}"/>
                </a:ext>
              </a:extLst>
            </p:cNvPr>
            <p:cNvGrpSpPr/>
            <p:nvPr/>
          </p:nvGrpSpPr>
          <p:grpSpPr>
            <a:xfrm>
              <a:off x="3378160" y="6449200"/>
              <a:ext cx="4270392" cy="1399637"/>
              <a:chOff x="3299353" y="6625467"/>
              <a:chExt cx="4270392" cy="1399637"/>
            </a:xfrm>
          </p:grpSpPr>
          <p:grpSp>
            <p:nvGrpSpPr>
              <p:cNvPr id="132" name="Group 131">
                <a:extLst>
                  <a:ext uri="{FF2B5EF4-FFF2-40B4-BE49-F238E27FC236}">
                    <a16:creationId xmlns:a16="http://schemas.microsoft.com/office/drawing/2014/main" id="{284350BC-D0DC-E24F-9973-8DBFBF9AB077}"/>
                  </a:ext>
                </a:extLst>
              </p:cNvPr>
              <p:cNvGrpSpPr/>
              <p:nvPr/>
            </p:nvGrpSpPr>
            <p:grpSpPr>
              <a:xfrm>
                <a:off x="3299353" y="6625467"/>
                <a:ext cx="4270392" cy="1399637"/>
                <a:chOff x="8255324" y="5259729"/>
                <a:chExt cx="4270392" cy="1399637"/>
              </a:xfrm>
            </p:grpSpPr>
            <p:sp>
              <p:nvSpPr>
                <p:cNvPr id="133" name="TextBox 132">
                  <a:extLst>
                    <a:ext uri="{FF2B5EF4-FFF2-40B4-BE49-F238E27FC236}">
                      <a16:creationId xmlns:a16="http://schemas.microsoft.com/office/drawing/2014/main" id="{4C28CDE2-13E8-894D-8EF6-ECA64423C007}"/>
                    </a:ext>
                  </a:extLst>
                </p:cNvPr>
                <p:cNvSpPr txBox="1"/>
                <p:nvPr/>
              </p:nvSpPr>
              <p:spPr>
                <a:xfrm>
                  <a:off x="10030858" y="6273955"/>
                  <a:ext cx="211032" cy="369332"/>
                </a:xfrm>
                <a:prstGeom prst="rect">
                  <a:avLst/>
                </a:prstGeom>
                <a:noFill/>
              </p:spPr>
              <p:txBody>
                <a:bodyPr wrap="square" rtlCol="0">
                  <a:spAutoFit/>
                </a:bodyPr>
                <a:lstStyle/>
                <a:p>
                  <a:r>
                    <a:rPr lang="en-US" dirty="0"/>
                    <a:t>3</a:t>
                  </a:r>
                </a:p>
              </p:txBody>
            </p:sp>
            <p:cxnSp>
              <p:nvCxnSpPr>
                <p:cNvPr id="134" name="Straight Connector 133">
                  <a:extLst>
                    <a:ext uri="{FF2B5EF4-FFF2-40B4-BE49-F238E27FC236}">
                      <a16:creationId xmlns:a16="http://schemas.microsoft.com/office/drawing/2014/main" id="{DF4A2CDF-48E3-D742-A92F-938766980E6C}"/>
                    </a:ext>
                  </a:extLst>
                </p:cNvPr>
                <p:cNvCxnSpPr/>
                <p:nvPr/>
              </p:nvCxnSpPr>
              <p:spPr>
                <a:xfrm>
                  <a:off x="10953339" y="5936182"/>
                  <a:ext cx="109399" cy="6654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A2A3BA3-B9A4-B149-ABA0-37D1C3DDE992}"/>
                    </a:ext>
                  </a:extLst>
                </p:cNvPr>
                <p:cNvCxnSpPr/>
                <p:nvPr/>
              </p:nvCxnSpPr>
              <p:spPr>
                <a:xfrm flipV="1">
                  <a:off x="10682403" y="6190148"/>
                  <a:ext cx="685950" cy="12195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290687BC-5857-2A46-8568-D82FE39E3D42}"/>
                    </a:ext>
                  </a:extLst>
                </p:cNvPr>
                <p:cNvSpPr txBox="1"/>
                <p:nvPr/>
              </p:nvSpPr>
              <p:spPr>
                <a:xfrm>
                  <a:off x="11275171" y="5259729"/>
                  <a:ext cx="211032" cy="369332"/>
                </a:xfrm>
                <a:prstGeom prst="rect">
                  <a:avLst/>
                </a:prstGeom>
                <a:noFill/>
              </p:spPr>
              <p:txBody>
                <a:bodyPr wrap="square" rtlCol="0">
                  <a:spAutoFit/>
                </a:bodyPr>
                <a:lstStyle/>
                <a:p>
                  <a:r>
                    <a:rPr lang="en-US" dirty="0"/>
                    <a:t>1</a:t>
                  </a:r>
                </a:p>
              </p:txBody>
            </p:sp>
            <p:pic>
              <p:nvPicPr>
                <p:cNvPr id="137" name="Picture 136">
                  <a:extLst>
                    <a:ext uri="{FF2B5EF4-FFF2-40B4-BE49-F238E27FC236}">
                      <a16:creationId xmlns:a16="http://schemas.microsoft.com/office/drawing/2014/main" id="{9C207AE8-82B3-9849-8F48-961A85E7673D}"/>
                    </a:ext>
                  </a:extLst>
                </p:cNvPr>
                <p:cNvPicPr>
                  <a:picLocks noChangeAspect="1"/>
                </p:cNvPicPr>
                <p:nvPr/>
              </p:nvPicPr>
              <p:blipFill>
                <a:blip r:embed="rId9"/>
                <a:stretch>
                  <a:fillRect/>
                </a:stretch>
              </p:blipFill>
              <p:spPr>
                <a:xfrm>
                  <a:off x="10963352" y="5442152"/>
                  <a:ext cx="417335" cy="245200"/>
                </a:xfrm>
                <a:prstGeom prst="rect">
                  <a:avLst/>
                </a:prstGeom>
              </p:spPr>
            </p:pic>
            <p:sp>
              <p:nvSpPr>
                <p:cNvPr id="138" name="TextBox 137">
                  <a:extLst>
                    <a:ext uri="{FF2B5EF4-FFF2-40B4-BE49-F238E27FC236}">
                      <a16:creationId xmlns:a16="http://schemas.microsoft.com/office/drawing/2014/main" id="{1B401D86-7D3D-6140-BCB5-D76456C3B125}"/>
                    </a:ext>
                  </a:extLst>
                </p:cNvPr>
                <p:cNvSpPr txBox="1"/>
                <p:nvPr/>
              </p:nvSpPr>
              <p:spPr>
                <a:xfrm>
                  <a:off x="9032444" y="5411864"/>
                  <a:ext cx="151225" cy="369332"/>
                </a:xfrm>
                <a:prstGeom prst="rect">
                  <a:avLst/>
                </a:prstGeom>
                <a:noFill/>
              </p:spPr>
              <p:txBody>
                <a:bodyPr wrap="square" rtlCol="0">
                  <a:spAutoFit/>
                </a:bodyPr>
                <a:lstStyle/>
                <a:p>
                  <a:r>
                    <a:rPr lang="en-US" dirty="0">
                      <a:solidFill>
                        <a:schemeClr val="bg1">
                          <a:lumMod val="95000"/>
                        </a:schemeClr>
                      </a:solidFill>
                    </a:rPr>
                    <a:t>1</a:t>
                  </a:r>
                </a:p>
              </p:txBody>
            </p:sp>
            <p:sp>
              <p:nvSpPr>
                <p:cNvPr id="139" name="TextBox 138">
                  <a:extLst>
                    <a:ext uri="{FF2B5EF4-FFF2-40B4-BE49-F238E27FC236}">
                      <a16:creationId xmlns:a16="http://schemas.microsoft.com/office/drawing/2014/main" id="{EF91F75B-ED5A-A445-B6E2-F4D13162B575}"/>
                    </a:ext>
                  </a:extLst>
                </p:cNvPr>
                <p:cNvSpPr txBox="1"/>
                <p:nvPr/>
              </p:nvSpPr>
              <p:spPr>
                <a:xfrm>
                  <a:off x="9032444" y="6277728"/>
                  <a:ext cx="151225" cy="369332"/>
                </a:xfrm>
                <a:prstGeom prst="rect">
                  <a:avLst/>
                </a:prstGeom>
                <a:noFill/>
              </p:spPr>
              <p:txBody>
                <a:bodyPr wrap="square" rtlCol="0">
                  <a:spAutoFit/>
                </a:bodyPr>
                <a:lstStyle/>
                <a:p>
                  <a:r>
                    <a:rPr lang="en-US" dirty="0">
                      <a:solidFill>
                        <a:schemeClr val="bg1">
                          <a:lumMod val="95000"/>
                        </a:schemeClr>
                      </a:solidFill>
                    </a:rPr>
                    <a:t>2</a:t>
                  </a:r>
                </a:p>
              </p:txBody>
            </p:sp>
            <p:sp>
              <p:nvSpPr>
                <p:cNvPr id="140" name="Rectangle 139">
                  <a:extLst>
                    <a:ext uri="{FF2B5EF4-FFF2-40B4-BE49-F238E27FC236}">
                      <a16:creationId xmlns:a16="http://schemas.microsoft.com/office/drawing/2014/main" id="{D9263692-0981-7C44-89EA-3B1BE1C8E654}"/>
                    </a:ext>
                  </a:extLst>
                </p:cNvPr>
                <p:cNvSpPr/>
                <p:nvPr/>
              </p:nvSpPr>
              <p:spPr>
                <a:xfrm>
                  <a:off x="8255324" y="5321418"/>
                  <a:ext cx="4270392" cy="13379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41" name="Group 140">
                  <a:extLst>
                    <a:ext uri="{FF2B5EF4-FFF2-40B4-BE49-F238E27FC236}">
                      <a16:creationId xmlns:a16="http://schemas.microsoft.com/office/drawing/2014/main" id="{07EDECE6-02E5-9845-BC80-498BCD9A6C72}"/>
                    </a:ext>
                  </a:extLst>
                </p:cNvPr>
                <p:cNvGrpSpPr/>
                <p:nvPr/>
              </p:nvGrpSpPr>
              <p:grpSpPr>
                <a:xfrm>
                  <a:off x="8262582" y="5302687"/>
                  <a:ext cx="4255877" cy="1356679"/>
                  <a:chOff x="1339209" y="3245872"/>
                  <a:chExt cx="4255877" cy="1356679"/>
                </a:xfrm>
              </p:grpSpPr>
              <p:sp>
                <p:nvSpPr>
                  <p:cNvPr id="147" name="TextBox 146">
                    <a:extLst>
                      <a:ext uri="{FF2B5EF4-FFF2-40B4-BE49-F238E27FC236}">
                        <a16:creationId xmlns:a16="http://schemas.microsoft.com/office/drawing/2014/main" id="{F5363568-D63E-554B-B43C-AB17E7C87A70}"/>
                      </a:ext>
                    </a:extLst>
                  </p:cNvPr>
                  <p:cNvSpPr txBox="1"/>
                  <p:nvPr/>
                </p:nvSpPr>
                <p:spPr>
                  <a:xfrm>
                    <a:off x="2384608" y="4121390"/>
                    <a:ext cx="516488"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a:solidFill>
                          <a:prstClr val="black"/>
                        </a:solidFill>
                        <a:latin typeface="Helvetica" pitchFamily="2" charset="0"/>
                      </a:rPr>
                      <a:t>Eve</a:t>
                    </a:r>
                    <a:endParaRPr kumimoji="0" lang="en-US" sz="1500" b="0" i="0" u="none" strike="noStrike" kern="0" cap="none" spc="0" normalizeH="0" baseline="0" noProof="0" dirty="0">
                      <a:ln>
                        <a:noFill/>
                      </a:ln>
                      <a:solidFill>
                        <a:prstClr val="black"/>
                      </a:solidFill>
                      <a:effectLst/>
                      <a:uLnTx/>
                      <a:uFillTx/>
                      <a:latin typeface="Helvetica" pitchFamily="2" charset="0"/>
                    </a:endParaRPr>
                  </a:p>
                </p:txBody>
              </p:sp>
              <p:sp>
                <p:nvSpPr>
                  <p:cNvPr id="148" name="TextBox 147">
                    <a:extLst>
                      <a:ext uri="{FF2B5EF4-FFF2-40B4-BE49-F238E27FC236}">
                        <a16:creationId xmlns:a16="http://schemas.microsoft.com/office/drawing/2014/main" id="{1D63FCAA-588C-EC48-B3C7-970B7EC2F135}"/>
                      </a:ext>
                    </a:extLst>
                  </p:cNvPr>
                  <p:cNvSpPr txBox="1"/>
                  <p:nvPr/>
                </p:nvSpPr>
                <p:spPr>
                  <a:xfrm>
                    <a:off x="4693009" y="4190434"/>
                    <a:ext cx="797013"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a:solidFill>
                          <a:prstClr val="black"/>
                        </a:solidFill>
                        <a:latin typeface="Helvetica" pitchFamily="2" charset="0"/>
                      </a:rPr>
                      <a:t>Charlie</a:t>
                    </a:r>
                    <a:endParaRPr kumimoji="0" lang="en-US" sz="1500" b="0" i="0" u="none" strike="noStrike" kern="0" cap="none" spc="0" normalizeH="0" baseline="0" noProof="0" dirty="0">
                      <a:ln>
                        <a:noFill/>
                      </a:ln>
                      <a:solidFill>
                        <a:prstClr val="black"/>
                      </a:solidFill>
                      <a:effectLst/>
                      <a:uLnTx/>
                      <a:uFillTx/>
                      <a:latin typeface="Helvetica" pitchFamily="2" charset="0"/>
                    </a:endParaRPr>
                  </a:p>
                </p:txBody>
              </p:sp>
              <p:sp>
                <p:nvSpPr>
                  <p:cNvPr id="149" name="TextBox 148">
                    <a:extLst>
                      <a:ext uri="{FF2B5EF4-FFF2-40B4-BE49-F238E27FC236}">
                        <a16:creationId xmlns:a16="http://schemas.microsoft.com/office/drawing/2014/main" id="{18A86914-F7E0-F149-8DCC-710FDB57678C}"/>
                      </a:ext>
                    </a:extLst>
                  </p:cNvPr>
                  <p:cNvSpPr txBox="1"/>
                  <p:nvPr/>
                </p:nvSpPr>
                <p:spPr>
                  <a:xfrm>
                    <a:off x="1485703" y="3613067"/>
                    <a:ext cx="9428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b="1" kern="0" dirty="0">
                        <a:solidFill>
                          <a:prstClr val="black"/>
                        </a:solidFill>
                        <a:latin typeface="Helvetica" pitchFamily="2" charset="0"/>
                      </a:rPr>
                      <a:t>Reset</a:t>
                    </a:r>
                    <a:endParaRPr kumimoji="0" lang="en-US" sz="1500" b="1" i="0" u="none" strike="noStrike" kern="0" cap="none" spc="0" normalizeH="0" baseline="0" noProof="0" dirty="0">
                      <a:ln>
                        <a:noFill/>
                      </a:ln>
                      <a:solidFill>
                        <a:prstClr val="black"/>
                      </a:solidFill>
                      <a:effectLst/>
                      <a:uLnTx/>
                      <a:uFillTx/>
                      <a:latin typeface="Helvetica"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Helvetica" pitchFamily="2" charset="0"/>
                      </a:rPr>
                      <a:t>Channel</a:t>
                    </a:r>
                  </a:p>
                </p:txBody>
              </p:sp>
              <p:sp>
                <p:nvSpPr>
                  <p:cNvPr id="150" name="Rectangle 149">
                    <a:extLst>
                      <a:ext uri="{FF2B5EF4-FFF2-40B4-BE49-F238E27FC236}">
                        <a16:creationId xmlns:a16="http://schemas.microsoft.com/office/drawing/2014/main" id="{4BA5B8FF-6A75-344D-8D54-7D1A6041C0D2}"/>
                      </a:ext>
                    </a:extLst>
                  </p:cNvPr>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151" name="TextBox 150">
                    <a:extLst>
                      <a:ext uri="{FF2B5EF4-FFF2-40B4-BE49-F238E27FC236}">
                        <a16:creationId xmlns:a16="http://schemas.microsoft.com/office/drawing/2014/main" id="{B8F322C3-4824-A345-87DB-75C7E2481FF8}"/>
                      </a:ext>
                    </a:extLst>
                  </p:cNvPr>
                  <p:cNvSpPr txBox="1"/>
                  <p:nvPr/>
                </p:nvSpPr>
                <p:spPr>
                  <a:xfrm>
                    <a:off x="1361526" y="3245872"/>
                    <a:ext cx="42030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latin typeface="Helvetica" pitchFamily="2" charset="0"/>
                      </a:rPr>
                      <a:t>(2)</a:t>
                    </a:r>
                  </a:p>
                </p:txBody>
              </p:sp>
              <p:pic>
                <p:nvPicPr>
                  <p:cNvPr id="152" name="Picture 151">
                    <a:extLst>
                      <a:ext uri="{FF2B5EF4-FFF2-40B4-BE49-F238E27FC236}">
                        <a16:creationId xmlns:a16="http://schemas.microsoft.com/office/drawing/2014/main" id="{24EEB2B8-E674-FF4F-9F2F-4781B0EF15CB}"/>
                      </a:ext>
                    </a:extLst>
                  </p:cNvPr>
                  <p:cNvPicPr>
                    <a:picLocks noChangeAspect="1"/>
                  </p:cNvPicPr>
                  <p:nvPr/>
                </p:nvPicPr>
                <p:blipFill>
                  <a:blip r:embed="rId10"/>
                  <a:stretch>
                    <a:fillRect/>
                  </a:stretch>
                </p:blipFill>
                <p:spPr>
                  <a:xfrm>
                    <a:off x="4098752" y="3707186"/>
                    <a:ext cx="394741" cy="429768"/>
                  </a:xfrm>
                  <a:prstGeom prst="rect">
                    <a:avLst/>
                  </a:prstGeom>
                </p:spPr>
              </p:pic>
              <p:sp>
                <p:nvSpPr>
                  <p:cNvPr id="153" name="TextBox 152">
                    <a:extLst>
                      <a:ext uri="{FF2B5EF4-FFF2-40B4-BE49-F238E27FC236}">
                        <a16:creationId xmlns:a16="http://schemas.microsoft.com/office/drawing/2014/main" id="{BF292173-15D5-5249-9025-4EF576187AFF}"/>
                      </a:ext>
                    </a:extLst>
                  </p:cNvPr>
                  <p:cNvSpPr txBox="1"/>
                  <p:nvPr/>
                </p:nvSpPr>
                <p:spPr>
                  <a:xfrm>
                    <a:off x="3306375" y="3335899"/>
                    <a:ext cx="211032" cy="369332"/>
                  </a:xfrm>
                  <a:prstGeom prst="rect">
                    <a:avLst/>
                  </a:prstGeom>
                  <a:noFill/>
                </p:spPr>
                <p:txBody>
                  <a:bodyPr wrap="square" rtlCol="0">
                    <a:spAutoFit/>
                  </a:bodyPr>
                  <a:lstStyle/>
                  <a:p>
                    <a:r>
                      <a:rPr lang="en-US" dirty="0"/>
                      <a:t>3</a:t>
                    </a:r>
                  </a:p>
                </p:txBody>
              </p:sp>
              <p:sp>
                <p:nvSpPr>
                  <p:cNvPr id="154" name="TextBox 153">
                    <a:extLst>
                      <a:ext uri="{FF2B5EF4-FFF2-40B4-BE49-F238E27FC236}">
                        <a16:creationId xmlns:a16="http://schemas.microsoft.com/office/drawing/2014/main" id="{8F05A661-AF8F-F64A-AA79-9022C0C132C0}"/>
                      </a:ext>
                    </a:extLst>
                  </p:cNvPr>
                  <p:cNvSpPr txBox="1"/>
                  <p:nvPr/>
                </p:nvSpPr>
                <p:spPr>
                  <a:xfrm>
                    <a:off x="4162695" y="3354430"/>
                    <a:ext cx="211032" cy="369332"/>
                  </a:xfrm>
                  <a:prstGeom prst="rect">
                    <a:avLst/>
                  </a:prstGeom>
                  <a:noFill/>
                </p:spPr>
                <p:txBody>
                  <a:bodyPr wrap="square" rtlCol="0">
                    <a:spAutoFit/>
                  </a:bodyPr>
                  <a:lstStyle/>
                  <a:p>
                    <a:r>
                      <a:rPr lang="en-US" dirty="0"/>
                      <a:t>3</a:t>
                    </a:r>
                  </a:p>
                </p:txBody>
              </p:sp>
            </p:grpSp>
            <p:pic>
              <p:nvPicPr>
                <p:cNvPr id="143" name="Picture 142">
                  <a:extLst>
                    <a:ext uri="{FF2B5EF4-FFF2-40B4-BE49-F238E27FC236}">
                      <a16:creationId xmlns:a16="http://schemas.microsoft.com/office/drawing/2014/main" id="{9D21F845-29CB-C549-8683-192752F3DDF3}"/>
                    </a:ext>
                  </a:extLst>
                </p:cNvPr>
                <p:cNvPicPr>
                  <a:picLocks noChangeAspect="1"/>
                </p:cNvPicPr>
                <p:nvPr/>
              </p:nvPicPr>
              <p:blipFill>
                <a:blip r:embed="rId10"/>
                <a:stretch>
                  <a:fillRect/>
                </a:stretch>
              </p:blipFill>
              <p:spPr>
                <a:xfrm>
                  <a:off x="10210724" y="5779621"/>
                  <a:ext cx="394741" cy="429768"/>
                </a:xfrm>
                <a:prstGeom prst="rect">
                  <a:avLst/>
                </a:prstGeom>
              </p:spPr>
            </p:pic>
          </p:grpSp>
          <p:grpSp>
            <p:nvGrpSpPr>
              <p:cNvPr id="155" name="Group 154">
                <a:extLst>
                  <a:ext uri="{FF2B5EF4-FFF2-40B4-BE49-F238E27FC236}">
                    <a16:creationId xmlns:a16="http://schemas.microsoft.com/office/drawing/2014/main" id="{91625C12-00DC-3F48-A335-B82B764430AB}"/>
                  </a:ext>
                </a:extLst>
              </p:cNvPr>
              <p:cNvGrpSpPr/>
              <p:nvPr/>
            </p:nvGrpSpPr>
            <p:grpSpPr>
              <a:xfrm>
                <a:off x="6803614" y="6986741"/>
                <a:ext cx="479059" cy="588386"/>
                <a:chOff x="5691651" y="1952452"/>
                <a:chExt cx="753393" cy="1020758"/>
              </a:xfrm>
              <a:solidFill>
                <a:schemeClr val="accent3">
                  <a:lumMod val="75000"/>
                </a:schemeClr>
              </a:solidFill>
            </p:grpSpPr>
            <p:sp>
              <p:nvSpPr>
                <p:cNvPr id="156" name="Oval 155">
                  <a:extLst>
                    <a:ext uri="{FF2B5EF4-FFF2-40B4-BE49-F238E27FC236}">
                      <a16:creationId xmlns:a16="http://schemas.microsoft.com/office/drawing/2014/main" id="{92D32F37-5D86-164A-AFDF-A557749A99EE}"/>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7" name="Delay 156">
                  <a:extLst>
                    <a:ext uri="{FF2B5EF4-FFF2-40B4-BE49-F238E27FC236}">
                      <a16:creationId xmlns:a16="http://schemas.microsoft.com/office/drawing/2014/main" id="{A3D99306-D5C9-F94D-9AA9-E0BAF16BD81C}"/>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nvGrpSpPr>
            <p:cNvPr id="14" name="Group 13"/>
            <p:cNvGrpSpPr/>
            <p:nvPr/>
          </p:nvGrpSpPr>
          <p:grpSpPr>
            <a:xfrm>
              <a:off x="4505168" y="6830352"/>
              <a:ext cx="464054" cy="522322"/>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167" name="TextBox 166">
            <a:extLst>
              <a:ext uri="{FF2B5EF4-FFF2-40B4-BE49-F238E27FC236}">
                <a16:creationId xmlns:a16="http://schemas.microsoft.com/office/drawing/2014/main" id="{95A3B04F-4831-7E43-8962-2228C5413425}"/>
              </a:ext>
            </a:extLst>
          </p:cNvPr>
          <p:cNvSpPr txBox="1"/>
          <p:nvPr/>
        </p:nvSpPr>
        <p:spPr>
          <a:xfrm>
            <a:off x="4386396" y="4953292"/>
            <a:ext cx="211032" cy="369332"/>
          </a:xfrm>
          <a:prstGeom prst="rect">
            <a:avLst/>
          </a:prstGeom>
          <a:noFill/>
        </p:spPr>
        <p:txBody>
          <a:bodyPr wrap="square" rtlCol="0">
            <a:spAutoFit/>
          </a:bodyPr>
          <a:lstStyle/>
          <a:p>
            <a:r>
              <a:rPr lang="en-US" dirty="0"/>
              <a:t>3</a:t>
            </a:r>
          </a:p>
        </p:txBody>
      </p:sp>
      <p:grpSp>
        <p:nvGrpSpPr>
          <p:cNvPr id="23" name="Group 22">
            <a:extLst>
              <a:ext uri="{FF2B5EF4-FFF2-40B4-BE49-F238E27FC236}">
                <a16:creationId xmlns:a16="http://schemas.microsoft.com/office/drawing/2014/main" id="{70768154-B71D-3C41-BC70-D302088830AC}"/>
              </a:ext>
            </a:extLst>
          </p:cNvPr>
          <p:cNvGrpSpPr/>
          <p:nvPr/>
        </p:nvGrpSpPr>
        <p:grpSpPr>
          <a:xfrm>
            <a:off x="4849343" y="3701387"/>
            <a:ext cx="4270392" cy="1399637"/>
            <a:chOff x="-632320" y="6534795"/>
            <a:chExt cx="4270392" cy="1399637"/>
          </a:xfrm>
        </p:grpSpPr>
        <p:grpSp>
          <p:nvGrpSpPr>
            <p:cNvPr id="22" name="Group 21">
              <a:extLst>
                <a:ext uri="{FF2B5EF4-FFF2-40B4-BE49-F238E27FC236}">
                  <a16:creationId xmlns:a16="http://schemas.microsoft.com/office/drawing/2014/main" id="{D9615D35-20E6-F44F-A5A5-0E692DCB4287}"/>
                </a:ext>
              </a:extLst>
            </p:cNvPr>
            <p:cNvGrpSpPr/>
            <p:nvPr/>
          </p:nvGrpSpPr>
          <p:grpSpPr>
            <a:xfrm>
              <a:off x="-632320" y="6534795"/>
              <a:ext cx="4270392" cy="1399637"/>
              <a:chOff x="-1485886" y="6041440"/>
              <a:chExt cx="4270392" cy="1399637"/>
            </a:xfrm>
          </p:grpSpPr>
          <p:grpSp>
            <p:nvGrpSpPr>
              <p:cNvPr id="4" name="Group 3">
                <a:extLst>
                  <a:ext uri="{FF2B5EF4-FFF2-40B4-BE49-F238E27FC236}">
                    <a16:creationId xmlns:a16="http://schemas.microsoft.com/office/drawing/2014/main" id="{888A5346-D21A-E54D-A3DA-8CDCAC1404CF}"/>
                  </a:ext>
                </a:extLst>
              </p:cNvPr>
              <p:cNvGrpSpPr/>
              <p:nvPr/>
            </p:nvGrpSpPr>
            <p:grpSpPr>
              <a:xfrm>
                <a:off x="-1485886" y="6041440"/>
                <a:ext cx="4270392" cy="1399637"/>
                <a:chOff x="-1485886" y="6041440"/>
                <a:chExt cx="4270392" cy="1399637"/>
              </a:xfrm>
            </p:grpSpPr>
            <p:grpSp>
              <p:nvGrpSpPr>
                <p:cNvPr id="109" name="Group 108">
                  <a:extLst>
                    <a:ext uri="{FF2B5EF4-FFF2-40B4-BE49-F238E27FC236}">
                      <a16:creationId xmlns:a16="http://schemas.microsoft.com/office/drawing/2014/main" id="{7910B083-CE0F-BB4D-8ABB-6E18AB17DA01}"/>
                    </a:ext>
                  </a:extLst>
                </p:cNvPr>
                <p:cNvGrpSpPr/>
                <p:nvPr/>
              </p:nvGrpSpPr>
              <p:grpSpPr>
                <a:xfrm>
                  <a:off x="-1485886" y="6041440"/>
                  <a:ext cx="4270392" cy="1399637"/>
                  <a:chOff x="8255324" y="5259729"/>
                  <a:chExt cx="4270392" cy="1399637"/>
                </a:xfrm>
              </p:grpSpPr>
              <p:sp>
                <p:nvSpPr>
                  <p:cNvPr id="110" name="TextBox 109">
                    <a:extLst>
                      <a:ext uri="{FF2B5EF4-FFF2-40B4-BE49-F238E27FC236}">
                        <a16:creationId xmlns:a16="http://schemas.microsoft.com/office/drawing/2014/main" id="{63B40D17-A460-C140-8970-D4D6CC9CC1D1}"/>
                      </a:ext>
                    </a:extLst>
                  </p:cNvPr>
                  <p:cNvSpPr txBox="1"/>
                  <p:nvPr/>
                </p:nvSpPr>
                <p:spPr>
                  <a:xfrm>
                    <a:off x="10030858" y="6273955"/>
                    <a:ext cx="211032" cy="369332"/>
                  </a:xfrm>
                  <a:prstGeom prst="rect">
                    <a:avLst/>
                  </a:prstGeom>
                  <a:noFill/>
                </p:spPr>
                <p:txBody>
                  <a:bodyPr wrap="square" rtlCol="0">
                    <a:spAutoFit/>
                  </a:bodyPr>
                  <a:lstStyle/>
                  <a:p>
                    <a:r>
                      <a:rPr lang="en-US" dirty="0"/>
                      <a:t>3</a:t>
                    </a:r>
                  </a:p>
                </p:txBody>
              </p:sp>
              <p:cxnSp>
                <p:nvCxnSpPr>
                  <p:cNvPr id="111" name="Straight Connector 110">
                    <a:extLst>
                      <a:ext uri="{FF2B5EF4-FFF2-40B4-BE49-F238E27FC236}">
                        <a16:creationId xmlns:a16="http://schemas.microsoft.com/office/drawing/2014/main" id="{62401B6B-0894-7744-9CF1-8A869F28B64C}"/>
                      </a:ext>
                    </a:extLst>
                  </p:cNvPr>
                  <p:cNvCxnSpPr/>
                  <p:nvPr/>
                </p:nvCxnSpPr>
                <p:spPr>
                  <a:xfrm>
                    <a:off x="10953339" y="5936182"/>
                    <a:ext cx="109399" cy="6654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D3B6887-7812-1841-BF0E-C7DD134CA2AA}"/>
                      </a:ext>
                    </a:extLst>
                  </p:cNvPr>
                  <p:cNvCxnSpPr/>
                  <p:nvPr/>
                </p:nvCxnSpPr>
                <p:spPr>
                  <a:xfrm flipV="1">
                    <a:off x="10682403" y="6190148"/>
                    <a:ext cx="685950" cy="12195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B47B51B4-5CDD-6144-8F47-79D91A541144}"/>
                      </a:ext>
                    </a:extLst>
                  </p:cNvPr>
                  <p:cNvSpPr txBox="1"/>
                  <p:nvPr/>
                </p:nvSpPr>
                <p:spPr>
                  <a:xfrm>
                    <a:off x="11275171" y="5259729"/>
                    <a:ext cx="211032" cy="369332"/>
                  </a:xfrm>
                  <a:prstGeom prst="rect">
                    <a:avLst/>
                  </a:prstGeom>
                  <a:noFill/>
                </p:spPr>
                <p:txBody>
                  <a:bodyPr wrap="square" rtlCol="0">
                    <a:spAutoFit/>
                  </a:bodyPr>
                  <a:lstStyle/>
                  <a:p>
                    <a:r>
                      <a:rPr lang="en-US" dirty="0"/>
                      <a:t>1</a:t>
                    </a:r>
                  </a:p>
                </p:txBody>
              </p:sp>
              <p:pic>
                <p:nvPicPr>
                  <p:cNvPr id="114" name="Picture 113">
                    <a:extLst>
                      <a:ext uri="{FF2B5EF4-FFF2-40B4-BE49-F238E27FC236}">
                        <a16:creationId xmlns:a16="http://schemas.microsoft.com/office/drawing/2014/main" id="{8BB4FA27-EE6D-E547-870E-D88FB3E1CD36}"/>
                      </a:ext>
                    </a:extLst>
                  </p:cNvPr>
                  <p:cNvPicPr>
                    <a:picLocks noChangeAspect="1"/>
                  </p:cNvPicPr>
                  <p:nvPr/>
                </p:nvPicPr>
                <p:blipFill>
                  <a:blip r:embed="rId9"/>
                  <a:stretch>
                    <a:fillRect/>
                  </a:stretch>
                </p:blipFill>
                <p:spPr>
                  <a:xfrm>
                    <a:off x="10963352" y="5442152"/>
                    <a:ext cx="417335" cy="245200"/>
                  </a:xfrm>
                  <a:prstGeom prst="rect">
                    <a:avLst/>
                  </a:prstGeom>
                </p:spPr>
              </p:pic>
              <p:sp>
                <p:nvSpPr>
                  <p:cNvPr id="115" name="TextBox 114">
                    <a:extLst>
                      <a:ext uri="{FF2B5EF4-FFF2-40B4-BE49-F238E27FC236}">
                        <a16:creationId xmlns:a16="http://schemas.microsoft.com/office/drawing/2014/main" id="{0D728EDF-091B-6748-A070-30D36DF98623}"/>
                      </a:ext>
                    </a:extLst>
                  </p:cNvPr>
                  <p:cNvSpPr txBox="1"/>
                  <p:nvPr/>
                </p:nvSpPr>
                <p:spPr>
                  <a:xfrm>
                    <a:off x="9032444" y="5411864"/>
                    <a:ext cx="151225" cy="369332"/>
                  </a:xfrm>
                  <a:prstGeom prst="rect">
                    <a:avLst/>
                  </a:prstGeom>
                  <a:noFill/>
                </p:spPr>
                <p:txBody>
                  <a:bodyPr wrap="square" rtlCol="0">
                    <a:spAutoFit/>
                  </a:bodyPr>
                  <a:lstStyle/>
                  <a:p>
                    <a:r>
                      <a:rPr lang="en-US" dirty="0">
                        <a:solidFill>
                          <a:schemeClr val="bg1">
                            <a:lumMod val="95000"/>
                          </a:schemeClr>
                        </a:solidFill>
                      </a:rPr>
                      <a:t>1</a:t>
                    </a:r>
                  </a:p>
                </p:txBody>
              </p:sp>
              <p:sp>
                <p:nvSpPr>
                  <p:cNvPr id="116" name="TextBox 115">
                    <a:extLst>
                      <a:ext uri="{FF2B5EF4-FFF2-40B4-BE49-F238E27FC236}">
                        <a16:creationId xmlns:a16="http://schemas.microsoft.com/office/drawing/2014/main" id="{39DB9D0B-BC58-CD43-9587-C2193A72A91F}"/>
                      </a:ext>
                    </a:extLst>
                  </p:cNvPr>
                  <p:cNvSpPr txBox="1"/>
                  <p:nvPr/>
                </p:nvSpPr>
                <p:spPr>
                  <a:xfrm>
                    <a:off x="9032444" y="6277728"/>
                    <a:ext cx="151225" cy="369332"/>
                  </a:xfrm>
                  <a:prstGeom prst="rect">
                    <a:avLst/>
                  </a:prstGeom>
                  <a:noFill/>
                </p:spPr>
                <p:txBody>
                  <a:bodyPr wrap="square" rtlCol="0">
                    <a:spAutoFit/>
                  </a:bodyPr>
                  <a:lstStyle/>
                  <a:p>
                    <a:r>
                      <a:rPr lang="en-US" dirty="0">
                        <a:solidFill>
                          <a:schemeClr val="bg1">
                            <a:lumMod val="95000"/>
                          </a:schemeClr>
                        </a:solidFill>
                      </a:rPr>
                      <a:t>2</a:t>
                    </a:r>
                  </a:p>
                </p:txBody>
              </p:sp>
              <p:sp>
                <p:nvSpPr>
                  <p:cNvPr id="117" name="Rectangle 116">
                    <a:extLst>
                      <a:ext uri="{FF2B5EF4-FFF2-40B4-BE49-F238E27FC236}">
                        <a16:creationId xmlns:a16="http://schemas.microsoft.com/office/drawing/2014/main" id="{3039A86F-727E-C843-891F-E66FF57932A4}"/>
                      </a:ext>
                    </a:extLst>
                  </p:cNvPr>
                  <p:cNvSpPr/>
                  <p:nvPr/>
                </p:nvSpPr>
                <p:spPr>
                  <a:xfrm>
                    <a:off x="8255324" y="5321418"/>
                    <a:ext cx="4270392" cy="13379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18" name="Group 117">
                    <a:extLst>
                      <a:ext uri="{FF2B5EF4-FFF2-40B4-BE49-F238E27FC236}">
                        <a16:creationId xmlns:a16="http://schemas.microsoft.com/office/drawing/2014/main" id="{203D528E-61F6-004B-B169-149683272C73}"/>
                      </a:ext>
                    </a:extLst>
                  </p:cNvPr>
                  <p:cNvGrpSpPr/>
                  <p:nvPr/>
                </p:nvGrpSpPr>
                <p:grpSpPr>
                  <a:xfrm>
                    <a:off x="8262582" y="5302687"/>
                    <a:ext cx="4255877" cy="1356679"/>
                    <a:chOff x="1339209" y="3245872"/>
                    <a:chExt cx="4255877" cy="1356679"/>
                  </a:xfrm>
                </p:grpSpPr>
                <p:sp>
                  <p:nvSpPr>
                    <p:cNvPr id="124" name="TextBox 123">
                      <a:extLst>
                        <a:ext uri="{FF2B5EF4-FFF2-40B4-BE49-F238E27FC236}">
                          <a16:creationId xmlns:a16="http://schemas.microsoft.com/office/drawing/2014/main" id="{D7DD4CEB-FD5C-F844-97F6-AC7265C139AE}"/>
                        </a:ext>
                      </a:extLst>
                    </p:cNvPr>
                    <p:cNvSpPr txBox="1"/>
                    <p:nvPr/>
                  </p:nvSpPr>
                  <p:spPr>
                    <a:xfrm>
                      <a:off x="2384608" y="4121390"/>
                      <a:ext cx="527709"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a:solidFill>
                            <a:prstClr val="black"/>
                          </a:solidFill>
                          <a:latin typeface="Helvetica" pitchFamily="2" charset="0"/>
                        </a:rPr>
                        <a:t>Bob</a:t>
                      </a:r>
                      <a:endParaRPr kumimoji="0" lang="en-US" sz="1500" b="0" i="0" u="none" strike="noStrike" kern="0" cap="none" spc="0" normalizeH="0" baseline="0" noProof="0" dirty="0">
                        <a:ln>
                          <a:noFill/>
                        </a:ln>
                        <a:solidFill>
                          <a:prstClr val="black"/>
                        </a:solidFill>
                        <a:effectLst/>
                        <a:uLnTx/>
                        <a:uFillTx/>
                        <a:latin typeface="Helvetica" pitchFamily="2" charset="0"/>
                      </a:endParaRPr>
                    </a:p>
                  </p:txBody>
                </p:sp>
                <p:sp>
                  <p:nvSpPr>
                    <p:cNvPr id="125" name="TextBox 124">
                      <a:extLst>
                        <a:ext uri="{FF2B5EF4-FFF2-40B4-BE49-F238E27FC236}">
                          <a16:creationId xmlns:a16="http://schemas.microsoft.com/office/drawing/2014/main" id="{9E18CF7A-DE25-644E-8B62-7AD5DBFBE583}"/>
                        </a:ext>
                      </a:extLst>
                    </p:cNvPr>
                    <p:cNvSpPr txBox="1"/>
                    <p:nvPr/>
                  </p:nvSpPr>
                  <p:spPr>
                    <a:xfrm>
                      <a:off x="4664247" y="4150928"/>
                      <a:ext cx="797013"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a:solidFill>
                            <a:prstClr val="black"/>
                          </a:solidFill>
                          <a:latin typeface="Helvetica" pitchFamily="2" charset="0"/>
                        </a:rPr>
                        <a:t>Charlie</a:t>
                      </a:r>
                      <a:endParaRPr kumimoji="0" lang="en-US" sz="1500" b="0" i="0" u="none" strike="noStrike" kern="0" cap="none" spc="0" normalizeH="0" baseline="0" noProof="0" dirty="0">
                        <a:ln>
                          <a:noFill/>
                        </a:ln>
                        <a:solidFill>
                          <a:prstClr val="black"/>
                        </a:solidFill>
                        <a:effectLst/>
                        <a:uLnTx/>
                        <a:uFillTx/>
                        <a:latin typeface="Helvetica" pitchFamily="2" charset="0"/>
                      </a:endParaRPr>
                    </a:p>
                  </p:txBody>
                </p:sp>
                <p:sp>
                  <p:nvSpPr>
                    <p:cNvPr id="126" name="TextBox 125">
                      <a:extLst>
                        <a:ext uri="{FF2B5EF4-FFF2-40B4-BE49-F238E27FC236}">
                          <a16:creationId xmlns:a16="http://schemas.microsoft.com/office/drawing/2014/main" id="{3A488EE8-45AB-8043-A43C-2CEB30947E7B}"/>
                        </a:ext>
                      </a:extLst>
                    </p:cNvPr>
                    <p:cNvSpPr txBox="1"/>
                    <p:nvPr/>
                  </p:nvSpPr>
                  <p:spPr>
                    <a:xfrm>
                      <a:off x="1485703" y="3613067"/>
                      <a:ext cx="9428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b="1" kern="0" dirty="0">
                          <a:solidFill>
                            <a:prstClr val="black"/>
                          </a:solidFill>
                          <a:latin typeface="Helvetica" pitchFamily="2" charset="0"/>
                        </a:rPr>
                        <a:t>Reset</a:t>
                      </a:r>
                      <a:endParaRPr kumimoji="0" lang="en-US" sz="1500" b="1" i="0" u="none" strike="noStrike" kern="0" cap="none" spc="0" normalizeH="0" baseline="0" noProof="0" dirty="0">
                        <a:ln>
                          <a:noFill/>
                        </a:ln>
                        <a:solidFill>
                          <a:prstClr val="black"/>
                        </a:solidFill>
                        <a:effectLst/>
                        <a:uLnTx/>
                        <a:uFillTx/>
                        <a:latin typeface="Helvetica"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Helvetica" pitchFamily="2" charset="0"/>
                        </a:rPr>
                        <a:t>Channel</a:t>
                      </a:r>
                    </a:p>
                  </p:txBody>
                </p:sp>
                <p:sp>
                  <p:nvSpPr>
                    <p:cNvPr id="127" name="Rectangle 126">
                      <a:extLst>
                        <a:ext uri="{FF2B5EF4-FFF2-40B4-BE49-F238E27FC236}">
                          <a16:creationId xmlns:a16="http://schemas.microsoft.com/office/drawing/2014/main" id="{09253BEF-A5E8-E442-9EB6-0597F8ACCEE7}"/>
                        </a:ext>
                      </a:extLst>
                    </p:cNvPr>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128" name="TextBox 127">
                      <a:extLst>
                        <a:ext uri="{FF2B5EF4-FFF2-40B4-BE49-F238E27FC236}">
                          <a16:creationId xmlns:a16="http://schemas.microsoft.com/office/drawing/2014/main" id="{C0087089-02A0-434C-B5A4-35C42A51CAC2}"/>
                        </a:ext>
                      </a:extLst>
                    </p:cNvPr>
                    <p:cNvSpPr txBox="1"/>
                    <p:nvPr/>
                  </p:nvSpPr>
                  <p:spPr>
                    <a:xfrm>
                      <a:off x="1361526" y="3245872"/>
                      <a:ext cx="42030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latin typeface="Helvetica" pitchFamily="2" charset="0"/>
                        </a:rPr>
                        <a:t>(3)</a:t>
                      </a:r>
                    </a:p>
                  </p:txBody>
                </p:sp>
                <p:pic>
                  <p:nvPicPr>
                    <p:cNvPr id="129" name="Picture 128">
                      <a:extLst>
                        <a:ext uri="{FF2B5EF4-FFF2-40B4-BE49-F238E27FC236}">
                          <a16:creationId xmlns:a16="http://schemas.microsoft.com/office/drawing/2014/main" id="{E905AE31-B56B-F54C-A95F-AC83BC7122B1}"/>
                        </a:ext>
                      </a:extLst>
                    </p:cNvPr>
                    <p:cNvPicPr>
                      <a:picLocks noChangeAspect="1"/>
                    </p:cNvPicPr>
                    <p:nvPr/>
                  </p:nvPicPr>
                  <p:blipFill>
                    <a:blip r:embed="rId10"/>
                    <a:stretch>
                      <a:fillRect/>
                    </a:stretch>
                  </p:blipFill>
                  <p:spPr>
                    <a:xfrm>
                      <a:off x="4098752" y="3707186"/>
                      <a:ext cx="394741" cy="429768"/>
                    </a:xfrm>
                    <a:prstGeom prst="rect">
                      <a:avLst/>
                    </a:prstGeom>
                  </p:spPr>
                </p:pic>
                <p:sp>
                  <p:nvSpPr>
                    <p:cNvPr id="130" name="TextBox 129">
                      <a:extLst>
                        <a:ext uri="{FF2B5EF4-FFF2-40B4-BE49-F238E27FC236}">
                          <a16:creationId xmlns:a16="http://schemas.microsoft.com/office/drawing/2014/main" id="{3F3BC4DB-83B7-0948-9FB4-805294B742C8}"/>
                        </a:ext>
                      </a:extLst>
                    </p:cNvPr>
                    <p:cNvSpPr txBox="1"/>
                    <p:nvPr/>
                  </p:nvSpPr>
                  <p:spPr>
                    <a:xfrm>
                      <a:off x="3306375" y="3335899"/>
                      <a:ext cx="211032" cy="369332"/>
                    </a:xfrm>
                    <a:prstGeom prst="rect">
                      <a:avLst/>
                    </a:prstGeom>
                    <a:noFill/>
                  </p:spPr>
                  <p:txBody>
                    <a:bodyPr wrap="square" rtlCol="0">
                      <a:spAutoFit/>
                    </a:bodyPr>
                    <a:lstStyle/>
                    <a:p>
                      <a:r>
                        <a:rPr lang="en-US" dirty="0"/>
                        <a:t>6</a:t>
                      </a:r>
                    </a:p>
                  </p:txBody>
                </p:sp>
                <p:sp>
                  <p:nvSpPr>
                    <p:cNvPr id="131" name="TextBox 130">
                      <a:extLst>
                        <a:ext uri="{FF2B5EF4-FFF2-40B4-BE49-F238E27FC236}">
                          <a16:creationId xmlns:a16="http://schemas.microsoft.com/office/drawing/2014/main" id="{B8A8AA62-8FB7-164D-8D12-B9876516C4B6}"/>
                        </a:ext>
                      </a:extLst>
                    </p:cNvPr>
                    <p:cNvSpPr txBox="1"/>
                    <p:nvPr/>
                  </p:nvSpPr>
                  <p:spPr>
                    <a:xfrm>
                      <a:off x="4162695" y="3354430"/>
                      <a:ext cx="211032" cy="369332"/>
                    </a:xfrm>
                    <a:prstGeom prst="rect">
                      <a:avLst/>
                    </a:prstGeom>
                    <a:noFill/>
                  </p:spPr>
                  <p:txBody>
                    <a:bodyPr wrap="square" rtlCol="0">
                      <a:spAutoFit/>
                    </a:bodyPr>
                    <a:lstStyle/>
                    <a:p>
                      <a:r>
                        <a:rPr lang="en-US" dirty="0"/>
                        <a:t>3</a:t>
                      </a:r>
                    </a:p>
                  </p:txBody>
                </p:sp>
              </p:grpSp>
              <p:pic>
                <p:nvPicPr>
                  <p:cNvPr id="120" name="Picture 119">
                    <a:extLst>
                      <a:ext uri="{FF2B5EF4-FFF2-40B4-BE49-F238E27FC236}">
                        <a16:creationId xmlns:a16="http://schemas.microsoft.com/office/drawing/2014/main" id="{88A87095-E311-1E4D-BF77-403D55CB79AB}"/>
                      </a:ext>
                    </a:extLst>
                  </p:cNvPr>
                  <p:cNvPicPr>
                    <a:picLocks noChangeAspect="1"/>
                  </p:cNvPicPr>
                  <p:nvPr/>
                </p:nvPicPr>
                <p:blipFill>
                  <a:blip r:embed="rId10"/>
                  <a:stretch>
                    <a:fillRect/>
                  </a:stretch>
                </p:blipFill>
                <p:spPr>
                  <a:xfrm>
                    <a:off x="10172366" y="5992859"/>
                    <a:ext cx="394741" cy="429768"/>
                  </a:xfrm>
                  <a:prstGeom prst="rect">
                    <a:avLst/>
                  </a:prstGeom>
                </p:spPr>
              </p:pic>
            </p:grpSp>
            <p:grpSp>
              <p:nvGrpSpPr>
                <p:cNvPr id="161" name="Group 160">
                  <a:extLst>
                    <a:ext uri="{FF2B5EF4-FFF2-40B4-BE49-F238E27FC236}">
                      <a16:creationId xmlns:a16="http://schemas.microsoft.com/office/drawing/2014/main" id="{876C581F-7BDB-B742-A7FD-6B8D3B56D403}"/>
                    </a:ext>
                  </a:extLst>
                </p:cNvPr>
                <p:cNvGrpSpPr/>
                <p:nvPr/>
              </p:nvGrpSpPr>
              <p:grpSpPr>
                <a:xfrm>
                  <a:off x="2005388" y="6342103"/>
                  <a:ext cx="479059" cy="588387"/>
                  <a:chOff x="5691654" y="1952452"/>
                  <a:chExt cx="753393" cy="1020761"/>
                </a:xfrm>
                <a:solidFill>
                  <a:schemeClr val="accent3">
                    <a:lumMod val="75000"/>
                  </a:schemeClr>
                </a:solidFill>
              </p:grpSpPr>
              <p:sp>
                <p:nvSpPr>
                  <p:cNvPr id="162" name="Oval 161">
                    <a:extLst>
                      <a:ext uri="{FF2B5EF4-FFF2-40B4-BE49-F238E27FC236}">
                        <a16:creationId xmlns:a16="http://schemas.microsoft.com/office/drawing/2014/main" id="{2409629C-6963-5F4E-9D3F-B5879DC398FC}"/>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3" name="Delay 162">
                    <a:extLst>
                      <a:ext uri="{FF2B5EF4-FFF2-40B4-BE49-F238E27FC236}">
                        <a16:creationId xmlns:a16="http://schemas.microsoft.com/office/drawing/2014/main" id="{923185F2-E8F8-234C-AA63-0A124D33790F}"/>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pic>
            <p:nvPicPr>
              <p:cNvPr id="169" name="Picture 168">
                <a:extLst>
                  <a:ext uri="{FF2B5EF4-FFF2-40B4-BE49-F238E27FC236}">
                    <a16:creationId xmlns:a16="http://schemas.microsoft.com/office/drawing/2014/main" id="{F56D8D67-D2F8-2A43-8BEF-9B30FB98EDBD}"/>
                  </a:ext>
                </a:extLst>
              </p:cNvPr>
              <p:cNvPicPr>
                <a:picLocks noChangeAspect="1"/>
              </p:cNvPicPr>
              <p:nvPr/>
            </p:nvPicPr>
            <p:blipFill>
              <a:blip r:embed="rId4">
                <a:duotone>
                  <a:srgbClr val="ED7D31">
                    <a:shade val="45000"/>
                    <a:satMod val="135000"/>
                  </a:srgbClr>
                  <a:prstClr val="white"/>
                </a:duotone>
              </a:blip>
              <a:stretch>
                <a:fillRect/>
              </a:stretch>
            </p:blipFill>
            <p:spPr>
              <a:xfrm>
                <a:off x="-456869" y="6299996"/>
                <a:ext cx="703093" cy="793822"/>
              </a:xfrm>
              <a:prstGeom prst="rect">
                <a:avLst/>
              </a:prstGeom>
            </p:spPr>
          </p:pic>
        </p:grpSp>
        <p:pic>
          <p:nvPicPr>
            <p:cNvPr id="171" name="Picture 170">
              <a:extLst>
                <a:ext uri="{FF2B5EF4-FFF2-40B4-BE49-F238E27FC236}">
                  <a16:creationId xmlns:a16="http://schemas.microsoft.com/office/drawing/2014/main" id="{F0A81D71-0CAB-134F-9521-61B82F6ED2E5}"/>
                </a:ext>
              </a:extLst>
            </p:cNvPr>
            <p:cNvPicPr>
              <a:picLocks noChangeAspect="1"/>
            </p:cNvPicPr>
            <p:nvPr/>
          </p:nvPicPr>
          <p:blipFill>
            <a:blip r:embed="rId10"/>
            <a:stretch>
              <a:fillRect/>
            </a:stretch>
          </p:blipFill>
          <p:spPr>
            <a:xfrm>
              <a:off x="1287163" y="7022795"/>
              <a:ext cx="394741" cy="429768"/>
            </a:xfrm>
            <a:prstGeom prst="rect">
              <a:avLst/>
            </a:prstGeom>
          </p:spPr>
        </p:pic>
      </p:grpSp>
      <p:sp>
        <p:nvSpPr>
          <p:cNvPr id="175" name="TextBox 174">
            <a:extLst>
              <a:ext uri="{FF2B5EF4-FFF2-40B4-BE49-F238E27FC236}">
                <a16:creationId xmlns:a16="http://schemas.microsoft.com/office/drawing/2014/main" id="{8B958D8A-82EC-2340-A621-64ECE78C61C3}"/>
              </a:ext>
            </a:extLst>
          </p:cNvPr>
          <p:cNvSpPr txBox="1"/>
          <p:nvPr/>
        </p:nvSpPr>
        <p:spPr>
          <a:xfrm>
            <a:off x="8517752" y="1221250"/>
            <a:ext cx="1517531" cy="461665"/>
          </a:xfrm>
          <a:prstGeom prst="rect">
            <a:avLst/>
          </a:prstGeom>
          <a:noFill/>
        </p:spPr>
        <p:txBody>
          <a:bodyPr wrap="none" rtlCol="0">
            <a:spAutoFit/>
          </a:bodyPr>
          <a:lstStyle/>
          <a:p>
            <a:r>
              <a:rPr lang="en-US" sz="2400" dirty="0"/>
              <a:t>Blockchain</a:t>
            </a:r>
          </a:p>
        </p:txBody>
      </p:sp>
      <p:sp>
        <p:nvSpPr>
          <p:cNvPr id="176" name="TextBox 175">
            <a:extLst>
              <a:ext uri="{FF2B5EF4-FFF2-40B4-BE49-F238E27FC236}">
                <a16:creationId xmlns:a16="http://schemas.microsoft.com/office/drawing/2014/main" id="{812EE3C7-D931-DF40-8D1A-54C838ECBF0C}"/>
              </a:ext>
            </a:extLst>
          </p:cNvPr>
          <p:cNvSpPr txBox="1"/>
          <p:nvPr/>
        </p:nvSpPr>
        <p:spPr>
          <a:xfrm>
            <a:off x="3092569" y="6288042"/>
            <a:ext cx="6469001" cy="523220"/>
          </a:xfrm>
          <a:prstGeom prst="rect">
            <a:avLst/>
          </a:prstGeom>
          <a:noFill/>
        </p:spPr>
        <p:txBody>
          <a:bodyPr wrap="square" rtlCol="0">
            <a:spAutoFit/>
          </a:bodyPr>
          <a:lstStyle/>
          <a:p>
            <a:r>
              <a:rPr lang="en-US" sz="2800" b="1" dirty="0"/>
              <a:t>Rebalancing transactions are expensive</a:t>
            </a:r>
            <a:endParaRPr lang="en-US" sz="2800" dirty="0"/>
          </a:p>
        </p:txBody>
      </p:sp>
    </p:spTree>
    <p:custDataLst>
      <p:tags r:id="rId1"/>
    </p:custDataLst>
    <p:extLst>
      <p:ext uri="{BB962C8B-B14F-4D97-AF65-F5344CB8AC3E}">
        <p14:creationId xmlns:p14="http://schemas.microsoft.com/office/powerpoint/2010/main" val="3173674178"/>
      </p:ext>
    </p:extLst>
  </p:cSld>
  <p:clrMapOvr>
    <a:masterClrMapping/>
  </p:clrMapOvr>
  <mc:AlternateContent xmlns:mc="http://schemas.openxmlformats.org/markup-compatibility/2006" xmlns:p14="http://schemas.microsoft.com/office/powerpoint/2010/main">
    <mc:Choice Requires="p14">
      <p:transition spd="slow" p14:dur="2000" advTm="36130"/>
    </mc:Choice>
    <mc:Fallback xmlns="">
      <p:transition spd="slow" advTm="361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6"/>
                                        </p:tgtEl>
                                        <p:attrNameLst>
                                          <p:attrName>style.opacity</p:attrName>
                                        </p:attrNameLst>
                                      </p:cBhvr>
                                      <p:to>
                                        <p:strVal val="0.2"/>
                                      </p:to>
                                    </p:set>
                                    <p:animEffect filter="image" prLst="opacity: 0.2">
                                      <p:cBhvr rctx="IE">
                                        <p:cTn id="7" dur="indefinite"/>
                                        <p:tgtEl>
                                          <p:spTgt spid="6"/>
                                        </p:tgtEl>
                                      </p:cBhvr>
                                    </p:animEffect>
                                  </p:childTnLst>
                                </p:cTn>
                              </p:par>
                              <p:par>
                                <p:cTn id="8" presetID="9" presetClass="emph" presetSubtype="0" nodeType="withEffect">
                                  <p:stCondLst>
                                    <p:cond delay="0"/>
                                  </p:stCondLst>
                                  <p:childTnLst>
                                    <p:set>
                                      <p:cBhvr>
                                        <p:cTn id="9" dur="indefinite"/>
                                        <p:tgtEl>
                                          <p:spTgt spid="8"/>
                                        </p:tgtEl>
                                        <p:attrNameLst>
                                          <p:attrName>style.opacity</p:attrName>
                                        </p:attrNameLst>
                                      </p:cBhvr>
                                      <p:to>
                                        <p:strVal val="0.2"/>
                                      </p:to>
                                    </p:set>
                                    <p:animEffect filter="image" prLst="opacity: 0.2">
                                      <p:cBhvr rctx="IE">
                                        <p:cTn id="10" dur="indefinite"/>
                                        <p:tgtEl>
                                          <p:spTgt spid="8"/>
                                        </p:tgtEl>
                                      </p:cBhvr>
                                    </p:animEffect>
                                  </p:childTnLst>
                                </p:cTn>
                              </p:par>
                              <p:par>
                                <p:cTn id="11" presetID="9" presetClass="emph" presetSubtype="0" grpId="0" nodeType="withEffect">
                                  <p:stCondLst>
                                    <p:cond delay="0"/>
                                  </p:stCondLst>
                                  <p:childTnLst>
                                    <p:set>
                                      <p:cBhvr>
                                        <p:cTn id="12" dur="indefinite"/>
                                        <p:tgtEl>
                                          <p:spTgt spid="7"/>
                                        </p:tgtEl>
                                        <p:attrNameLst>
                                          <p:attrName>style.opacity</p:attrName>
                                        </p:attrNameLst>
                                      </p:cBhvr>
                                      <p:to>
                                        <p:strVal val="0.2"/>
                                      </p:to>
                                    </p:set>
                                    <p:animEffect filter="image" prLst="opacity: 0.2">
                                      <p:cBhvr rctx="IE">
                                        <p:cTn id="13" dur="indefinite"/>
                                        <p:tgtEl>
                                          <p:spTgt spid="7"/>
                                        </p:tgtEl>
                                      </p:cBhvr>
                                    </p:animEffect>
                                  </p:childTnLst>
                                </p:cTn>
                              </p:par>
                              <p:par>
                                <p:cTn id="14" presetID="9" presetClass="emph" presetSubtype="0" grpId="0" nodeType="withEffect">
                                  <p:stCondLst>
                                    <p:cond delay="0"/>
                                  </p:stCondLst>
                                  <p:childTnLst>
                                    <p:set>
                                      <p:cBhvr>
                                        <p:cTn id="15" dur="indefinite"/>
                                        <p:tgtEl>
                                          <p:spTgt spid="9"/>
                                        </p:tgtEl>
                                        <p:attrNameLst>
                                          <p:attrName>style.opacity</p:attrName>
                                        </p:attrNameLst>
                                      </p:cBhvr>
                                      <p:to>
                                        <p:strVal val="0.2"/>
                                      </p:to>
                                    </p:set>
                                    <p:animEffect filter="image" prLst="opacity: 0.2">
                                      <p:cBhvr rctx="IE">
                                        <p:cTn id="16" dur="indefinite"/>
                                        <p:tgtEl>
                                          <p:spTgt spid="9"/>
                                        </p:tgtEl>
                                      </p:cBhvr>
                                    </p:animEffect>
                                  </p:childTnLst>
                                </p:cTn>
                              </p:par>
                              <p:par>
                                <p:cTn id="17" presetID="9" presetClass="emph" presetSubtype="0" nodeType="withEffect">
                                  <p:stCondLst>
                                    <p:cond delay="0"/>
                                  </p:stCondLst>
                                  <p:childTnLst>
                                    <p:set>
                                      <p:cBhvr>
                                        <p:cTn id="18" dur="indefinite"/>
                                        <p:tgtEl>
                                          <p:spTgt spid="18"/>
                                        </p:tgtEl>
                                        <p:attrNameLst>
                                          <p:attrName>style.opacity</p:attrName>
                                        </p:attrNameLst>
                                      </p:cBhvr>
                                      <p:to>
                                        <p:strVal val="0.2"/>
                                      </p:to>
                                    </p:set>
                                    <p:animEffect filter="image" prLst="opacity: 0.2">
                                      <p:cBhvr rctx="IE">
                                        <p:cTn id="19" dur="indefinite"/>
                                        <p:tgtEl>
                                          <p:spTgt spid="18"/>
                                        </p:tgtEl>
                                      </p:cBhvr>
                                    </p:animEffect>
                                  </p:childTnLst>
                                </p:cTn>
                              </p:par>
                              <p:par>
                                <p:cTn id="20" presetID="9" presetClass="emph" presetSubtype="0" nodeType="withEffect">
                                  <p:stCondLst>
                                    <p:cond delay="0"/>
                                  </p:stCondLst>
                                  <p:childTnLst>
                                    <p:set>
                                      <p:cBhvr>
                                        <p:cTn id="21" dur="indefinite"/>
                                        <p:tgtEl>
                                          <p:spTgt spid="41"/>
                                        </p:tgtEl>
                                        <p:attrNameLst>
                                          <p:attrName>style.opacity</p:attrName>
                                        </p:attrNameLst>
                                      </p:cBhvr>
                                      <p:to>
                                        <p:strVal val="0.2"/>
                                      </p:to>
                                    </p:set>
                                    <p:animEffect filter="image" prLst="opacity: 0.2">
                                      <p:cBhvr rctx="IE">
                                        <p:cTn id="22" dur="indefinite"/>
                                        <p:tgtEl>
                                          <p:spTgt spid="41"/>
                                        </p:tgtEl>
                                      </p:cBhvr>
                                    </p:animEffect>
                                  </p:childTnLst>
                                </p:cTn>
                              </p:par>
                              <p:par>
                                <p:cTn id="23" presetID="9" presetClass="emph" presetSubtype="0" nodeType="withEffect">
                                  <p:stCondLst>
                                    <p:cond delay="0"/>
                                  </p:stCondLst>
                                  <p:childTnLst>
                                    <p:set>
                                      <p:cBhvr>
                                        <p:cTn id="24" dur="indefinite"/>
                                        <p:tgtEl>
                                          <p:spTgt spid="42"/>
                                        </p:tgtEl>
                                        <p:attrNameLst>
                                          <p:attrName>style.opacity</p:attrName>
                                        </p:attrNameLst>
                                      </p:cBhvr>
                                      <p:to>
                                        <p:strVal val="0.2"/>
                                      </p:to>
                                    </p:set>
                                    <p:animEffect filter="image" prLst="opacity: 0.2">
                                      <p:cBhvr rctx="IE">
                                        <p:cTn id="25" dur="indefinite"/>
                                        <p:tgtEl>
                                          <p:spTgt spid="42"/>
                                        </p:tgtEl>
                                      </p:cBhvr>
                                    </p:animEffect>
                                  </p:childTnLst>
                                </p:cTn>
                              </p:par>
                              <p:par>
                                <p:cTn id="26" presetID="9" presetClass="emph" presetSubtype="0" nodeType="withEffect">
                                  <p:stCondLst>
                                    <p:cond delay="0"/>
                                  </p:stCondLst>
                                  <p:childTnLst>
                                    <p:set>
                                      <p:cBhvr>
                                        <p:cTn id="27" dur="indefinite"/>
                                        <p:tgtEl>
                                          <p:spTgt spid="43"/>
                                        </p:tgtEl>
                                        <p:attrNameLst>
                                          <p:attrName>style.opacity</p:attrName>
                                        </p:attrNameLst>
                                      </p:cBhvr>
                                      <p:to>
                                        <p:strVal val="0.2"/>
                                      </p:to>
                                    </p:set>
                                    <p:animEffect filter="image" prLst="opacity: 0.2">
                                      <p:cBhvr rctx="IE">
                                        <p:cTn id="28" dur="indefinite"/>
                                        <p:tgtEl>
                                          <p:spTgt spid="43"/>
                                        </p:tgtEl>
                                      </p:cBhvr>
                                    </p:animEffect>
                                  </p:childTnLst>
                                </p:cTn>
                              </p:par>
                              <p:par>
                                <p:cTn id="29" presetID="9" presetClass="emph" presetSubtype="0" nodeType="withEffect">
                                  <p:stCondLst>
                                    <p:cond delay="0"/>
                                  </p:stCondLst>
                                  <p:childTnLst>
                                    <p:set>
                                      <p:cBhvr>
                                        <p:cTn id="30" dur="indefinite"/>
                                        <p:tgtEl>
                                          <p:spTgt spid="45"/>
                                        </p:tgtEl>
                                        <p:attrNameLst>
                                          <p:attrName>style.opacity</p:attrName>
                                        </p:attrNameLst>
                                      </p:cBhvr>
                                      <p:to>
                                        <p:strVal val="0.2"/>
                                      </p:to>
                                    </p:set>
                                    <p:animEffect filter="image" prLst="opacity: 0.2">
                                      <p:cBhvr rctx="IE">
                                        <p:cTn id="31" dur="indefinite"/>
                                        <p:tgtEl>
                                          <p:spTgt spid="45"/>
                                        </p:tgtEl>
                                      </p:cBhvr>
                                    </p:animEffect>
                                  </p:childTnLst>
                                </p:cTn>
                              </p:par>
                              <p:par>
                                <p:cTn id="32" presetID="9" presetClass="emph" presetSubtype="0" nodeType="withEffect">
                                  <p:stCondLst>
                                    <p:cond delay="0"/>
                                  </p:stCondLst>
                                  <p:childTnLst>
                                    <p:set>
                                      <p:cBhvr>
                                        <p:cTn id="33" dur="indefinite"/>
                                        <p:tgtEl>
                                          <p:spTgt spid="46"/>
                                        </p:tgtEl>
                                        <p:attrNameLst>
                                          <p:attrName>style.opacity</p:attrName>
                                        </p:attrNameLst>
                                      </p:cBhvr>
                                      <p:to>
                                        <p:strVal val="0.2"/>
                                      </p:to>
                                    </p:set>
                                    <p:animEffect filter="image" prLst="opacity: 0.2">
                                      <p:cBhvr rctx="IE">
                                        <p:cTn id="34" dur="indefinite"/>
                                        <p:tgtEl>
                                          <p:spTgt spid="46"/>
                                        </p:tgtEl>
                                      </p:cBhvr>
                                    </p:animEffect>
                                  </p:childTnLst>
                                </p:cTn>
                              </p:par>
                              <p:par>
                                <p:cTn id="35" presetID="9" presetClass="emph" presetSubtype="0" grpId="0" nodeType="withEffect">
                                  <p:stCondLst>
                                    <p:cond delay="0"/>
                                  </p:stCondLst>
                                  <p:childTnLst>
                                    <p:set>
                                      <p:cBhvr>
                                        <p:cTn id="36" dur="indefinite"/>
                                        <p:tgtEl>
                                          <p:spTgt spid="55"/>
                                        </p:tgtEl>
                                        <p:attrNameLst>
                                          <p:attrName>style.opacity</p:attrName>
                                        </p:attrNameLst>
                                      </p:cBhvr>
                                      <p:to>
                                        <p:strVal val="0.2"/>
                                      </p:to>
                                    </p:set>
                                    <p:animEffect filter="image" prLst="opacity: 0.2">
                                      <p:cBhvr rctx="IE">
                                        <p:cTn id="37" dur="indefinite"/>
                                        <p:tgtEl>
                                          <p:spTgt spid="55"/>
                                        </p:tgtEl>
                                      </p:cBhvr>
                                    </p:animEffect>
                                  </p:childTnLst>
                                </p:cTn>
                              </p:par>
                              <p:par>
                                <p:cTn id="38" presetID="9" presetClass="emph" presetSubtype="0" grpId="0" nodeType="withEffect">
                                  <p:stCondLst>
                                    <p:cond delay="0"/>
                                  </p:stCondLst>
                                  <p:childTnLst>
                                    <p:set>
                                      <p:cBhvr>
                                        <p:cTn id="39" dur="indefinite"/>
                                        <p:tgtEl>
                                          <p:spTgt spid="57"/>
                                        </p:tgtEl>
                                        <p:attrNameLst>
                                          <p:attrName>style.opacity</p:attrName>
                                        </p:attrNameLst>
                                      </p:cBhvr>
                                      <p:to>
                                        <p:strVal val="0.2"/>
                                      </p:to>
                                    </p:set>
                                    <p:animEffect filter="image" prLst="opacity: 0.2">
                                      <p:cBhvr rctx="IE">
                                        <p:cTn id="40" dur="indefinite"/>
                                        <p:tgtEl>
                                          <p:spTgt spid="57"/>
                                        </p:tgtEl>
                                      </p:cBhvr>
                                    </p:animEffect>
                                  </p:childTnLst>
                                </p:cTn>
                              </p:par>
                              <p:par>
                                <p:cTn id="41" presetID="9" presetClass="emph" presetSubtype="0" grpId="0" nodeType="withEffect">
                                  <p:stCondLst>
                                    <p:cond delay="0"/>
                                  </p:stCondLst>
                                  <p:childTnLst>
                                    <p:set>
                                      <p:cBhvr>
                                        <p:cTn id="42" dur="indefinite"/>
                                        <p:tgtEl>
                                          <p:spTgt spid="60"/>
                                        </p:tgtEl>
                                        <p:attrNameLst>
                                          <p:attrName>style.opacity</p:attrName>
                                        </p:attrNameLst>
                                      </p:cBhvr>
                                      <p:to>
                                        <p:strVal val="0.2"/>
                                      </p:to>
                                    </p:set>
                                    <p:animEffect filter="image" prLst="opacity: 0.2">
                                      <p:cBhvr rctx="IE">
                                        <p:cTn id="43" dur="indefinite"/>
                                        <p:tgtEl>
                                          <p:spTgt spid="60"/>
                                        </p:tgtEl>
                                      </p:cBhvr>
                                    </p:animEffect>
                                  </p:childTnLst>
                                </p:cTn>
                              </p:par>
                              <p:par>
                                <p:cTn id="44" presetID="9" presetClass="emph" presetSubtype="0" grpId="0" nodeType="withEffect">
                                  <p:stCondLst>
                                    <p:cond delay="0"/>
                                  </p:stCondLst>
                                  <p:childTnLst>
                                    <p:set>
                                      <p:cBhvr>
                                        <p:cTn id="45" dur="indefinite"/>
                                        <p:tgtEl>
                                          <p:spTgt spid="50"/>
                                        </p:tgtEl>
                                        <p:attrNameLst>
                                          <p:attrName>style.opacity</p:attrName>
                                        </p:attrNameLst>
                                      </p:cBhvr>
                                      <p:to>
                                        <p:strVal val="0.2"/>
                                      </p:to>
                                    </p:set>
                                    <p:animEffect filter="image" prLst="opacity: 0.2">
                                      <p:cBhvr rctx="IE">
                                        <p:cTn id="46" dur="indefinite"/>
                                        <p:tgtEl>
                                          <p:spTgt spid="50"/>
                                        </p:tgtEl>
                                      </p:cBhvr>
                                    </p:animEffect>
                                  </p:childTnLst>
                                </p:cTn>
                              </p:par>
                              <p:par>
                                <p:cTn id="47" presetID="9" presetClass="emph" presetSubtype="0" grpId="0" nodeType="withEffect">
                                  <p:stCondLst>
                                    <p:cond delay="0"/>
                                  </p:stCondLst>
                                  <p:childTnLst>
                                    <p:set>
                                      <p:cBhvr>
                                        <p:cTn id="48" dur="indefinite"/>
                                        <p:tgtEl>
                                          <p:spTgt spid="52"/>
                                        </p:tgtEl>
                                        <p:attrNameLst>
                                          <p:attrName>style.opacity</p:attrName>
                                        </p:attrNameLst>
                                      </p:cBhvr>
                                      <p:to>
                                        <p:strVal val="0.2"/>
                                      </p:to>
                                    </p:set>
                                    <p:animEffect filter="image" prLst="opacity: 0.2">
                                      <p:cBhvr rctx="IE">
                                        <p:cTn id="49" dur="indefinite"/>
                                        <p:tgtEl>
                                          <p:spTgt spid="52"/>
                                        </p:tgtEl>
                                      </p:cBhvr>
                                    </p:animEffect>
                                  </p:childTnLst>
                                </p:cTn>
                              </p:par>
                              <p:par>
                                <p:cTn id="50" presetID="9" presetClass="emph" presetSubtype="0" grpId="0" nodeType="withEffect">
                                  <p:stCondLst>
                                    <p:cond delay="0"/>
                                  </p:stCondLst>
                                  <p:childTnLst>
                                    <p:set>
                                      <p:cBhvr>
                                        <p:cTn id="51" dur="indefinite"/>
                                        <p:tgtEl>
                                          <p:spTgt spid="54"/>
                                        </p:tgtEl>
                                        <p:attrNameLst>
                                          <p:attrName>style.opacity</p:attrName>
                                        </p:attrNameLst>
                                      </p:cBhvr>
                                      <p:to>
                                        <p:strVal val="0.2"/>
                                      </p:to>
                                    </p:set>
                                    <p:animEffect filter="image" prLst="opacity: 0.2">
                                      <p:cBhvr rctx="IE">
                                        <p:cTn id="52" dur="indefinite"/>
                                        <p:tgtEl>
                                          <p:spTgt spid="54"/>
                                        </p:tgtEl>
                                      </p:cBhvr>
                                    </p:animEffect>
                                  </p:childTnLst>
                                </p:cTn>
                              </p:par>
                              <p:par>
                                <p:cTn id="53" presetID="9" presetClass="emph" presetSubtype="0" grpId="0" nodeType="withEffect">
                                  <p:stCondLst>
                                    <p:cond delay="0"/>
                                  </p:stCondLst>
                                  <p:childTnLst>
                                    <p:set>
                                      <p:cBhvr>
                                        <p:cTn id="54" dur="indefinite"/>
                                        <p:tgtEl>
                                          <p:spTgt spid="56"/>
                                        </p:tgtEl>
                                        <p:attrNameLst>
                                          <p:attrName>style.opacity</p:attrName>
                                        </p:attrNameLst>
                                      </p:cBhvr>
                                      <p:to>
                                        <p:strVal val="0.2"/>
                                      </p:to>
                                    </p:set>
                                    <p:animEffect filter="image" prLst="opacity: 0.2">
                                      <p:cBhvr rctx="IE">
                                        <p:cTn id="55" dur="indefinite"/>
                                        <p:tgtEl>
                                          <p:spTgt spid="56"/>
                                        </p:tgtEl>
                                      </p:cBhvr>
                                    </p:animEffect>
                                  </p:childTnLst>
                                </p:cTn>
                              </p:par>
                              <p:par>
                                <p:cTn id="56" presetID="9" presetClass="emph" presetSubtype="0" grpId="0" nodeType="withEffect">
                                  <p:stCondLst>
                                    <p:cond delay="0"/>
                                  </p:stCondLst>
                                  <p:childTnLst>
                                    <p:set>
                                      <p:cBhvr>
                                        <p:cTn id="57" dur="indefinite"/>
                                        <p:tgtEl>
                                          <p:spTgt spid="62"/>
                                        </p:tgtEl>
                                        <p:attrNameLst>
                                          <p:attrName>style.opacity</p:attrName>
                                        </p:attrNameLst>
                                      </p:cBhvr>
                                      <p:to>
                                        <p:strVal val="0.2"/>
                                      </p:to>
                                    </p:set>
                                    <p:animEffect filter="image" prLst="opacity: 0.2">
                                      <p:cBhvr rctx="IE">
                                        <p:cTn id="58" dur="indefinite"/>
                                        <p:tgtEl>
                                          <p:spTgt spid="62"/>
                                        </p:tgtEl>
                                      </p:cBhvr>
                                    </p:animEffect>
                                  </p:childTnLst>
                                </p:cTn>
                              </p:par>
                              <p:par>
                                <p:cTn id="59" presetID="9" presetClass="emph" presetSubtype="0" grpId="0" nodeType="withEffect">
                                  <p:stCondLst>
                                    <p:cond delay="0"/>
                                  </p:stCondLst>
                                  <p:childTnLst>
                                    <p:set>
                                      <p:cBhvr>
                                        <p:cTn id="60" dur="indefinite"/>
                                        <p:tgtEl>
                                          <p:spTgt spid="63"/>
                                        </p:tgtEl>
                                        <p:attrNameLst>
                                          <p:attrName>style.opacity</p:attrName>
                                        </p:attrNameLst>
                                      </p:cBhvr>
                                      <p:to>
                                        <p:strVal val="0.2"/>
                                      </p:to>
                                    </p:set>
                                    <p:animEffect filter="image" prLst="opacity: 0.2">
                                      <p:cBhvr rctx="IE">
                                        <p:cTn id="61" dur="indefinite"/>
                                        <p:tgtEl>
                                          <p:spTgt spid="63"/>
                                        </p:tgtEl>
                                      </p:cBhvr>
                                    </p:animEffect>
                                  </p:childTnLst>
                                </p:cTn>
                              </p:par>
                              <p:par>
                                <p:cTn id="62" presetID="9" presetClass="emph" presetSubtype="0" nodeType="withEffect">
                                  <p:stCondLst>
                                    <p:cond delay="0"/>
                                  </p:stCondLst>
                                  <p:childTnLst>
                                    <p:set>
                                      <p:cBhvr>
                                        <p:cTn id="63" dur="indefinite"/>
                                        <p:tgtEl>
                                          <p:spTgt spid="2"/>
                                        </p:tgtEl>
                                        <p:attrNameLst>
                                          <p:attrName>style.opacity</p:attrName>
                                        </p:attrNameLst>
                                      </p:cBhvr>
                                      <p:to>
                                        <p:strVal val="0.2"/>
                                      </p:to>
                                    </p:set>
                                    <p:animEffect filter="image" prLst="opacity: 0.2">
                                      <p:cBhvr rctx="IE">
                                        <p:cTn id="64" dur="indefinite"/>
                                        <p:tgtEl>
                                          <p:spTgt spid="2"/>
                                        </p:tgtEl>
                                      </p:cBhvr>
                                    </p:animEffect>
                                  </p:childTnLst>
                                </p:cTn>
                              </p:par>
                              <p:par>
                                <p:cTn id="65" presetID="9" presetClass="emph" presetSubtype="0" grpId="0" nodeType="withEffect">
                                  <p:stCondLst>
                                    <p:cond delay="0"/>
                                  </p:stCondLst>
                                  <p:childTnLst>
                                    <p:set>
                                      <p:cBhvr>
                                        <p:cTn id="66" dur="indefinite"/>
                                        <p:tgtEl>
                                          <p:spTgt spid="73"/>
                                        </p:tgtEl>
                                        <p:attrNameLst>
                                          <p:attrName>style.opacity</p:attrName>
                                        </p:attrNameLst>
                                      </p:cBhvr>
                                      <p:to>
                                        <p:strVal val="0.2"/>
                                      </p:to>
                                    </p:set>
                                    <p:animEffect filter="image" prLst="opacity: 0.2">
                                      <p:cBhvr rctx="IE">
                                        <p:cTn id="67" dur="indefinite"/>
                                        <p:tgtEl>
                                          <p:spTgt spid="73"/>
                                        </p:tgtEl>
                                      </p:cBhvr>
                                    </p:animEffect>
                                  </p:childTnLst>
                                </p:cTn>
                              </p:par>
                              <p:par>
                                <p:cTn id="68" presetID="9" presetClass="emph" presetSubtype="0" nodeType="withEffect">
                                  <p:stCondLst>
                                    <p:cond delay="0"/>
                                  </p:stCondLst>
                                  <p:childTnLst>
                                    <p:set>
                                      <p:cBhvr>
                                        <p:cTn id="69" dur="indefinite"/>
                                        <p:tgtEl>
                                          <p:spTgt spid="74"/>
                                        </p:tgtEl>
                                        <p:attrNameLst>
                                          <p:attrName>style.opacity</p:attrName>
                                        </p:attrNameLst>
                                      </p:cBhvr>
                                      <p:to>
                                        <p:strVal val="0.2"/>
                                      </p:to>
                                    </p:set>
                                    <p:animEffect filter="image" prLst="opacity: 0.2">
                                      <p:cBhvr rctx="IE">
                                        <p:cTn id="70" dur="indefinite"/>
                                        <p:tgtEl>
                                          <p:spTgt spid="74"/>
                                        </p:tgtEl>
                                      </p:cBhvr>
                                    </p:animEffect>
                                  </p:childTnLst>
                                </p:cTn>
                              </p:par>
                              <p:par>
                                <p:cTn id="71" presetID="9" presetClass="emph" presetSubtype="0" nodeType="withEffect">
                                  <p:stCondLst>
                                    <p:cond delay="0"/>
                                  </p:stCondLst>
                                  <p:childTnLst>
                                    <p:set>
                                      <p:cBhvr>
                                        <p:cTn id="72" dur="indefinite"/>
                                        <p:tgtEl>
                                          <p:spTgt spid="75"/>
                                        </p:tgtEl>
                                        <p:attrNameLst>
                                          <p:attrName>style.opacity</p:attrName>
                                        </p:attrNameLst>
                                      </p:cBhvr>
                                      <p:to>
                                        <p:strVal val="0.2"/>
                                      </p:to>
                                    </p:set>
                                    <p:animEffect filter="image" prLst="opacity: 0.2">
                                      <p:cBhvr rctx="IE">
                                        <p:cTn id="73" dur="indefinite"/>
                                        <p:tgtEl>
                                          <p:spTgt spid="75"/>
                                        </p:tgtEl>
                                      </p:cBhvr>
                                    </p:animEffect>
                                  </p:childTnLst>
                                </p:cTn>
                              </p:par>
                              <p:par>
                                <p:cTn id="74" presetID="9" presetClass="emph" presetSubtype="0" grpId="0" nodeType="withEffect">
                                  <p:stCondLst>
                                    <p:cond delay="0"/>
                                  </p:stCondLst>
                                  <p:childTnLst>
                                    <p:set>
                                      <p:cBhvr>
                                        <p:cTn id="75" dur="indefinite"/>
                                        <p:tgtEl>
                                          <p:spTgt spid="72"/>
                                        </p:tgtEl>
                                        <p:attrNameLst>
                                          <p:attrName>style.opacity</p:attrName>
                                        </p:attrNameLst>
                                      </p:cBhvr>
                                      <p:to>
                                        <p:strVal val="0.2"/>
                                      </p:to>
                                    </p:set>
                                    <p:animEffect filter="image" prLst="opacity: 0.2">
                                      <p:cBhvr rctx="IE">
                                        <p:cTn id="76" dur="indefinite"/>
                                        <p:tgtEl>
                                          <p:spTgt spid="72"/>
                                        </p:tgtEl>
                                      </p:cBhvr>
                                    </p:animEffect>
                                  </p:childTnLst>
                                </p:cTn>
                              </p:par>
                              <p:par>
                                <p:cTn id="77" presetID="9" presetClass="emph" presetSubtype="0" grpId="0" nodeType="withEffect">
                                  <p:stCondLst>
                                    <p:cond delay="0"/>
                                  </p:stCondLst>
                                  <p:childTnLst>
                                    <p:set>
                                      <p:cBhvr>
                                        <p:cTn id="78" dur="indefinite"/>
                                        <p:tgtEl>
                                          <p:spTgt spid="51"/>
                                        </p:tgtEl>
                                        <p:attrNameLst>
                                          <p:attrName>style.opacity</p:attrName>
                                        </p:attrNameLst>
                                      </p:cBhvr>
                                      <p:to>
                                        <p:strVal val="0.2"/>
                                      </p:to>
                                    </p:set>
                                    <p:animEffect filter="image" prLst="opacity: 0.2">
                                      <p:cBhvr rctx="IE">
                                        <p:cTn id="79" dur="indefinite"/>
                                        <p:tgtEl>
                                          <p:spTgt spid="51"/>
                                        </p:tgtEl>
                                      </p:cBhvr>
                                    </p:animEffect>
                                  </p:childTnLst>
                                </p:cTn>
                              </p:par>
                              <p:par>
                                <p:cTn id="80" presetID="9" presetClass="emph" presetSubtype="0" grpId="0" nodeType="withEffect">
                                  <p:stCondLst>
                                    <p:cond delay="0"/>
                                  </p:stCondLst>
                                  <p:childTnLst>
                                    <p:set>
                                      <p:cBhvr>
                                        <p:cTn id="81" dur="indefinite"/>
                                        <p:tgtEl>
                                          <p:spTgt spid="167"/>
                                        </p:tgtEl>
                                        <p:attrNameLst>
                                          <p:attrName>style.opacity</p:attrName>
                                        </p:attrNameLst>
                                      </p:cBhvr>
                                      <p:to>
                                        <p:strVal val="0.2"/>
                                      </p:to>
                                    </p:set>
                                    <p:animEffect filter="image" prLst="opacity: 0.2">
                                      <p:cBhvr rctx="IE">
                                        <p:cTn id="82" dur="indefinite"/>
                                        <p:tgtEl>
                                          <p:spTgt spid="167"/>
                                        </p:tgtEl>
                                      </p:cBhvr>
                                    </p:animEffect>
                                  </p:childTnLst>
                                </p:cTn>
                              </p:par>
                              <p:par>
                                <p:cTn id="83" presetID="9" presetClass="emph" presetSubtype="0" nodeType="withEffect">
                                  <p:stCondLst>
                                    <p:cond delay="0"/>
                                  </p:stCondLst>
                                  <p:childTnLst>
                                    <p:set>
                                      <p:cBhvr>
                                        <p:cTn id="84" dur="indefinite"/>
                                        <p:tgtEl>
                                          <p:spTgt spid="172"/>
                                        </p:tgtEl>
                                        <p:attrNameLst>
                                          <p:attrName>style.opacity</p:attrName>
                                        </p:attrNameLst>
                                      </p:cBhvr>
                                      <p:to>
                                        <p:strVal val="0.2"/>
                                      </p:to>
                                    </p:set>
                                    <p:animEffect filter="image" prLst="opacity: 0.2">
                                      <p:cBhvr rctx="IE">
                                        <p:cTn id="85" dur="indefinite"/>
                                        <p:tgtEl>
                                          <p:spTgt spid="172"/>
                                        </p:tgtEl>
                                      </p:cBhvr>
                                    </p:animEffect>
                                  </p:childTnLst>
                                </p:cTn>
                              </p:par>
                              <p:par>
                                <p:cTn id="86" presetID="9" presetClass="emph" presetSubtype="0" grpId="0" nodeType="withEffect">
                                  <p:stCondLst>
                                    <p:cond delay="0"/>
                                  </p:stCondLst>
                                  <p:childTnLst>
                                    <p:set>
                                      <p:cBhvr>
                                        <p:cTn id="87" dur="indefinite"/>
                                        <p:tgtEl>
                                          <p:spTgt spid="58"/>
                                        </p:tgtEl>
                                        <p:attrNameLst>
                                          <p:attrName>style.opacity</p:attrName>
                                        </p:attrNameLst>
                                      </p:cBhvr>
                                      <p:to>
                                        <p:strVal val="0.2"/>
                                      </p:to>
                                    </p:set>
                                    <p:animEffect filter="image" prLst="opacity: 0.2">
                                      <p:cBhvr rctx="IE">
                                        <p:cTn id="88" dur="indefinite"/>
                                        <p:tgtEl>
                                          <p:spTgt spid="58"/>
                                        </p:tgtEl>
                                      </p:cBhvr>
                                    </p:animEffect>
                                  </p:childTnLst>
                                </p:cTn>
                              </p:par>
                              <p:par>
                                <p:cTn id="89" presetID="9" presetClass="emph" presetSubtype="0" grpId="0" nodeType="withEffect">
                                  <p:stCondLst>
                                    <p:cond delay="0"/>
                                  </p:stCondLst>
                                  <p:childTnLst>
                                    <p:set>
                                      <p:cBhvr>
                                        <p:cTn id="90" dur="indefinite"/>
                                        <p:tgtEl>
                                          <p:spTgt spid="39"/>
                                        </p:tgtEl>
                                        <p:attrNameLst>
                                          <p:attrName>style.opacity</p:attrName>
                                        </p:attrNameLst>
                                      </p:cBhvr>
                                      <p:to>
                                        <p:strVal val="0.2"/>
                                      </p:to>
                                    </p:set>
                                    <p:animEffect filter="image" prLst="opacity: 0.2">
                                      <p:cBhvr rctx="IE">
                                        <p:cTn id="91" dur="indefinite"/>
                                        <p:tgtEl>
                                          <p:spTgt spid="39"/>
                                        </p:tgtEl>
                                      </p:cBhvr>
                                    </p:animEffect>
                                  </p:childTnLst>
                                </p:cTn>
                              </p:par>
                              <p:par>
                                <p:cTn id="92" presetID="9" presetClass="emph" presetSubtype="0" nodeType="withEffect">
                                  <p:stCondLst>
                                    <p:cond delay="0"/>
                                  </p:stCondLst>
                                  <p:childTnLst>
                                    <p:set>
                                      <p:cBhvr>
                                        <p:cTn id="93" dur="indefinite"/>
                                        <p:tgtEl>
                                          <p:spTgt spid="164"/>
                                        </p:tgtEl>
                                        <p:attrNameLst>
                                          <p:attrName>style.opacity</p:attrName>
                                        </p:attrNameLst>
                                      </p:cBhvr>
                                      <p:to>
                                        <p:strVal val="0.2"/>
                                      </p:to>
                                    </p:set>
                                    <p:animEffect filter="image" prLst="opacity: 0.2">
                                      <p:cBhvr rctx="IE">
                                        <p:cTn id="94" dur="indefinite"/>
                                        <p:tgtEl>
                                          <p:spTgt spid="164"/>
                                        </p:tgtEl>
                                      </p:cBhvr>
                                    </p:animEffect>
                                  </p:childTnLst>
                                </p:cTn>
                              </p:par>
                              <p:par>
                                <p:cTn id="95" presetID="9" presetClass="emph" presetSubtype="0" grpId="0" nodeType="withEffect">
                                  <p:stCondLst>
                                    <p:cond delay="0"/>
                                  </p:stCondLst>
                                  <p:childTnLst>
                                    <p:set>
                                      <p:cBhvr>
                                        <p:cTn id="96" dur="indefinite"/>
                                        <p:tgtEl>
                                          <p:spTgt spid="38"/>
                                        </p:tgtEl>
                                        <p:attrNameLst>
                                          <p:attrName>style.opacity</p:attrName>
                                        </p:attrNameLst>
                                      </p:cBhvr>
                                      <p:to>
                                        <p:strVal val="0.2"/>
                                      </p:to>
                                    </p:set>
                                    <p:animEffect filter="image" prLst="opacity: 0.2">
                                      <p:cBhvr rctx="IE">
                                        <p:cTn id="97" dur="indefinite"/>
                                        <p:tgtEl>
                                          <p:spTgt spid="38"/>
                                        </p:tgtEl>
                                      </p:cBhvr>
                                    </p:animEffect>
                                  </p:childTnLst>
                                </p:cTn>
                              </p:par>
                              <p:par>
                                <p:cTn id="98" presetID="1" presetClass="entr" presetSubtype="0" fill="hold" grpId="0"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70"/>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03"/>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8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08"/>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78"/>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07"/>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84"/>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75"/>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17"/>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21"/>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23"/>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38" grpId="0"/>
      <p:bldP spid="39" grpId="0"/>
      <p:bldP spid="55" grpId="0" animBg="1"/>
      <p:bldP spid="57" grpId="0" animBg="1"/>
      <p:bldP spid="58" grpId="0" animBg="1"/>
      <p:bldP spid="60" grpId="0" animBg="1"/>
      <p:bldP spid="50" grpId="0"/>
      <p:bldP spid="52" grpId="0"/>
      <p:bldP spid="54" grpId="0"/>
      <p:bldP spid="56" grpId="0"/>
      <p:bldP spid="62" grpId="0"/>
      <p:bldP spid="63" grpId="0"/>
      <p:bldP spid="73" grpId="0"/>
      <p:bldP spid="72" grpId="0"/>
      <p:bldP spid="51" grpId="0" animBg="1"/>
      <p:bldP spid="66" grpId="0" animBg="1"/>
      <p:bldP spid="103" grpId="0" animBg="1"/>
      <p:bldP spid="105" grpId="0" animBg="1"/>
      <p:bldP spid="108" grpId="0" animBg="1"/>
      <p:bldP spid="85" grpId="0" animBg="1"/>
      <p:bldP spid="107" grpId="0" animBg="1"/>
      <p:bldP spid="167" grpId="0"/>
      <p:bldP spid="175" grpId="0"/>
      <p:bldP spid="17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Data networks vs. PCNs</a:t>
            </a:r>
          </a:p>
        </p:txBody>
      </p:sp>
      <p:sp>
        <p:nvSpPr>
          <p:cNvPr id="6" name="Slide Number Placeholder 5"/>
          <p:cNvSpPr>
            <a:spLocks noGrp="1"/>
          </p:cNvSpPr>
          <p:nvPr>
            <p:ph type="sldNum" sz="quarter" idx="12"/>
          </p:nvPr>
        </p:nvSpPr>
        <p:spPr/>
        <p:txBody>
          <a:bodyPr/>
          <a:lstStyle/>
          <a:p>
            <a:fld id="{F87D3E06-D69A-8D4B-8F4E-A5338D96708D}" type="slidenum">
              <a:rPr lang="en-US" smtClean="0"/>
              <a:t>27</a:t>
            </a:fld>
            <a:endParaRPr lang="en-US"/>
          </a:p>
        </p:txBody>
      </p:sp>
      <p:sp>
        <p:nvSpPr>
          <p:cNvPr id="5" name="Slide Number Placeholder 5">
            <a:extLst>
              <a:ext uri="{FF2B5EF4-FFF2-40B4-BE49-F238E27FC236}">
                <a16:creationId xmlns:a16="http://schemas.microsoft.com/office/drawing/2014/main" id="{E2EA5181-2731-1348-8DE2-58FEC277648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7D3E06-D69A-8D4B-8F4E-A5338D96708D}" type="slidenum">
              <a:rPr lang="en-US" smtClean="0"/>
              <a:pPr/>
              <a:t>27</a:t>
            </a:fld>
            <a:endParaRPr lang="en-US"/>
          </a:p>
        </p:txBody>
      </p:sp>
      <p:grpSp>
        <p:nvGrpSpPr>
          <p:cNvPr id="119" name="Group 118">
            <a:extLst>
              <a:ext uri="{FF2B5EF4-FFF2-40B4-BE49-F238E27FC236}">
                <a16:creationId xmlns:a16="http://schemas.microsoft.com/office/drawing/2014/main" id="{C8DE6996-B10F-414E-9F2D-45AC50172600}"/>
              </a:ext>
            </a:extLst>
          </p:cNvPr>
          <p:cNvGrpSpPr/>
          <p:nvPr/>
        </p:nvGrpSpPr>
        <p:grpSpPr>
          <a:xfrm>
            <a:off x="6462471" y="1068728"/>
            <a:ext cx="5940716" cy="4918289"/>
            <a:chOff x="969332" y="1241297"/>
            <a:chExt cx="12068812" cy="4725926"/>
          </a:xfrm>
        </p:grpSpPr>
        <p:pic>
          <p:nvPicPr>
            <p:cNvPr id="7" name="Picture 6">
              <a:extLst>
                <a:ext uri="{FF2B5EF4-FFF2-40B4-BE49-F238E27FC236}">
                  <a16:creationId xmlns:a16="http://schemas.microsoft.com/office/drawing/2014/main" id="{629C346A-6827-1E44-8EEB-22DC1E598572}"/>
                </a:ext>
              </a:extLst>
            </p:cNvPr>
            <p:cNvPicPr>
              <a:picLocks noChangeAspect="1"/>
            </p:cNvPicPr>
            <p:nvPr/>
          </p:nvPicPr>
          <p:blipFill>
            <a:blip r:embed="rId4">
              <a:duotone>
                <a:srgbClr val="ED7D31">
                  <a:shade val="45000"/>
                  <a:satMod val="135000"/>
                </a:srgbClr>
                <a:prstClr val="white"/>
              </a:duotone>
            </a:blip>
            <a:stretch>
              <a:fillRect/>
            </a:stretch>
          </p:blipFill>
          <p:spPr>
            <a:xfrm>
              <a:off x="9228956" y="4397176"/>
              <a:ext cx="752328" cy="730316"/>
            </a:xfrm>
            <a:prstGeom prst="rect">
              <a:avLst/>
            </a:prstGeom>
          </p:spPr>
        </p:pic>
        <p:pic>
          <p:nvPicPr>
            <p:cNvPr id="8" name="Picture 7">
              <a:extLst>
                <a:ext uri="{FF2B5EF4-FFF2-40B4-BE49-F238E27FC236}">
                  <a16:creationId xmlns:a16="http://schemas.microsoft.com/office/drawing/2014/main" id="{E7A26B8F-ACF2-8B4F-AF73-531792FDA078}"/>
                </a:ext>
              </a:extLst>
            </p:cNvPr>
            <p:cNvPicPr>
              <a:picLocks noChangeAspect="1"/>
            </p:cNvPicPr>
            <p:nvPr/>
          </p:nvPicPr>
          <p:blipFill>
            <a:blip r:embed="rId4">
              <a:duotone>
                <a:srgbClr val="ED7D31">
                  <a:shade val="45000"/>
                  <a:satMod val="135000"/>
                </a:srgbClr>
                <a:prstClr val="white"/>
              </a:duotone>
            </a:blip>
            <a:stretch>
              <a:fillRect/>
            </a:stretch>
          </p:blipFill>
          <p:spPr>
            <a:xfrm>
              <a:off x="969332" y="4915295"/>
              <a:ext cx="752328" cy="730316"/>
            </a:xfrm>
            <a:prstGeom prst="rect">
              <a:avLst/>
            </a:prstGeom>
          </p:spPr>
        </p:pic>
        <p:pic>
          <p:nvPicPr>
            <p:cNvPr id="9" name="Picture 8">
              <a:extLst>
                <a:ext uri="{FF2B5EF4-FFF2-40B4-BE49-F238E27FC236}">
                  <a16:creationId xmlns:a16="http://schemas.microsoft.com/office/drawing/2014/main" id="{E392E3CA-3809-3047-943B-E91F61BC22AD}"/>
                </a:ext>
              </a:extLst>
            </p:cNvPr>
            <p:cNvPicPr>
              <a:picLocks noChangeAspect="1"/>
            </p:cNvPicPr>
            <p:nvPr/>
          </p:nvPicPr>
          <p:blipFill>
            <a:blip r:embed="rId4">
              <a:duotone>
                <a:srgbClr val="ED7D31">
                  <a:shade val="45000"/>
                  <a:satMod val="135000"/>
                </a:srgbClr>
                <a:prstClr val="white"/>
              </a:duotone>
            </a:blip>
            <a:stretch>
              <a:fillRect/>
            </a:stretch>
          </p:blipFill>
          <p:spPr>
            <a:xfrm>
              <a:off x="9298008" y="1639054"/>
              <a:ext cx="752328" cy="730316"/>
            </a:xfrm>
            <a:prstGeom prst="rect">
              <a:avLst/>
            </a:prstGeom>
          </p:spPr>
        </p:pic>
        <p:pic>
          <p:nvPicPr>
            <p:cNvPr id="10" name="Picture 9">
              <a:extLst>
                <a:ext uri="{FF2B5EF4-FFF2-40B4-BE49-F238E27FC236}">
                  <a16:creationId xmlns:a16="http://schemas.microsoft.com/office/drawing/2014/main" id="{D1C8E9FD-F71A-784D-BCFC-796D9E8AE044}"/>
                </a:ext>
              </a:extLst>
            </p:cNvPr>
            <p:cNvPicPr>
              <a:picLocks noChangeAspect="1"/>
            </p:cNvPicPr>
            <p:nvPr/>
          </p:nvPicPr>
          <p:blipFill>
            <a:blip r:embed="rId4">
              <a:duotone>
                <a:srgbClr val="4472C4">
                  <a:shade val="45000"/>
                  <a:satMod val="135000"/>
                </a:srgbClr>
                <a:prstClr val="white"/>
              </a:duotone>
            </a:blip>
            <a:stretch>
              <a:fillRect/>
            </a:stretch>
          </p:blipFill>
          <p:spPr>
            <a:xfrm>
              <a:off x="4401286" y="1836882"/>
              <a:ext cx="674929" cy="738554"/>
            </a:xfrm>
            <a:prstGeom prst="rect">
              <a:avLst/>
            </a:prstGeom>
          </p:spPr>
        </p:pic>
        <p:pic>
          <p:nvPicPr>
            <p:cNvPr id="11" name="Picture 10">
              <a:extLst>
                <a:ext uri="{FF2B5EF4-FFF2-40B4-BE49-F238E27FC236}">
                  <a16:creationId xmlns:a16="http://schemas.microsoft.com/office/drawing/2014/main" id="{1BD4E7C6-1F59-2D47-8431-95F16D4ED426}"/>
                </a:ext>
              </a:extLst>
            </p:cNvPr>
            <p:cNvPicPr>
              <a:picLocks noChangeAspect="1"/>
            </p:cNvPicPr>
            <p:nvPr/>
          </p:nvPicPr>
          <p:blipFill>
            <a:blip r:embed="rId4">
              <a:duotone>
                <a:srgbClr val="4472C4">
                  <a:shade val="45000"/>
                  <a:satMod val="135000"/>
                </a:srgbClr>
                <a:prstClr val="white"/>
              </a:duotone>
            </a:blip>
            <a:stretch>
              <a:fillRect/>
            </a:stretch>
          </p:blipFill>
          <p:spPr>
            <a:xfrm>
              <a:off x="2654182" y="4386491"/>
              <a:ext cx="674929" cy="738554"/>
            </a:xfrm>
            <a:prstGeom prst="rect">
              <a:avLst/>
            </a:prstGeom>
          </p:spPr>
        </p:pic>
        <p:pic>
          <p:nvPicPr>
            <p:cNvPr id="12" name="Picture 11">
              <a:extLst>
                <a:ext uri="{FF2B5EF4-FFF2-40B4-BE49-F238E27FC236}">
                  <a16:creationId xmlns:a16="http://schemas.microsoft.com/office/drawing/2014/main" id="{4C79E8CA-B630-DA4F-A606-537E8E595E46}"/>
                </a:ext>
              </a:extLst>
            </p:cNvPr>
            <p:cNvPicPr>
              <a:picLocks noChangeAspect="1"/>
            </p:cNvPicPr>
            <p:nvPr/>
          </p:nvPicPr>
          <p:blipFill>
            <a:blip r:embed="rId4">
              <a:duotone>
                <a:srgbClr val="4472C4">
                  <a:shade val="45000"/>
                  <a:satMod val="135000"/>
                </a:srgbClr>
                <a:prstClr val="white"/>
              </a:duotone>
            </a:blip>
            <a:stretch>
              <a:fillRect/>
            </a:stretch>
          </p:blipFill>
          <p:spPr>
            <a:xfrm>
              <a:off x="5240571" y="4451621"/>
              <a:ext cx="674929" cy="738554"/>
            </a:xfrm>
            <a:prstGeom prst="rect">
              <a:avLst/>
            </a:prstGeom>
          </p:spPr>
        </p:pic>
        <p:pic>
          <p:nvPicPr>
            <p:cNvPr id="13" name="Picture 12">
              <a:extLst>
                <a:ext uri="{FF2B5EF4-FFF2-40B4-BE49-F238E27FC236}">
                  <a16:creationId xmlns:a16="http://schemas.microsoft.com/office/drawing/2014/main" id="{E6C00620-4E4B-5C4B-B86F-9C453131B563}"/>
                </a:ext>
              </a:extLst>
            </p:cNvPr>
            <p:cNvPicPr>
              <a:picLocks noChangeAspect="1"/>
            </p:cNvPicPr>
            <p:nvPr/>
          </p:nvPicPr>
          <p:blipFill>
            <a:blip r:embed="rId4">
              <a:duotone>
                <a:srgbClr val="4472C4">
                  <a:shade val="45000"/>
                  <a:satMod val="135000"/>
                </a:srgbClr>
                <a:prstClr val="white"/>
              </a:duotone>
            </a:blip>
            <a:stretch>
              <a:fillRect/>
            </a:stretch>
          </p:blipFill>
          <p:spPr>
            <a:xfrm>
              <a:off x="7372055" y="3820908"/>
              <a:ext cx="674929" cy="738554"/>
            </a:xfrm>
            <a:prstGeom prst="rect">
              <a:avLst/>
            </a:prstGeom>
          </p:spPr>
        </p:pic>
        <p:pic>
          <p:nvPicPr>
            <p:cNvPr id="14" name="Picture 13">
              <a:extLst>
                <a:ext uri="{FF2B5EF4-FFF2-40B4-BE49-F238E27FC236}">
                  <a16:creationId xmlns:a16="http://schemas.microsoft.com/office/drawing/2014/main" id="{456C4F07-17BE-6347-8B76-8864FE9C8414}"/>
                </a:ext>
              </a:extLst>
            </p:cNvPr>
            <p:cNvPicPr>
              <a:picLocks noChangeAspect="1"/>
            </p:cNvPicPr>
            <p:nvPr/>
          </p:nvPicPr>
          <p:blipFill>
            <a:blip r:embed="rId4">
              <a:duotone>
                <a:srgbClr val="4472C4">
                  <a:shade val="45000"/>
                  <a:satMod val="135000"/>
                </a:srgbClr>
                <a:prstClr val="white"/>
              </a:duotone>
            </a:blip>
            <a:stretch>
              <a:fillRect/>
            </a:stretch>
          </p:blipFill>
          <p:spPr>
            <a:xfrm>
              <a:off x="7522488" y="1946130"/>
              <a:ext cx="674929" cy="738554"/>
            </a:xfrm>
            <a:prstGeom prst="rect">
              <a:avLst/>
            </a:prstGeom>
          </p:spPr>
        </p:pic>
        <p:cxnSp>
          <p:nvCxnSpPr>
            <p:cNvPr id="15" name="Straight Connector 14">
              <a:extLst>
                <a:ext uri="{FF2B5EF4-FFF2-40B4-BE49-F238E27FC236}">
                  <a16:creationId xmlns:a16="http://schemas.microsoft.com/office/drawing/2014/main" id="{7EA37567-359E-1D49-B515-98DC5253FF67}"/>
                </a:ext>
              </a:extLst>
            </p:cNvPr>
            <p:cNvCxnSpPr>
              <a:endCxn id="10" idx="3"/>
            </p:cNvCxnSpPr>
            <p:nvPr/>
          </p:nvCxnSpPr>
          <p:spPr>
            <a:xfrm flipH="1">
              <a:off x="5076215" y="2206159"/>
              <a:ext cx="237722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BA348F4-34CD-534C-B764-DE6442FD9A31}"/>
                </a:ext>
              </a:extLst>
            </p:cNvPr>
            <p:cNvCxnSpPr>
              <a:cxnSpLocks/>
            </p:cNvCxnSpPr>
            <p:nvPr/>
          </p:nvCxnSpPr>
          <p:spPr>
            <a:xfrm flipV="1">
              <a:off x="3550518" y="2404557"/>
              <a:ext cx="850768" cy="695131"/>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F839D35C-98ED-914B-87BD-0298D446B920}"/>
                </a:ext>
              </a:extLst>
            </p:cNvPr>
            <p:cNvCxnSpPr>
              <a:cxnSpLocks/>
            </p:cNvCxnSpPr>
            <p:nvPr/>
          </p:nvCxnSpPr>
          <p:spPr>
            <a:xfrm flipH="1" flipV="1">
              <a:off x="3387129" y="4820898"/>
              <a:ext cx="1647987" cy="94397"/>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91A087D3-E2BC-9C47-ACEB-490ED1C9E192}"/>
                </a:ext>
              </a:extLst>
            </p:cNvPr>
            <p:cNvCxnSpPr>
              <a:cxnSpLocks/>
            </p:cNvCxnSpPr>
            <p:nvPr/>
          </p:nvCxnSpPr>
          <p:spPr>
            <a:xfrm flipH="1">
              <a:off x="5959211" y="4397176"/>
              <a:ext cx="1248620" cy="454535"/>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9D1C344-6EFB-5643-8C41-919B1F9ACE91}"/>
                </a:ext>
              </a:extLst>
            </p:cNvPr>
            <p:cNvCxnSpPr>
              <a:endCxn id="14" idx="2"/>
            </p:cNvCxnSpPr>
            <p:nvPr/>
          </p:nvCxnSpPr>
          <p:spPr>
            <a:xfrm flipV="1">
              <a:off x="7728311" y="2684684"/>
              <a:ext cx="131642" cy="1216383"/>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E54EFFE-3E7B-B64B-B2AE-F4CF3C73046A}"/>
                </a:ext>
              </a:extLst>
            </p:cNvPr>
            <p:cNvCxnSpPr>
              <a:cxnSpLocks/>
            </p:cNvCxnSpPr>
            <p:nvPr/>
          </p:nvCxnSpPr>
          <p:spPr>
            <a:xfrm flipH="1" flipV="1">
              <a:off x="8197417" y="4343213"/>
              <a:ext cx="1100591" cy="29432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9673CF1-E3C1-2944-9AB2-0CF5A15D2A16}"/>
                </a:ext>
              </a:extLst>
            </p:cNvPr>
            <p:cNvCxnSpPr>
              <a:endCxn id="14" idx="3"/>
            </p:cNvCxnSpPr>
            <p:nvPr/>
          </p:nvCxnSpPr>
          <p:spPr>
            <a:xfrm flipH="1">
              <a:off x="8197417" y="2130682"/>
              <a:ext cx="1031539" cy="18472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AEB1B09-DA95-A046-9958-19C930810E8F}"/>
                </a:ext>
              </a:extLst>
            </p:cNvPr>
            <p:cNvCxnSpPr>
              <a:cxnSpLocks/>
            </p:cNvCxnSpPr>
            <p:nvPr/>
          </p:nvCxnSpPr>
          <p:spPr>
            <a:xfrm flipH="1">
              <a:off x="1656083" y="4915295"/>
              <a:ext cx="833875" cy="36515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2A7AA861-A6A8-7C4B-8797-D53FF1D4E3D4}"/>
                </a:ext>
              </a:extLst>
            </p:cNvPr>
            <p:cNvPicPr>
              <a:picLocks noChangeAspect="1"/>
            </p:cNvPicPr>
            <p:nvPr/>
          </p:nvPicPr>
          <p:blipFill>
            <a:blip r:embed="rId4">
              <a:duotone>
                <a:srgbClr val="ED7D31">
                  <a:shade val="45000"/>
                  <a:satMod val="135000"/>
                </a:srgbClr>
                <a:prstClr val="white"/>
              </a:duotone>
            </a:blip>
            <a:stretch>
              <a:fillRect/>
            </a:stretch>
          </p:blipFill>
          <p:spPr>
            <a:xfrm>
              <a:off x="1721660" y="2369370"/>
              <a:ext cx="752328" cy="730316"/>
            </a:xfrm>
            <a:prstGeom prst="rect">
              <a:avLst/>
            </a:prstGeom>
          </p:spPr>
        </p:pic>
        <p:cxnSp>
          <p:nvCxnSpPr>
            <p:cNvPr id="24" name="Straight Connector 23">
              <a:extLst>
                <a:ext uri="{FF2B5EF4-FFF2-40B4-BE49-F238E27FC236}">
                  <a16:creationId xmlns:a16="http://schemas.microsoft.com/office/drawing/2014/main" id="{7291F815-90F0-A146-B28D-8CD97068BE8B}"/>
                </a:ext>
              </a:extLst>
            </p:cNvPr>
            <p:cNvCxnSpPr>
              <a:cxnSpLocks/>
            </p:cNvCxnSpPr>
            <p:nvPr/>
          </p:nvCxnSpPr>
          <p:spPr>
            <a:xfrm flipH="1" flipV="1">
              <a:off x="2488788" y="2897706"/>
              <a:ext cx="467272" cy="28604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315085D-FA03-A448-B581-54124FF631C2}"/>
                </a:ext>
              </a:extLst>
            </p:cNvPr>
            <p:cNvPicPr>
              <a:picLocks noChangeAspect="1"/>
            </p:cNvPicPr>
            <p:nvPr/>
          </p:nvPicPr>
          <p:blipFill>
            <a:blip r:embed="rId4">
              <a:duotone>
                <a:srgbClr val="4472C4">
                  <a:shade val="45000"/>
                  <a:satMod val="135000"/>
                </a:srgbClr>
                <a:prstClr val="white"/>
              </a:duotone>
            </a:blip>
            <a:stretch>
              <a:fillRect/>
            </a:stretch>
          </p:blipFill>
          <p:spPr>
            <a:xfrm>
              <a:off x="2891156" y="2897706"/>
              <a:ext cx="674929" cy="738554"/>
            </a:xfrm>
            <a:prstGeom prst="rect">
              <a:avLst/>
            </a:prstGeom>
          </p:spPr>
        </p:pic>
        <p:cxnSp>
          <p:nvCxnSpPr>
            <p:cNvPr id="26" name="Straight Connector 25">
              <a:extLst>
                <a:ext uri="{FF2B5EF4-FFF2-40B4-BE49-F238E27FC236}">
                  <a16:creationId xmlns:a16="http://schemas.microsoft.com/office/drawing/2014/main" id="{2658D033-8BC6-7748-9237-635658034E1C}"/>
                </a:ext>
              </a:extLst>
            </p:cNvPr>
            <p:cNvCxnSpPr>
              <a:stCxn id="11" idx="0"/>
              <a:endCxn id="25" idx="2"/>
            </p:cNvCxnSpPr>
            <p:nvPr/>
          </p:nvCxnSpPr>
          <p:spPr>
            <a:xfrm flipV="1">
              <a:off x="2991647" y="3636260"/>
              <a:ext cx="236974" cy="750231"/>
            </a:xfrm>
            <a:prstGeom prst="line">
              <a:avLst/>
            </a:prstGeom>
            <a:ln w="28575"/>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A5DAA0F7-57DA-A243-BFAF-B1CAE5429681}"/>
                </a:ext>
              </a:extLst>
            </p:cNvPr>
            <p:cNvSpPr txBox="1"/>
            <p:nvPr/>
          </p:nvSpPr>
          <p:spPr>
            <a:xfrm>
              <a:off x="9716616" y="1241297"/>
              <a:ext cx="3321528" cy="443608"/>
            </a:xfrm>
            <a:prstGeom prst="rect">
              <a:avLst/>
            </a:prstGeom>
            <a:noFill/>
          </p:spPr>
          <p:txBody>
            <a:bodyPr wrap="square" rtlCol="0">
              <a:spAutoFit/>
            </a:bodyPr>
            <a:lstStyle/>
            <a:p>
              <a:r>
                <a:rPr lang="en-US" sz="2400" dirty="0"/>
                <a:t>Receiver</a:t>
              </a:r>
            </a:p>
          </p:txBody>
        </p:sp>
        <p:sp>
          <p:nvSpPr>
            <p:cNvPr id="32" name="TextBox 31">
              <a:extLst>
                <a:ext uri="{FF2B5EF4-FFF2-40B4-BE49-F238E27FC236}">
                  <a16:creationId xmlns:a16="http://schemas.microsoft.com/office/drawing/2014/main" id="{F61FB33F-8F51-AF45-80AE-2EC148A4F664}"/>
                </a:ext>
              </a:extLst>
            </p:cNvPr>
            <p:cNvSpPr txBox="1"/>
            <p:nvPr/>
          </p:nvSpPr>
          <p:spPr>
            <a:xfrm>
              <a:off x="9421835" y="3507066"/>
              <a:ext cx="45719" cy="369332"/>
            </a:xfrm>
            <a:prstGeom prst="rect">
              <a:avLst/>
            </a:prstGeom>
            <a:noFill/>
          </p:spPr>
          <p:txBody>
            <a:bodyPr wrap="square" rtlCol="0">
              <a:spAutoFit/>
            </a:bodyPr>
            <a:lstStyle/>
            <a:p>
              <a:endParaRPr lang="en-US" dirty="0"/>
            </a:p>
          </p:txBody>
        </p:sp>
        <p:sp>
          <p:nvSpPr>
            <p:cNvPr id="105" name="TextBox 104">
              <a:extLst>
                <a:ext uri="{FF2B5EF4-FFF2-40B4-BE49-F238E27FC236}">
                  <a16:creationId xmlns:a16="http://schemas.microsoft.com/office/drawing/2014/main" id="{ED424954-E93B-7341-82A1-E0B3A1DE1E7A}"/>
                </a:ext>
              </a:extLst>
            </p:cNvPr>
            <p:cNvSpPr txBox="1"/>
            <p:nvPr/>
          </p:nvSpPr>
          <p:spPr>
            <a:xfrm>
              <a:off x="3383880" y="3301705"/>
              <a:ext cx="2813240" cy="443608"/>
            </a:xfrm>
            <a:prstGeom prst="rect">
              <a:avLst/>
            </a:prstGeom>
            <a:noFill/>
          </p:spPr>
          <p:txBody>
            <a:bodyPr wrap="square" rtlCol="0">
              <a:spAutoFit/>
            </a:bodyPr>
            <a:lstStyle/>
            <a:p>
              <a:r>
                <a:rPr lang="en-US" sz="2400" dirty="0"/>
                <a:t>Router</a:t>
              </a:r>
            </a:p>
          </p:txBody>
        </p:sp>
        <p:sp>
          <p:nvSpPr>
            <p:cNvPr id="106" name="TextBox 105">
              <a:extLst>
                <a:ext uri="{FF2B5EF4-FFF2-40B4-BE49-F238E27FC236}">
                  <a16:creationId xmlns:a16="http://schemas.microsoft.com/office/drawing/2014/main" id="{B70A01F8-DFFC-C644-A35B-95DEF0C38559}"/>
                </a:ext>
              </a:extLst>
            </p:cNvPr>
            <p:cNvSpPr txBox="1"/>
            <p:nvPr/>
          </p:nvSpPr>
          <p:spPr>
            <a:xfrm>
              <a:off x="5372111" y="5138256"/>
              <a:ext cx="2337406" cy="443608"/>
            </a:xfrm>
            <a:prstGeom prst="rect">
              <a:avLst/>
            </a:prstGeom>
            <a:noFill/>
          </p:spPr>
          <p:txBody>
            <a:bodyPr wrap="square" rtlCol="0">
              <a:spAutoFit/>
            </a:bodyPr>
            <a:lstStyle/>
            <a:p>
              <a:r>
                <a:rPr lang="en-US" sz="2400" dirty="0"/>
                <a:t>Router</a:t>
              </a:r>
            </a:p>
          </p:txBody>
        </p:sp>
        <p:sp>
          <p:nvSpPr>
            <p:cNvPr id="113" name="TextBox 112">
              <a:extLst>
                <a:ext uri="{FF2B5EF4-FFF2-40B4-BE49-F238E27FC236}">
                  <a16:creationId xmlns:a16="http://schemas.microsoft.com/office/drawing/2014/main" id="{D3983BAB-C7D3-A745-91A1-32B41BFF4419}"/>
                </a:ext>
              </a:extLst>
            </p:cNvPr>
            <p:cNvSpPr txBox="1"/>
            <p:nvPr/>
          </p:nvSpPr>
          <p:spPr>
            <a:xfrm>
              <a:off x="969332" y="5523615"/>
              <a:ext cx="2960706" cy="443608"/>
            </a:xfrm>
            <a:prstGeom prst="rect">
              <a:avLst/>
            </a:prstGeom>
            <a:noFill/>
          </p:spPr>
          <p:txBody>
            <a:bodyPr wrap="square" rtlCol="0">
              <a:spAutoFit/>
            </a:bodyPr>
            <a:lstStyle/>
            <a:p>
              <a:r>
                <a:rPr lang="en-US" sz="2400" dirty="0"/>
                <a:t>Sender</a:t>
              </a:r>
            </a:p>
          </p:txBody>
        </p:sp>
      </p:grpSp>
      <p:grpSp>
        <p:nvGrpSpPr>
          <p:cNvPr id="120" name="Group 119">
            <a:extLst>
              <a:ext uri="{FF2B5EF4-FFF2-40B4-BE49-F238E27FC236}">
                <a16:creationId xmlns:a16="http://schemas.microsoft.com/office/drawing/2014/main" id="{03BE2AA4-8725-0C48-91AE-715585302ABA}"/>
              </a:ext>
            </a:extLst>
          </p:cNvPr>
          <p:cNvGrpSpPr/>
          <p:nvPr/>
        </p:nvGrpSpPr>
        <p:grpSpPr>
          <a:xfrm>
            <a:off x="319471" y="1546513"/>
            <a:ext cx="6076862" cy="4844411"/>
            <a:chOff x="969332" y="1470723"/>
            <a:chExt cx="12345398" cy="4654937"/>
          </a:xfrm>
        </p:grpSpPr>
        <p:cxnSp>
          <p:nvCxnSpPr>
            <p:cNvPr id="129" name="Straight Connector 128">
              <a:extLst>
                <a:ext uri="{FF2B5EF4-FFF2-40B4-BE49-F238E27FC236}">
                  <a16:creationId xmlns:a16="http://schemas.microsoft.com/office/drawing/2014/main" id="{DE22160A-899E-D14C-8946-E50C993BD7F9}"/>
                </a:ext>
              </a:extLst>
            </p:cNvPr>
            <p:cNvCxnSpPr>
              <a:cxnSpLocks/>
            </p:cNvCxnSpPr>
            <p:nvPr/>
          </p:nvCxnSpPr>
          <p:spPr>
            <a:xfrm flipH="1">
              <a:off x="5076215" y="2206159"/>
              <a:ext cx="237722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0E632A1F-9A04-3E4A-B0CD-29D4C1B2BCEB}"/>
                </a:ext>
              </a:extLst>
            </p:cNvPr>
            <p:cNvCxnSpPr>
              <a:cxnSpLocks/>
            </p:cNvCxnSpPr>
            <p:nvPr/>
          </p:nvCxnSpPr>
          <p:spPr>
            <a:xfrm flipV="1">
              <a:off x="3550518" y="2404557"/>
              <a:ext cx="850768" cy="695131"/>
            </a:xfrm>
            <a:prstGeom prst="line">
              <a:avLst/>
            </a:prstGeom>
            <a:ln w="28575"/>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8C726F16-CBA9-D249-A162-1F980FAB3E82}"/>
                </a:ext>
              </a:extLst>
            </p:cNvPr>
            <p:cNvCxnSpPr>
              <a:cxnSpLocks/>
            </p:cNvCxnSpPr>
            <p:nvPr/>
          </p:nvCxnSpPr>
          <p:spPr>
            <a:xfrm flipH="1" flipV="1">
              <a:off x="3387129" y="4820898"/>
              <a:ext cx="1647987" cy="94397"/>
            </a:xfrm>
            <a:prstGeom prst="line">
              <a:avLst/>
            </a:prstGeom>
            <a:ln w="28575"/>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B285013B-C7F5-7F4D-A8BF-5F481AF02346}"/>
                </a:ext>
              </a:extLst>
            </p:cNvPr>
            <p:cNvCxnSpPr>
              <a:cxnSpLocks/>
            </p:cNvCxnSpPr>
            <p:nvPr/>
          </p:nvCxnSpPr>
          <p:spPr>
            <a:xfrm flipH="1">
              <a:off x="5959211" y="4397176"/>
              <a:ext cx="1248620" cy="454535"/>
            </a:xfrm>
            <a:prstGeom prst="line">
              <a:avLst/>
            </a:prstGeom>
            <a:ln w="28575"/>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916704CE-AC50-2E4A-B158-4A8DF65D6723}"/>
                </a:ext>
              </a:extLst>
            </p:cNvPr>
            <p:cNvCxnSpPr>
              <a:cxnSpLocks/>
            </p:cNvCxnSpPr>
            <p:nvPr/>
          </p:nvCxnSpPr>
          <p:spPr>
            <a:xfrm flipV="1">
              <a:off x="7728311" y="2684684"/>
              <a:ext cx="131642" cy="1216383"/>
            </a:xfrm>
            <a:prstGeom prst="line">
              <a:avLst/>
            </a:prstGeom>
            <a:ln w="28575"/>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7AD4C342-0EC3-E241-8CAB-9780F6B790AC}"/>
                </a:ext>
              </a:extLst>
            </p:cNvPr>
            <p:cNvCxnSpPr>
              <a:cxnSpLocks/>
            </p:cNvCxnSpPr>
            <p:nvPr/>
          </p:nvCxnSpPr>
          <p:spPr>
            <a:xfrm flipH="1" flipV="1">
              <a:off x="8197417" y="4343213"/>
              <a:ext cx="1100591" cy="29432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707A0555-D699-974D-A486-73FEAAF0FF2F}"/>
                </a:ext>
              </a:extLst>
            </p:cNvPr>
            <p:cNvCxnSpPr>
              <a:cxnSpLocks/>
            </p:cNvCxnSpPr>
            <p:nvPr/>
          </p:nvCxnSpPr>
          <p:spPr>
            <a:xfrm flipH="1">
              <a:off x="8197417" y="2130682"/>
              <a:ext cx="1031539" cy="18472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9A0D698-8380-C042-8733-15CBBEC974F8}"/>
                </a:ext>
              </a:extLst>
            </p:cNvPr>
            <p:cNvCxnSpPr>
              <a:cxnSpLocks/>
            </p:cNvCxnSpPr>
            <p:nvPr/>
          </p:nvCxnSpPr>
          <p:spPr>
            <a:xfrm flipH="1">
              <a:off x="1656083" y="4915295"/>
              <a:ext cx="833875" cy="36515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498C269-D604-7A48-B10A-02737F0AE24C}"/>
                </a:ext>
              </a:extLst>
            </p:cNvPr>
            <p:cNvCxnSpPr>
              <a:cxnSpLocks/>
            </p:cNvCxnSpPr>
            <p:nvPr/>
          </p:nvCxnSpPr>
          <p:spPr>
            <a:xfrm flipH="1" flipV="1">
              <a:off x="2488788" y="2897706"/>
              <a:ext cx="467272" cy="28604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C1FE3BB-8ADA-A54B-A797-B313009CCE8E}"/>
                </a:ext>
              </a:extLst>
            </p:cNvPr>
            <p:cNvCxnSpPr>
              <a:cxnSpLocks/>
            </p:cNvCxnSpPr>
            <p:nvPr/>
          </p:nvCxnSpPr>
          <p:spPr>
            <a:xfrm flipV="1">
              <a:off x="2991647" y="3636260"/>
              <a:ext cx="236974" cy="750231"/>
            </a:xfrm>
            <a:prstGeom prst="line">
              <a:avLst/>
            </a:prstGeom>
            <a:ln w="28575"/>
          </p:spPr>
          <p:style>
            <a:lnRef idx="1">
              <a:schemeClr val="dk1"/>
            </a:lnRef>
            <a:fillRef idx="0">
              <a:schemeClr val="dk1"/>
            </a:fillRef>
            <a:effectRef idx="0">
              <a:schemeClr val="dk1"/>
            </a:effectRef>
            <a:fontRef idx="minor">
              <a:schemeClr val="tx1"/>
            </a:fontRef>
          </p:style>
        </p:cxnSp>
        <p:sp>
          <p:nvSpPr>
            <p:cNvPr id="141" name="TextBox 140">
              <a:extLst>
                <a:ext uri="{FF2B5EF4-FFF2-40B4-BE49-F238E27FC236}">
                  <a16:creationId xmlns:a16="http://schemas.microsoft.com/office/drawing/2014/main" id="{2615BC44-4C9E-6A49-B539-27B936B00318}"/>
                </a:ext>
              </a:extLst>
            </p:cNvPr>
            <p:cNvSpPr txBox="1"/>
            <p:nvPr/>
          </p:nvSpPr>
          <p:spPr>
            <a:xfrm>
              <a:off x="9993202" y="1470723"/>
              <a:ext cx="3321528" cy="443608"/>
            </a:xfrm>
            <a:prstGeom prst="rect">
              <a:avLst/>
            </a:prstGeom>
            <a:noFill/>
          </p:spPr>
          <p:txBody>
            <a:bodyPr wrap="square" rtlCol="0">
              <a:spAutoFit/>
            </a:bodyPr>
            <a:lstStyle/>
            <a:p>
              <a:r>
                <a:rPr lang="en-US" sz="2400" dirty="0"/>
                <a:t>Client</a:t>
              </a:r>
            </a:p>
          </p:txBody>
        </p:sp>
        <p:sp>
          <p:nvSpPr>
            <p:cNvPr id="142" name="TextBox 141">
              <a:extLst>
                <a:ext uri="{FF2B5EF4-FFF2-40B4-BE49-F238E27FC236}">
                  <a16:creationId xmlns:a16="http://schemas.microsoft.com/office/drawing/2014/main" id="{4C6FE2ED-3765-4D41-A565-614224AF7C89}"/>
                </a:ext>
              </a:extLst>
            </p:cNvPr>
            <p:cNvSpPr txBox="1"/>
            <p:nvPr/>
          </p:nvSpPr>
          <p:spPr>
            <a:xfrm>
              <a:off x="9421835" y="3507066"/>
              <a:ext cx="45719" cy="369332"/>
            </a:xfrm>
            <a:prstGeom prst="rect">
              <a:avLst/>
            </a:prstGeom>
            <a:noFill/>
          </p:spPr>
          <p:txBody>
            <a:bodyPr wrap="square" rtlCol="0">
              <a:spAutoFit/>
            </a:bodyPr>
            <a:lstStyle/>
            <a:p>
              <a:endParaRPr lang="en-US" dirty="0"/>
            </a:p>
          </p:txBody>
        </p:sp>
        <p:sp>
          <p:nvSpPr>
            <p:cNvPr id="143" name="TextBox 142">
              <a:extLst>
                <a:ext uri="{FF2B5EF4-FFF2-40B4-BE49-F238E27FC236}">
                  <a16:creationId xmlns:a16="http://schemas.microsoft.com/office/drawing/2014/main" id="{3DFF6C6C-4839-3A44-BAC6-EBDCCA2128D1}"/>
                </a:ext>
              </a:extLst>
            </p:cNvPr>
            <p:cNvSpPr txBox="1"/>
            <p:nvPr/>
          </p:nvSpPr>
          <p:spPr>
            <a:xfrm>
              <a:off x="3383880" y="3301705"/>
              <a:ext cx="2813240" cy="443608"/>
            </a:xfrm>
            <a:prstGeom prst="rect">
              <a:avLst/>
            </a:prstGeom>
            <a:noFill/>
          </p:spPr>
          <p:txBody>
            <a:bodyPr wrap="square" rtlCol="0">
              <a:spAutoFit/>
            </a:bodyPr>
            <a:lstStyle/>
            <a:p>
              <a:r>
                <a:rPr lang="en-US" sz="2400" dirty="0"/>
                <a:t>Router</a:t>
              </a:r>
            </a:p>
          </p:txBody>
        </p:sp>
        <p:sp>
          <p:nvSpPr>
            <p:cNvPr id="144" name="TextBox 143">
              <a:extLst>
                <a:ext uri="{FF2B5EF4-FFF2-40B4-BE49-F238E27FC236}">
                  <a16:creationId xmlns:a16="http://schemas.microsoft.com/office/drawing/2014/main" id="{16E688B0-6E8B-364D-8A59-408A85CD225E}"/>
                </a:ext>
              </a:extLst>
            </p:cNvPr>
            <p:cNvSpPr txBox="1"/>
            <p:nvPr/>
          </p:nvSpPr>
          <p:spPr>
            <a:xfrm>
              <a:off x="6467909" y="5682052"/>
              <a:ext cx="2337406" cy="443608"/>
            </a:xfrm>
            <a:prstGeom prst="rect">
              <a:avLst/>
            </a:prstGeom>
            <a:noFill/>
          </p:spPr>
          <p:txBody>
            <a:bodyPr wrap="square" rtlCol="0">
              <a:spAutoFit/>
            </a:bodyPr>
            <a:lstStyle/>
            <a:p>
              <a:r>
                <a:rPr lang="en-US" sz="2400" dirty="0"/>
                <a:t>ISPs</a:t>
              </a:r>
            </a:p>
          </p:txBody>
        </p:sp>
        <p:sp>
          <p:nvSpPr>
            <p:cNvPr id="145" name="TextBox 144">
              <a:extLst>
                <a:ext uri="{FF2B5EF4-FFF2-40B4-BE49-F238E27FC236}">
                  <a16:creationId xmlns:a16="http://schemas.microsoft.com/office/drawing/2014/main" id="{29EEEFB7-E75F-A846-B7DE-967FABDC2C10}"/>
                </a:ext>
              </a:extLst>
            </p:cNvPr>
            <p:cNvSpPr txBox="1"/>
            <p:nvPr/>
          </p:nvSpPr>
          <p:spPr>
            <a:xfrm>
              <a:off x="969332" y="5523615"/>
              <a:ext cx="2960706" cy="443608"/>
            </a:xfrm>
            <a:prstGeom prst="rect">
              <a:avLst/>
            </a:prstGeom>
            <a:noFill/>
          </p:spPr>
          <p:txBody>
            <a:bodyPr wrap="square" rtlCol="0">
              <a:spAutoFit/>
            </a:bodyPr>
            <a:lstStyle/>
            <a:p>
              <a:r>
                <a:rPr lang="en-US" sz="2400" dirty="0"/>
                <a:t>Server</a:t>
              </a:r>
            </a:p>
          </p:txBody>
        </p:sp>
      </p:grpSp>
      <p:pic>
        <p:nvPicPr>
          <p:cNvPr id="149" name="Picture 148">
            <a:extLst>
              <a:ext uri="{FF2B5EF4-FFF2-40B4-BE49-F238E27FC236}">
                <a16:creationId xmlns:a16="http://schemas.microsoft.com/office/drawing/2014/main" id="{EAE4146C-578E-6541-BE83-43B9A52D62CD}"/>
              </a:ext>
            </a:extLst>
          </p:cNvPr>
          <p:cNvPicPr>
            <a:picLocks noChangeAspect="1"/>
          </p:cNvPicPr>
          <p:nvPr/>
        </p:nvPicPr>
        <p:blipFill>
          <a:blip r:embed="rId5"/>
          <a:stretch>
            <a:fillRect/>
          </a:stretch>
        </p:blipFill>
        <p:spPr>
          <a:xfrm>
            <a:off x="56690" y="1985846"/>
            <a:ext cx="1246308" cy="1029233"/>
          </a:xfrm>
          <a:prstGeom prst="rect">
            <a:avLst/>
          </a:prstGeom>
        </p:spPr>
      </p:pic>
      <p:pic>
        <p:nvPicPr>
          <p:cNvPr id="151" name="Picture 150">
            <a:extLst>
              <a:ext uri="{FF2B5EF4-FFF2-40B4-BE49-F238E27FC236}">
                <a16:creationId xmlns:a16="http://schemas.microsoft.com/office/drawing/2014/main" id="{8BE77647-DB34-F04C-A89F-5ACBC00C916D}"/>
              </a:ext>
            </a:extLst>
          </p:cNvPr>
          <p:cNvPicPr>
            <a:picLocks noChangeAspect="1"/>
          </p:cNvPicPr>
          <p:nvPr/>
        </p:nvPicPr>
        <p:blipFill>
          <a:blip r:embed="rId6"/>
          <a:stretch>
            <a:fillRect/>
          </a:stretch>
        </p:blipFill>
        <p:spPr>
          <a:xfrm>
            <a:off x="4280063" y="1647549"/>
            <a:ext cx="615962" cy="913947"/>
          </a:xfrm>
          <a:prstGeom prst="rect">
            <a:avLst/>
          </a:prstGeom>
        </p:spPr>
      </p:pic>
      <p:pic>
        <p:nvPicPr>
          <p:cNvPr id="152" name="Picture 151">
            <a:extLst>
              <a:ext uri="{FF2B5EF4-FFF2-40B4-BE49-F238E27FC236}">
                <a16:creationId xmlns:a16="http://schemas.microsoft.com/office/drawing/2014/main" id="{FF839B9F-1B68-8E4A-BC68-FA3000963D21}"/>
              </a:ext>
            </a:extLst>
          </p:cNvPr>
          <p:cNvPicPr>
            <a:picLocks noChangeAspect="1"/>
          </p:cNvPicPr>
          <p:nvPr/>
        </p:nvPicPr>
        <p:blipFill>
          <a:blip r:embed="rId5"/>
          <a:stretch>
            <a:fillRect/>
          </a:stretch>
        </p:blipFill>
        <p:spPr>
          <a:xfrm>
            <a:off x="4089524" y="4379635"/>
            <a:ext cx="1246308" cy="1029233"/>
          </a:xfrm>
          <a:prstGeom prst="rect">
            <a:avLst/>
          </a:prstGeom>
        </p:spPr>
      </p:pic>
      <p:pic>
        <p:nvPicPr>
          <p:cNvPr id="154" name="Picture 153">
            <a:extLst>
              <a:ext uri="{FF2B5EF4-FFF2-40B4-BE49-F238E27FC236}">
                <a16:creationId xmlns:a16="http://schemas.microsoft.com/office/drawing/2014/main" id="{71E557DD-F17F-B44F-91C6-640308755686}"/>
              </a:ext>
            </a:extLst>
          </p:cNvPr>
          <p:cNvPicPr>
            <a:picLocks noChangeAspect="1"/>
          </p:cNvPicPr>
          <p:nvPr/>
        </p:nvPicPr>
        <p:blipFill>
          <a:blip r:embed="rId7"/>
          <a:stretch>
            <a:fillRect/>
          </a:stretch>
        </p:blipFill>
        <p:spPr>
          <a:xfrm>
            <a:off x="39897" y="4589581"/>
            <a:ext cx="648178" cy="1198148"/>
          </a:xfrm>
          <a:prstGeom prst="rect">
            <a:avLst/>
          </a:prstGeom>
        </p:spPr>
      </p:pic>
      <p:pic>
        <p:nvPicPr>
          <p:cNvPr id="156" name="Graphic 155">
            <a:extLst>
              <a:ext uri="{FF2B5EF4-FFF2-40B4-BE49-F238E27FC236}">
                <a16:creationId xmlns:a16="http://schemas.microsoft.com/office/drawing/2014/main" id="{EC8B0A14-EA88-684C-90B9-D77D96739D6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0674" y="4334616"/>
            <a:ext cx="543617" cy="543617"/>
          </a:xfrm>
          <a:prstGeom prst="rect">
            <a:avLst/>
          </a:prstGeom>
        </p:spPr>
      </p:pic>
      <p:pic>
        <p:nvPicPr>
          <p:cNvPr id="157" name="Picture 156">
            <a:extLst>
              <a:ext uri="{FF2B5EF4-FFF2-40B4-BE49-F238E27FC236}">
                <a16:creationId xmlns:a16="http://schemas.microsoft.com/office/drawing/2014/main" id="{1D42B91B-6AC0-2A4F-8211-B7995EC73CB2}"/>
              </a:ext>
            </a:extLst>
          </p:cNvPr>
          <p:cNvPicPr>
            <a:picLocks noChangeAspect="1"/>
          </p:cNvPicPr>
          <p:nvPr/>
        </p:nvPicPr>
        <p:blipFill>
          <a:blip r:embed="rId10"/>
          <a:stretch>
            <a:fillRect/>
          </a:stretch>
        </p:blipFill>
        <p:spPr>
          <a:xfrm>
            <a:off x="6563500" y="4648011"/>
            <a:ext cx="393192" cy="428082"/>
          </a:xfrm>
          <a:prstGeom prst="rect">
            <a:avLst/>
          </a:prstGeom>
        </p:spPr>
      </p:pic>
      <p:grpSp>
        <p:nvGrpSpPr>
          <p:cNvPr id="194" name="Group 193">
            <a:extLst>
              <a:ext uri="{FF2B5EF4-FFF2-40B4-BE49-F238E27FC236}">
                <a16:creationId xmlns:a16="http://schemas.microsoft.com/office/drawing/2014/main" id="{69819D6C-4324-554C-A953-D90BBB3BFEF2}"/>
              </a:ext>
            </a:extLst>
          </p:cNvPr>
          <p:cNvGrpSpPr/>
          <p:nvPr/>
        </p:nvGrpSpPr>
        <p:grpSpPr>
          <a:xfrm>
            <a:off x="1576615" y="4866388"/>
            <a:ext cx="1744235" cy="1418888"/>
            <a:chOff x="4766933" y="2457172"/>
            <a:chExt cx="1744235" cy="1418888"/>
          </a:xfrm>
        </p:grpSpPr>
        <p:sp>
          <p:nvSpPr>
            <p:cNvPr id="162" name="Cloud 161">
              <a:extLst>
                <a:ext uri="{FF2B5EF4-FFF2-40B4-BE49-F238E27FC236}">
                  <a16:creationId xmlns:a16="http://schemas.microsoft.com/office/drawing/2014/main" id="{AF8652DD-792C-A341-85E6-46CBECE8A1D0}"/>
                </a:ext>
              </a:extLst>
            </p:cNvPr>
            <p:cNvSpPr/>
            <p:nvPr/>
          </p:nvSpPr>
          <p:spPr>
            <a:xfrm>
              <a:off x="4814558" y="2457172"/>
              <a:ext cx="1631733" cy="1418888"/>
            </a:xfrm>
            <a:prstGeom prst="cloud">
              <a:avLst/>
            </a:prstGeom>
            <a:solidFill>
              <a:schemeClr val="accent1">
                <a:alpha val="4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61" name="Picture 160">
              <a:extLst>
                <a:ext uri="{FF2B5EF4-FFF2-40B4-BE49-F238E27FC236}">
                  <a16:creationId xmlns:a16="http://schemas.microsoft.com/office/drawing/2014/main" id="{458D79A8-5C56-0D4B-9696-3466D97EEA39}"/>
                </a:ext>
              </a:extLst>
            </p:cNvPr>
            <p:cNvPicPr>
              <a:picLocks noChangeAspect="1"/>
            </p:cNvPicPr>
            <p:nvPr/>
          </p:nvPicPr>
          <p:blipFill>
            <a:blip r:embed="rId11"/>
            <a:stretch>
              <a:fillRect/>
            </a:stretch>
          </p:blipFill>
          <p:spPr>
            <a:xfrm>
              <a:off x="4766933" y="3031580"/>
              <a:ext cx="650536" cy="243951"/>
            </a:xfrm>
            <a:prstGeom prst="rect">
              <a:avLst/>
            </a:prstGeom>
          </p:spPr>
        </p:pic>
        <p:pic>
          <p:nvPicPr>
            <p:cNvPr id="163" name="Picture 162">
              <a:extLst>
                <a:ext uri="{FF2B5EF4-FFF2-40B4-BE49-F238E27FC236}">
                  <a16:creationId xmlns:a16="http://schemas.microsoft.com/office/drawing/2014/main" id="{E0B72C4F-E945-694E-845B-C210D40D809A}"/>
                </a:ext>
              </a:extLst>
            </p:cNvPr>
            <p:cNvPicPr>
              <a:picLocks noChangeAspect="1"/>
            </p:cNvPicPr>
            <p:nvPr/>
          </p:nvPicPr>
          <p:blipFill>
            <a:blip r:embed="rId11"/>
            <a:stretch>
              <a:fillRect/>
            </a:stretch>
          </p:blipFill>
          <p:spPr>
            <a:xfrm>
              <a:off x="5037106" y="3491824"/>
              <a:ext cx="650536" cy="243951"/>
            </a:xfrm>
            <a:prstGeom prst="rect">
              <a:avLst/>
            </a:prstGeom>
          </p:spPr>
        </p:pic>
        <p:pic>
          <p:nvPicPr>
            <p:cNvPr id="164" name="Picture 163">
              <a:extLst>
                <a:ext uri="{FF2B5EF4-FFF2-40B4-BE49-F238E27FC236}">
                  <a16:creationId xmlns:a16="http://schemas.microsoft.com/office/drawing/2014/main" id="{94D26E69-F63F-9B49-BC59-F31C20BE9F05}"/>
                </a:ext>
              </a:extLst>
            </p:cNvPr>
            <p:cNvPicPr>
              <a:picLocks noChangeAspect="1"/>
            </p:cNvPicPr>
            <p:nvPr/>
          </p:nvPicPr>
          <p:blipFill>
            <a:blip r:embed="rId11"/>
            <a:stretch>
              <a:fillRect/>
            </a:stretch>
          </p:blipFill>
          <p:spPr>
            <a:xfrm>
              <a:off x="5474129" y="2637910"/>
              <a:ext cx="650536" cy="243951"/>
            </a:xfrm>
            <a:prstGeom prst="rect">
              <a:avLst/>
            </a:prstGeom>
          </p:spPr>
        </p:pic>
        <p:pic>
          <p:nvPicPr>
            <p:cNvPr id="165" name="Picture 164">
              <a:extLst>
                <a:ext uri="{FF2B5EF4-FFF2-40B4-BE49-F238E27FC236}">
                  <a16:creationId xmlns:a16="http://schemas.microsoft.com/office/drawing/2014/main" id="{7A8C0797-4DB7-7D4D-8B9F-B3D8C1E64FB4}"/>
                </a:ext>
              </a:extLst>
            </p:cNvPr>
            <p:cNvPicPr>
              <a:picLocks noChangeAspect="1"/>
            </p:cNvPicPr>
            <p:nvPr/>
          </p:nvPicPr>
          <p:blipFill>
            <a:blip r:embed="rId11"/>
            <a:stretch>
              <a:fillRect/>
            </a:stretch>
          </p:blipFill>
          <p:spPr>
            <a:xfrm>
              <a:off x="5860632" y="2959147"/>
              <a:ext cx="650536" cy="243951"/>
            </a:xfrm>
            <a:prstGeom prst="rect">
              <a:avLst/>
            </a:prstGeom>
          </p:spPr>
        </p:pic>
        <p:cxnSp>
          <p:nvCxnSpPr>
            <p:cNvPr id="166" name="Straight Connector 165">
              <a:extLst>
                <a:ext uri="{FF2B5EF4-FFF2-40B4-BE49-F238E27FC236}">
                  <a16:creationId xmlns:a16="http://schemas.microsoft.com/office/drawing/2014/main" id="{8F982E41-AF48-F04A-AE70-195C4655AEE6}"/>
                </a:ext>
              </a:extLst>
            </p:cNvPr>
            <p:cNvCxnSpPr>
              <a:cxnSpLocks/>
            </p:cNvCxnSpPr>
            <p:nvPr/>
          </p:nvCxnSpPr>
          <p:spPr>
            <a:xfrm flipV="1">
              <a:off x="5219757" y="2880070"/>
              <a:ext cx="317945" cy="230156"/>
            </a:xfrm>
            <a:prstGeom prst="line">
              <a:avLst/>
            </a:prstGeom>
            <a:ln w="28575"/>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606099DB-DAB0-E74D-9ABD-A6E6446680A7}"/>
                </a:ext>
              </a:extLst>
            </p:cNvPr>
            <p:cNvCxnSpPr>
              <a:cxnSpLocks/>
              <a:endCxn id="182" idx="2"/>
            </p:cNvCxnSpPr>
            <p:nvPr/>
          </p:nvCxnSpPr>
          <p:spPr>
            <a:xfrm flipV="1">
              <a:off x="5446581" y="3446706"/>
              <a:ext cx="296156" cy="127260"/>
            </a:xfrm>
            <a:prstGeom prst="line">
              <a:avLst/>
            </a:prstGeom>
            <a:ln w="28575"/>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A736F94D-D178-7947-BA1E-1AE33254A485}"/>
                </a:ext>
              </a:extLst>
            </p:cNvPr>
            <p:cNvCxnSpPr>
              <a:cxnSpLocks/>
              <a:stCxn id="165" idx="0"/>
            </p:cNvCxnSpPr>
            <p:nvPr/>
          </p:nvCxnSpPr>
          <p:spPr>
            <a:xfrm flipH="1" flipV="1">
              <a:off x="5975288" y="2849569"/>
              <a:ext cx="210612" cy="109578"/>
            </a:xfrm>
            <a:prstGeom prst="line">
              <a:avLst/>
            </a:prstGeom>
            <a:ln w="28575"/>
          </p:spPr>
          <p:style>
            <a:lnRef idx="1">
              <a:schemeClr val="dk1"/>
            </a:lnRef>
            <a:fillRef idx="0">
              <a:schemeClr val="dk1"/>
            </a:fillRef>
            <a:effectRef idx="0">
              <a:schemeClr val="dk1"/>
            </a:effectRef>
            <a:fontRef idx="minor">
              <a:schemeClr val="tx1"/>
            </a:fontRef>
          </p:style>
        </p:cxnSp>
        <p:pic>
          <p:nvPicPr>
            <p:cNvPr id="182" name="Picture 181">
              <a:extLst>
                <a:ext uri="{FF2B5EF4-FFF2-40B4-BE49-F238E27FC236}">
                  <a16:creationId xmlns:a16="http://schemas.microsoft.com/office/drawing/2014/main" id="{636E517E-43C7-3D4D-AC15-F61142467944}"/>
                </a:ext>
              </a:extLst>
            </p:cNvPr>
            <p:cNvPicPr>
              <a:picLocks noChangeAspect="1"/>
            </p:cNvPicPr>
            <p:nvPr/>
          </p:nvPicPr>
          <p:blipFill>
            <a:blip r:embed="rId11"/>
            <a:stretch>
              <a:fillRect/>
            </a:stretch>
          </p:blipFill>
          <p:spPr>
            <a:xfrm>
              <a:off x="5417469" y="3202755"/>
              <a:ext cx="650536" cy="243951"/>
            </a:xfrm>
            <a:prstGeom prst="rect">
              <a:avLst/>
            </a:prstGeom>
          </p:spPr>
        </p:pic>
        <p:cxnSp>
          <p:nvCxnSpPr>
            <p:cNvPr id="190" name="Straight Connector 189">
              <a:extLst>
                <a:ext uri="{FF2B5EF4-FFF2-40B4-BE49-F238E27FC236}">
                  <a16:creationId xmlns:a16="http://schemas.microsoft.com/office/drawing/2014/main" id="{59AC2EBB-8F1F-3043-9921-B51D691817CB}"/>
                </a:ext>
              </a:extLst>
            </p:cNvPr>
            <p:cNvCxnSpPr>
              <a:cxnSpLocks/>
              <a:endCxn id="182" idx="0"/>
            </p:cNvCxnSpPr>
            <p:nvPr/>
          </p:nvCxnSpPr>
          <p:spPr>
            <a:xfrm flipH="1">
              <a:off x="5742737" y="2879485"/>
              <a:ext cx="110610" cy="32327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97" name="Group 196">
            <a:extLst>
              <a:ext uri="{FF2B5EF4-FFF2-40B4-BE49-F238E27FC236}">
                <a16:creationId xmlns:a16="http://schemas.microsoft.com/office/drawing/2014/main" id="{317AC5C1-C97B-E14C-A977-A6CB485459D6}"/>
              </a:ext>
            </a:extLst>
          </p:cNvPr>
          <p:cNvGrpSpPr/>
          <p:nvPr/>
        </p:nvGrpSpPr>
        <p:grpSpPr>
          <a:xfrm>
            <a:off x="1107450" y="3176330"/>
            <a:ext cx="672540" cy="664101"/>
            <a:chOff x="3271426" y="4090179"/>
            <a:chExt cx="672540" cy="664101"/>
          </a:xfrm>
        </p:grpSpPr>
        <p:sp>
          <p:nvSpPr>
            <p:cNvPr id="195" name="Cloud 194">
              <a:extLst>
                <a:ext uri="{FF2B5EF4-FFF2-40B4-BE49-F238E27FC236}">
                  <a16:creationId xmlns:a16="http://schemas.microsoft.com/office/drawing/2014/main" id="{90EE422B-E00F-504B-B0D9-465640F4E656}"/>
                </a:ext>
              </a:extLst>
            </p:cNvPr>
            <p:cNvSpPr/>
            <p:nvPr/>
          </p:nvSpPr>
          <p:spPr>
            <a:xfrm>
              <a:off x="3320850" y="4090179"/>
              <a:ext cx="623116" cy="664101"/>
            </a:xfrm>
            <a:prstGeom prst="cloud">
              <a:avLst/>
            </a:prstGeom>
            <a:solidFill>
              <a:schemeClr val="accent1">
                <a:alpha val="4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96" name="Picture 195">
              <a:extLst>
                <a:ext uri="{FF2B5EF4-FFF2-40B4-BE49-F238E27FC236}">
                  <a16:creationId xmlns:a16="http://schemas.microsoft.com/office/drawing/2014/main" id="{F02BE837-466E-B94D-B5ED-FD74029A6331}"/>
                </a:ext>
              </a:extLst>
            </p:cNvPr>
            <p:cNvPicPr>
              <a:picLocks noChangeAspect="1"/>
            </p:cNvPicPr>
            <p:nvPr/>
          </p:nvPicPr>
          <p:blipFill>
            <a:blip r:embed="rId11"/>
            <a:stretch>
              <a:fillRect/>
            </a:stretch>
          </p:blipFill>
          <p:spPr>
            <a:xfrm>
              <a:off x="3271426" y="4288841"/>
              <a:ext cx="602293" cy="225860"/>
            </a:xfrm>
            <a:prstGeom prst="rect">
              <a:avLst/>
            </a:prstGeom>
          </p:spPr>
        </p:pic>
      </p:grpSp>
      <p:grpSp>
        <p:nvGrpSpPr>
          <p:cNvPr id="198" name="Group 197">
            <a:extLst>
              <a:ext uri="{FF2B5EF4-FFF2-40B4-BE49-F238E27FC236}">
                <a16:creationId xmlns:a16="http://schemas.microsoft.com/office/drawing/2014/main" id="{05A67921-FA5B-344C-B627-A767C35B9A39}"/>
              </a:ext>
            </a:extLst>
          </p:cNvPr>
          <p:cNvGrpSpPr/>
          <p:nvPr/>
        </p:nvGrpSpPr>
        <p:grpSpPr>
          <a:xfrm>
            <a:off x="3315562" y="2196161"/>
            <a:ext cx="672540" cy="664101"/>
            <a:chOff x="3271426" y="4090179"/>
            <a:chExt cx="672540" cy="664101"/>
          </a:xfrm>
        </p:grpSpPr>
        <p:sp>
          <p:nvSpPr>
            <p:cNvPr id="199" name="Cloud 198">
              <a:extLst>
                <a:ext uri="{FF2B5EF4-FFF2-40B4-BE49-F238E27FC236}">
                  <a16:creationId xmlns:a16="http://schemas.microsoft.com/office/drawing/2014/main" id="{B595C3F6-BB56-3242-8277-A539E99CA8E4}"/>
                </a:ext>
              </a:extLst>
            </p:cNvPr>
            <p:cNvSpPr/>
            <p:nvPr/>
          </p:nvSpPr>
          <p:spPr>
            <a:xfrm>
              <a:off x="3320850" y="4090179"/>
              <a:ext cx="623116" cy="664101"/>
            </a:xfrm>
            <a:prstGeom prst="cloud">
              <a:avLst/>
            </a:prstGeom>
            <a:solidFill>
              <a:schemeClr val="accent1">
                <a:alpha val="4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200" name="Picture 199">
              <a:extLst>
                <a:ext uri="{FF2B5EF4-FFF2-40B4-BE49-F238E27FC236}">
                  <a16:creationId xmlns:a16="http://schemas.microsoft.com/office/drawing/2014/main" id="{774181EE-98D0-AF48-8238-09D5A3715227}"/>
                </a:ext>
              </a:extLst>
            </p:cNvPr>
            <p:cNvPicPr>
              <a:picLocks noChangeAspect="1"/>
            </p:cNvPicPr>
            <p:nvPr/>
          </p:nvPicPr>
          <p:blipFill>
            <a:blip r:embed="rId11"/>
            <a:stretch>
              <a:fillRect/>
            </a:stretch>
          </p:blipFill>
          <p:spPr>
            <a:xfrm>
              <a:off x="3271426" y="4288841"/>
              <a:ext cx="602293" cy="225860"/>
            </a:xfrm>
            <a:prstGeom prst="rect">
              <a:avLst/>
            </a:prstGeom>
          </p:spPr>
        </p:pic>
      </p:grpSp>
      <p:grpSp>
        <p:nvGrpSpPr>
          <p:cNvPr id="201" name="Group 200">
            <a:extLst>
              <a:ext uri="{FF2B5EF4-FFF2-40B4-BE49-F238E27FC236}">
                <a16:creationId xmlns:a16="http://schemas.microsoft.com/office/drawing/2014/main" id="{0C87DF5D-C38A-DD47-9FAC-39CA7956AD80}"/>
              </a:ext>
            </a:extLst>
          </p:cNvPr>
          <p:cNvGrpSpPr/>
          <p:nvPr/>
        </p:nvGrpSpPr>
        <p:grpSpPr>
          <a:xfrm>
            <a:off x="1890767" y="2036515"/>
            <a:ext cx="672540" cy="664101"/>
            <a:chOff x="3271426" y="4090179"/>
            <a:chExt cx="672540" cy="664101"/>
          </a:xfrm>
        </p:grpSpPr>
        <p:sp>
          <p:nvSpPr>
            <p:cNvPr id="202" name="Cloud 201">
              <a:extLst>
                <a:ext uri="{FF2B5EF4-FFF2-40B4-BE49-F238E27FC236}">
                  <a16:creationId xmlns:a16="http://schemas.microsoft.com/office/drawing/2014/main" id="{A774CE5D-6C3B-0141-BAFD-07511D03B1AB}"/>
                </a:ext>
              </a:extLst>
            </p:cNvPr>
            <p:cNvSpPr/>
            <p:nvPr/>
          </p:nvSpPr>
          <p:spPr>
            <a:xfrm>
              <a:off x="3320850" y="4090179"/>
              <a:ext cx="623116" cy="664101"/>
            </a:xfrm>
            <a:prstGeom prst="cloud">
              <a:avLst/>
            </a:prstGeom>
            <a:solidFill>
              <a:schemeClr val="accent1">
                <a:alpha val="4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203" name="Picture 202">
              <a:extLst>
                <a:ext uri="{FF2B5EF4-FFF2-40B4-BE49-F238E27FC236}">
                  <a16:creationId xmlns:a16="http://schemas.microsoft.com/office/drawing/2014/main" id="{1816D7C3-915B-484B-870B-48F2D128B359}"/>
                </a:ext>
              </a:extLst>
            </p:cNvPr>
            <p:cNvPicPr>
              <a:picLocks noChangeAspect="1"/>
            </p:cNvPicPr>
            <p:nvPr/>
          </p:nvPicPr>
          <p:blipFill>
            <a:blip r:embed="rId11"/>
            <a:stretch>
              <a:fillRect/>
            </a:stretch>
          </p:blipFill>
          <p:spPr>
            <a:xfrm>
              <a:off x="3271426" y="4288841"/>
              <a:ext cx="602293" cy="225860"/>
            </a:xfrm>
            <a:prstGeom prst="rect">
              <a:avLst/>
            </a:prstGeom>
          </p:spPr>
        </p:pic>
      </p:grpSp>
      <p:grpSp>
        <p:nvGrpSpPr>
          <p:cNvPr id="204" name="Group 203">
            <a:extLst>
              <a:ext uri="{FF2B5EF4-FFF2-40B4-BE49-F238E27FC236}">
                <a16:creationId xmlns:a16="http://schemas.microsoft.com/office/drawing/2014/main" id="{9ED7D35C-5FCD-D640-94F2-115881C6842B}"/>
              </a:ext>
            </a:extLst>
          </p:cNvPr>
          <p:cNvGrpSpPr/>
          <p:nvPr/>
        </p:nvGrpSpPr>
        <p:grpSpPr>
          <a:xfrm>
            <a:off x="3423826" y="4242579"/>
            <a:ext cx="672540" cy="664101"/>
            <a:chOff x="3271426" y="4090179"/>
            <a:chExt cx="672540" cy="664101"/>
          </a:xfrm>
        </p:grpSpPr>
        <p:sp>
          <p:nvSpPr>
            <p:cNvPr id="205" name="Cloud 204">
              <a:extLst>
                <a:ext uri="{FF2B5EF4-FFF2-40B4-BE49-F238E27FC236}">
                  <a16:creationId xmlns:a16="http://schemas.microsoft.com/office/drawing/2014/main" id="{E0BEF442-22F5-2B4D-A635-F7CA5A9A0970}"/>
                </a:ext>
              </a:extLst>
            </p:cNvPr>
            <p:cNvSpPr/>
            <p:nvPr/>
          </p:nvSpPr>
          <p:spPr>
            <a:xfrm>
              <a:off x="3320850" y="4090179"/>
              <a:ext cx="623116" cy="664101"/>
            </a:xfrm>
            <a:prstGeom prst="cloud">
              <a:avLst/>
            </a:prstGeom>
            <a:solidFill>
              <a:schemeClr val="accent1">
                <a:alpha val="4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206" name="Picture 205">
              <a:extLst>
                <a:ext uri="{FF2B5EF4-FFF2-40B4-BE49-F238E27FC236}">
                  <a16:creationId xmlns:a16="http://schemas.microsoft.com/office/drawing/2014/main" id="{632A91BD-F059-8E4F-A5EE-6FC24C0900E0}"/>
                </a:ext>
              </a:extLst>
            </p:cNvPr>
            <p:cNvPicPr>
              <a:picLocks noChangeAspect="1"/>
            </p:cNvPicPr>
            <p:nvPr/>
          </p:nvPicPr>
          <p:blipFill>
            <a:blip r:embed="rId11"/>
            <a:stretch>
              <a:fillRect/>
            </a:stretch>
          </p:blipFill>
          <p:spPr>
            <a:xfrm>
              <a:off x="3271426" y="4288841"/>
              <a:ext cx="602293" cy="225860"/>
            </a:xfrm>
            <a:prstGeom prst="rect">
              <a:avLst/>
            </a:prstGeom>
          </p:spPr>
        </p:pic>
      </p:grpSp>
      <p:grpSp>
        <p:nvGrpSpPr>
          <p:cNvPr id="207" name="Group 206">
            <a:extLst>
              <a:ext uri="{FF2B5EF4-FFF2-40B4-BE49-F238E27FC236}">
                <a16:creationId xmlns:a16="http://schemas.microsoft.com/office/drawing/2014/main" id="{028C9CD3-E4C0-3844-BEC3-260A50D8F69F}"/>
              </a:ext>
            </a:extLst>
          </p:cNvPr>
          <p:cNvGrpSpPr/>
          <p:nvPr/>
        </p:nvGrpSpPr>
        <p:grpSpPr>
          <a:xfrm>
            <a:off x="985036" y="4546769"/>
            <a:ext cx="672540" cy="664101"/>
            <a:chOff x="3271426" y="4090179"/>
            <a:chExt cx="672540" cy="664101"/>
          </a:xfrm>
        </p:grpSpPr>
        <p:sp>
          <p:nvSpPr>
            <p:cNvPr id="208" name="Cloud 207">
              <a:extLst>
                <a:ext uri="{FF2B5EF4-FFF2-40B4-BE49-F238E27FC236}">
                  <a16:creationId xmlns:a16="http://schemas.microsoft.com/office/drawing/2014/main" id="{5467157D-E9B9-CE40-ABE1-1A498C70F27E}"/>
                </a:ext>
              </a:extLst>
            </p:cNvPr>
            <p:cNvSpPr/>
            <p:nvPr/>
          </p:nvSpPr>
          <p:spPr>
            <a:xfrm>
              <a:off x="3320850" y="4090179"/>
              <a:ext cx="623116" cy="664101"/>
            </a:xfrm>
            <a:prstGeom prst="cloud">
              <a:avLst/>
            </a:prstGeom>
            <a:solidFill>
              <a:schemeClr val="accent1">
                <a:alpha val="4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209" name="Picture 208">
              <a:extLst>
                <a:ext uri="{FF2B5EF4-FFF2-40B4-BE49-F238E27FC236}">
                  <a16:creationId xmlns:a16="http://schemas.microsoft.com/office/drawing/2014/main" id="{92FDE6F8-4AFD-A940-86F8-8E199B9F3539}"/>
                </a:ext>
              </a:extLst>
            </p:cNvPr>
            <p:cNvPicPr>
              <a:picLocks noChangeAspect="1"/>
            </p:cNvPicPr>
            <p:nvPr/>
          </p:nvPicPr>
          <p:blipFill>
            <a:blip r:embed="rId11"/>
            <a:stretch>
              <a:fillRect/>
            </a:stretch>
          </p:blipFill>
          <p:spPr>
            <a:xfrm>
              <a:off x="3271426" y="4288841"/>
              <a:ext cx="602293" cy="225860"/>
            </a:xfrm>
            <a:prstGeom prst="rect">
              <a:avLst/>
            </a:prstGeom>
          </p:spPr>
        </p:pic>
      </p:grpSp>
    </p:spTree>
    <p:custDataLst>
      <p:tags r:id="rId1"/>
    </p:custDataLst>
    <p:extLst>
      <p:ext uri="{BB962C8B-B14F-4D97-AF65-F5344CB8AC3E}">
        <p14:creationId xmlns:p14="http://schemas.microsoft.com/office/powerpoint/2010/main" val="204149602"/>
      </p:ext>
    </p:extLst>
  </p:cSld>
  <p:clrMapOvr>
    <a:masterClrMapping/>
  </p:clrMapOvr>
  <mc:AlternateContent xmlns:mc="http://schemas.openxmlformats.org/markup-compatibility/2006" xmlns:p14="http://schemas.microsoft.com/office/powerpoint/2010/main">
    <mc:Choice Requires="p14">
      <p:transition spd="slow" p14:dur="2000" advTm="69735"/>
    </mc:Choice>
    <mc:Fallback xmlns="">
      <p:transition spd="slow" advTm="697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0391 0.08032 C 0.00963 0.08148 0.0233 0.08241 0.02916 0.04977 C 0.03515 0.0169 0.02955 -0.07384 0.03164 -0.11644 C 0.03372 -0.15903 0.03086 -0.16898 0.04153 -0.20602 C 0.05221 -0.24329 0.05976 -0.31019 0.09557 -0.33935 C 0.13138 -0.36852 0.19401 -0.37477 0.25664 -0.38079 " pathEditMode="relative" ptsTypes="AAAAAA">
                                      <p:cBhvr>
                                        <p:cTn id="8" dur="2000" fill="hold"/>
                                        <p:tgtEl>
                                          <p:spTgt spid="156"/>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par>
                                <p:cTn id="15" presetID="0" presetClass="path" presetSubtype="0" accel="50000" decel="50000" fill="hold" nodeType="withEffect">
                                  <p:stCondLst>
                                    <p:cond delay="0"/>
                                  </p:stCondLst>
                                  <p:childTnLst>
                                    <p:animMotion origin="layout" path="M 2.91667E-6 -0.00023 C 0.02396 0.00116 0.0483 0.00324 0.06041 -0.0338 C 0.07252 -0.07107 0.05885 -0.15533 0.07239 -0.22315 C 0.08593 -0.29121 0.10169 -0.40417 0.14166 -0.44121 C 0.18151 -0.47755 0.24648 -0.46065 0.31185 -0.44375 " pathEditMode="relative" rAng="0" ptsTypes="AAAAA">
                                      <p:cBhvr>
                                        <p:cTn id="16" dur="2000" fill="hold"/>
                                        <p:tgtEl>
                                          <p:spTgt spid="157"/>
                                        </p:tgtEl>
                                        <p:attrNameLst>
                                          <p:attrName>ppt_x</p:attrName>
                                          <p:attrName>ppt_y</p:attrName>
                                        </p:attrNameLst>
                                      </p:cBhvr>
                                      <p:rCtr x="15586" y="-23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Differences in link </a:t>
            </a:r>
            <a:r>
              <a:rPr lang="en-US" dirty="0"/>
              <a:t>m</a:t>
            </a:r>
            <a:r>
              <a:rPr lang="en-US" sz="6000" dirty="0"/>
              <a:t>odel</a:t>
            </a:r>
          </a:p>
        </p:txBody>
      </p:sp>
      <p:sp>
        <p:nvSpPr>
          <p:cNvPr id="6" name="Slide Number Placeholder 5"/>
          <p:cNvSpPr>
            <a:spLocks noGrp="1"/>
          </p:cNvSpPr>
          <p:nvPr>
            <p:ph type="sldNum" sz="quarter" idx="12"/>
          </p:nvPr>
        </p:nvSpPr>
        <p:spPr/>
        <p:txBody>
          <a:bodyPr/>
          <a:lstStyle/>
          <a:p>
            <a:fld id="{F87D3E06-D69A-8D4B-8F4E-A5338D96708D}" type="slidenum">
              <a:rPr lang="en-US" smtClean="0"/>
              <a:t>28</a:t>
            </a:fld>
            <a:endParaRPr lang="en-US"/>
          </a:p>
        </p:txBody>
      </p:sp>
      <p:sp>
        <p:nvSpPr>
          <p:cNvPr id="5" name="Slide Number Placeholder 5">
            <a:extLst>
              <a:ext uri="{FF2B5EF4-FFF2-40B4-BE49-F238E27FC236}">
                <a16:creationId xmlns:a16="http://schemas.microsoft.com/office/drawing/2014/main" id="{E2EA5181-2731-1348-8DE2-58FEC277648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7D3E06-D69A-8D4B-8F4E-A5338D96708D}" type="slidenum">
              <a:rPr lang="en-US" smtClean="0"/>
              <a:pPr/>
              <a:t>28</a:t>
            </a:fld>
            <a:endParaRPr lang="en-US"/>
          </a:p>
        </p:txBody>
      </p:sp>
      <p:grpSp>
        <p:nvGrpSpPr>
          <p:cNvPr id="28" name="Group 27">
            <a:extLst>
              <a:ext uri="{FF2B5EF4-FFF2-40B4-BE49-F238E27FC236}">
                <a16:creationId xmlns:a16="http://schemas.microsoft.com/office/drawing/2014/main" id="{8D3395F4-1560-4B4C-863A-616C940C47C3}"/>
              </a:ext>
            </a:extLst>
          </p:cNvPr>
          <p:cNvGrpSpPr/>
          <p:nvPr/>
        </p:nvGrpSpPr>
        <p:grpSpPr>
          <a:xfrm>
            <a:off x="514221" y="2404746"/>
            <a:ext cx="4670557" cy="666172"/>
            <a:chOff x="514221" y="2512956"/>
            <a:chExt cx="4670557" cy="666172"/>
          </a:xfrm>
        </p:grpSpPr>
        <p:pic>
          <p:nvPicPr>
            <p:cNvPr id="83" name="Picture 82">
              <a:extLst>
                <a:ext uri="{FF2B5EF4-FFF2-40B4-BE49-F238E27FC236}">
                  <a16:creationId xmlns:a16="http://schemas.microsoft.com/office/drawing/2014/main" id="{F8D41D97-AFE5-1245-83F5-92747E5EFBD0}"/>
                </a:ext>
              </a:extLst>
            </p:cNvPr>
            <p:cNvPicPr>
              <a:picLocks noChangeAspect="1"/>
            </p:cNvPicPr>
            <p:nvPr/>
          </p:nvPicPr>
          <p:blipFill>
            <a:blip r:embed="rId4"/>
            <a:stretch>
              <a:fillRect/>
            </a:stretch>
          </p:blipFill>
          <p:spPr>
            <a:xfrm>
              <a:off x="514221" y="2518995"/>
              <a:ext cx="1760354" cy="660133"/>
            </a:xfrm>
            <a:prstGeom prst="rect">
              <a:avLst/>
            </a:prstGeom>
          </p:spPr>
        </p:pic>
        <p:pic>
          <p:nvPicPr>
            <p:cNvPr id="85" name="Picture 84">
              <a:extLst>
                <a:ext uri="{FF2B5EF4-FFF2-40B4-BE49-F238E27FC236}">
                  <a16:creationId xmlns:a16="http://schemas.microsoft.com/office/drawing/2014/main" id="{8083CC94-C970-D848-8E0B-DB22A09421EA}"/>
                </a:ext>
              </a:extLst>
            </p:cNvPr>
            <p:cNvPicPr>
              <a:picLocks noChangeAspect="1"/>
            </p:cNvPicPr>
            <p:nvPr/>
          </p:nvPicPr>
          <p:blipFill>
            <a:blip r:embed="rId4"/>
            <a:stretch>
              <a:fillRect/>
            </a:stretch>
          </p:blipFill>
          <p:spPr>
            <a:xfrm>
              <a:off x="3424424" y="2512956"/>
              <a:ext cx="1760354" cy="660133"/>
            </a:xfrm>
            <a:prstGeom prst="rect">
              <a:avLst/>
            </a:prstGeom>
          </p:spPr>
        </p:pic>
        <p:sp>
          <p:nvSpPr>
            <p:cNvPr id="27" name="Right Arrow 26">
              <a:extLst>
                <a:ext uri="{FF2B5EF4-FFF2-40B4-BE49-F238E27FC236}">
                  <a16:creationId xmlns:a16="http://schemas.microsoft.com/office/drawing/2014/main" id="{B261D5A0-3B29-DC43-84DF-55C441A37FD9}"/>
                </a:ext>
              </a:extLst>
            </p:cNvPr>
            <p:cNvSpPr/>
            <p:nvPr/>
          </p:nvSpPr>
          <p:spPr>
            <a:xfrm>
              <a:off x="2204596" y="2692668"/>
              <a:ext cx="1340326" cy="2137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88" name="TextBox 87">
            <a:extLst>
              <a:ext uri="{FF2B5EF4-FFF2-40B4-BE49-F238E27FC236}">
                <a16:creationId xmlns:a16="http://schemas.microsoft.com/office/drawing/2014/main" id="{9DF228E9-8F15-6E48-AC80-1F68C1C1C497}"/>
              </a:ext>
            </a:extLst>
          </p:cNvPr>
          <p:cNvSpPr txBox="1"/>
          <p:nvPr/>
        </p:nvSpPr>
        <p:spPr>
          <a:xfrm>
            <a:off x="1230555" y="1951629"/>
            <a:ext cx="2924771" cy="461665"/>
          </a:xfrm>
          <a:prstGeom prst="rect">
            <a:avLst/>
          </a:prstGeom>
          <a:noFill/>
        </p:spPr>
        <p:txBody>
          <a:bodyPr wrap="square" rtlCol="0">
            <a:spAutoFit/>
          </a:bodyPr>
          <a:lstStyle/>
          <a:p>
            <a:r>
              <a:rPr lang="en-US" sz="2400" dirty="0"/>
              <a:t>Capacity = Bandwidth</a:t>
            </a:r>
          </a:p>
        </p:txBody>
      </p:sp>
      <p:grpSp>
        <p:nvGrpSpPr>
          <p:cNvPr id="29" name="Group 28">
            <a:extLst>
              <a:ext uri="{FF2B5EF4-FFF2-40B4-BE49-F238E27FC236}">
                <a16:creationId xmlns:a16="http://schemas.microsoft.com/office/drawing/2014/main" id="{95788534-8546-CB48-932D-BDF02147AACD}"/>
              </a:ext>
            </a:extLst>
          </p:cNvPr>
          <p:cNvGrpSpPr/>
          <p:nvPr/>
        </p:nvGrpSpPr>
        <p:grpSpPr>
          <a:xfrm>
            <a:off x="7366885" y="3308868"/>
            <a:ext cx="3253353" cy="1119464"/>
            <a:chOff x="7788228" y="1908419"/>
            <a:chExt cx="3253353" cy="1119464"/>
          </a:xfrm>
        </p:grpSpPr>
        <p:pic>
          <p:nvPicPr>
            <p:cNvPr id="90" name="Picture 89">
              <a:extLst>
                <a:ext uri="{FF2B5EF4-FFF2-40B4-BE49-F238E27FC236}">
                  <a16:creationId xmlns:a16="http://schemas.microsoft.com/office/drawing/2014/main" id="{082EC153-E324-F14A-8C0D-F4C31ACD9B0C}"/>
                </a:ext>
              </a:extLst>
            </p:cNvPr>
            <p:cNvPicPr>
              <a:picLocks noChangeAspect="1"/>
            </p:cNvPicPr>
            <p:nvPr/>
          </p:nvPicPr>
          <p:blipFill>
            <a:blip r:embed="rId5">
              <a:duotone>
                <a:srgbClr val="4472C4">
                  <a:shade val="45000"/>
                  <a:satMod val="135000"/>
                </a:srgbClr>
                <a:prstClr val="white"/>
              </a:duotone>
            </a:blip>
            <a:stretch>
              <a:fillRect/>
            </a:stretch>
          </p:blipFill>
          <p:spPr>
            <a:xfrm>
              <a:off x="7788228" y="1908419"/>
              <a:ext cx="686301" cy="1119464"/>
            </a:xfrm>
            <a:prstGeom prst="rect">
              <a:avLst/>
            </a:prstGeom>
          </p:spPr>
        </p:pic>
        <p:sp>
          <p:nvSpPr>
            <p:cNvPr id="92" name="Right Arrow 91">
              <a:extLst>
                <a:ext uri="{FF2B5EF4-FFF2-40B4-BE49-F238E27FC236}">
                  <a16:creationId xmlns:a16="http://schemas.microsoft.com/office/drawing/2014/main" id="{5D3DF0CB-D831-874B-9A7A-0B3EAB2D83EB}"/>
                </a:ext>
              </a:extLst>
            </p:cNvPr>
            <p:cNvSpPr/>
            <p:nvPr/>
          </p:nvSpPr>
          <p:spPr>
            <a:xfrm>
              <a:off x="8744741" y="2468151"/>
              <a:ext cx="1340326" cy="2137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3" name="Picture 92">
              <a:extLst>
                <a:ext uri="{FF2B5EF4-FFF2-40B4-BE49-F238E27FC236}">
                  <a16:creationId xmlns:a16="http://schemas.microsoft.com/office/drawing/2014/main" id="{DE6D0AB2-6611-BD43-A947-79C885ADA47F}"/>
                </a:ext>
              </a:extLst>
            </p:cNvPr>
            <p:cNvPicPr>
              <a:picLocks noChangeAspect="1"/>
            </p:cNvPicPr>
            <p:nvPr/>
          </p:nvPicPr>
          <p:blipFill>
            <a:blip r:embed="rId5">
              <a:duotone>
                <a:srgbClr val="4472C4">
                  <a:shade val="45000"/>
                  <a:satMod val="135000"/>
                </a:srgbClr>
                <a:prstClr val="white"/>
              </a:duotone>
            </a:blip>
            <a:stretch>
              <a:fillRect/>
            </a:stretch>
          </p:blipFill>
          <p:spPr>
            <a:xfrm>
              <a:off x="10355280" y="1908419"/>
              <a:ext cx="686301" cy="1119464"/>
            </a:xfrm>
            <a:prstGeom prst="rect">
              <a:avLst/>
            </a:prstGeom>
          </p:spPr>
        </p:pic>
      </p:grpSp>
      <p:pic>
        <p:nvPicPr>
          <p:cNvPr id="97" name="Picture 96">
            <a:extLst>
              <a:ext uri="{FF2B5EF4-FFF2-40B4-BE49-F238E27FC236}">
                <a16:creationId xmlns:a16="http://schemas.microsoft.com/office/drawing/2014/main" id="{7EA2946E-4CC0-0049-B987-56B72C4CE07F}"/>
              </a:ext>
            </a:extLst>
          </p:cNvPr>
          <p:cNvPicPr>
            <a:picLocks noChangeAspect="1"/>
          </p:cNvPicPr>
          <p:nvPr/>
        </p:nvPicPr>
        <p:blipFill>
          <a:blip r:embed="rId6"/>
          <a:stretch>
            <a:fillRect/>
          </a:stretch>
        </p:blipFill>
        <p:spPr>
          <a:xfrm>
            <a:off x="9305544" y="3375258"/>
            <a:ext cx="393192" cy="428082"/>
          </a:xfrm>
          <a:prstGeom prst="rect">
            <a:avLst/>
          </a:prstGeom>
        </p:spPr>
      </p:pic>
      <p:sp>
        <p:nvSpPr>
          <p:cNvPr id="98" name="TextBox 97">
            <a:extLst>
              <a:ext uri="{FF2B5EF4-FFF2-40B4-BE49-F238E27FC236}">
                <a16:creationId xmlns:a16="http://schemas.microsoft.com/office/drawing/2014/main" id="{FDCA1B8D-23F3-AD4F-83C7-5BA4E86709AA}"/>
              </a:ext>
            </a:extLst>
          </p:cNvPr>
          <p:cNvSpPr txBox="1"/>
          <p:nvPr/>
        </p:nvSpPr>
        <p:spPr>
          <a:xfrm>
            <a:off x="7306029" y="2544725"/>
            <a:ext cx="2924771" cy="461665"/>
          </a:xfrm>
          <a:prstGeom prst="rect">
            <a:avLst/>
          </a:prstGeom>
          <a:noFill/>
        </p:spPr>
        <p:txBody>
          <a:bodyPr wrap="square" rtlCol="0">
            <a:spAutoFit/>
          </a:bodyPr>
          <a:lstStyle/>
          <a:p>
            <a:r>
              <a:rPr lang="en-US" sz="2400" dirty="0"/>
              <a:t>Capacity = Rate</a:t>
            </a:r>
          </a:p>
        </p:txBody>
      </p:sp>
      <p:cxnSp>
        <p:nvCxnSpPr>
          <p:cNvPr id="99" name="Straight Arrow Connector 98">
            <a:extLst>
              <a:ext uri="{FF2B5EF4-FFF2-40B4-BE49-F238E27FC236}">
                <a16:creationId xmlns:a16="http://schemas.microsoft.com/office/drawing/2014/main" id="{DACB74BE-75AE-2447-9842-2F90A827A6E0}"/>
              </a:ext>
            </a:extLst>
          </p:cNvPr>
          <p:cNvCxnSpPr>
            <a:cxnSpLocks/>
          </p:cNvCxnSpPr>
          <p:nvPr/>
        </p:nvCxnSpPr>
        <p:spPr>
          <a:xfrm flipH="1">
            <a:off x="8773650" y="3045406"/>
            <a:ext cx="531894"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01" name="TextBox 100">
            <a:extLst>
              <a:ext uri="{FF2B5EF4-FFF2-40B4-BE49-F238E27FC236}">
                <a16:creationId xmlns:a16="http://schemas.microsoft.com/office/drawing/2014/main" id="{19233FE0-BB5A-0246-B790-EBC4F6D3031E}"/>
              </a:ext>
            </a:extLst>
          </p:cNvPr>
          <p:cNvSpPr txBox="1"/>
          <p:nvPr/>
        </p:nvSpPr>
        <p:spPr>
          <a:xfrm>
            <a:off x="680887" y="2965299"/>
            <a:ext cx="1327527" cy="461665"/>
          </a:xfrm>
          <a:prstGeom prst="rect">
            <a:avLst/>
          </a:prstGeom>
          <a:noFill/>
        </p:spPr>
        <p:txBody>
          <a:bodyPr wrap="square" rtlCol="0">
            <a:spAutoFit/>
          </a:bodyPr>
          <a:lstStyle/>
          <a:p>
            <a:r>
              <a:rPr lang="en-US" sz="2400" dirty="0"/>
              <a:t>Router A</a:t>
            </a:r>
          </a:p>
        </p:txBody>
      </p:sp>
      <p:sp>
        <p:nvSpPr>
          <p:cNvPr id="102" name="TextBox 101">
            <a:extLst>
              <a:ext uri="{FF2B5EF4-FFF2-40B4-BE49-F238E27FC236}">
                <a16:creationId xmlns:a16="http://schemas.microsoft.com/office/drawing/2014/main" id="{47D70B92-F487-FF4C-854B-0A9B56217C13}"/>
              </a:ext>
            </a:extLst>
          </p:cNvPr>
          <p:cNvSpPr txBox="1"/>
          <p:nvPr/>
        </p:nvSpPr>
        <p:spPr>
          <a:xfrm>
            <a:off x="3544922" y="2965299"/>
            <a:ext cx="1327527" cy="461665"/>
          </a:xfrm>
          <a:prstGeom prst="rect">
            <a:avLst/>
          </a:prstGeom>
          <a:noFill/>
        </p:spPr>
        <p:txBody>
          <a:bodyPr wrap="square" rtlCol="0">
            <a:spAutoFit/>
          </a:bodyPr>
          <a:lstStyle/>
          <a:p>
            <a:r>
              <a:rPr lang="en-US" sz="2400" dirty="0"/>
              <a:t>Router B</a:t>
            </a:r>
          </a:p>
        </p:txBody>
      </p:sp>
      <p:sp>
        <p:nvSpPr>
          <p:cNvPr id="107" name="TextBox 106">
            <a:extLst>
              <a:ext uri="{FF2B5EF4-FFF2-40B4-BE49-F238E27FC236}">
                <a16:creationId xmlns:a16="http://schemas.microsoft.com/office/drawing/2014/main" id="{EA049A45-36A6-F04B-ACD5-65001ADF43D6}"/>
              </a:ext>
            </a:extLst>
          </p:cNvPr>
          <p:cNvSpPr txBox="1"/>
          <p:nvPr/>
        </p:nvSpPr>
        <p:spPr>
          <a:xfrm>
            <a:off x="7121095" y="4217534"/>
            <a:ext cx="1327527" cy="461665"/>
          </a:xfrm>
          <a:prstGeom prst="rect">
            <a:avLst/>
          </a:prstGeom>
          <a:noFill/>
        </p:spPr>
        <p:txBody>
          <a:bodyPr wrap="square" rtlCol="0">
            <a:spAutoFit/>
          </a:bodyPr>
          <a:lstStyle/>
          <a:p>
            <a:r>
              <a:rPr lang="en-US" sz="2400" dirty="0"/>
              <a:t>Router A</a:t>
            </a:r>
          </a:p>
        </p:txBody>
      </p:sp>
      <p:sp>
        <p:nvSpPr>
          <p:cNvPr id="108" name="TextBox 107">
            <a:extLst>
              <a:ext uri="{FF2B5EF4-FFF2-40B4-BE49-F238E27FC236}">
                <a16:creationId xmlns:a16="http://schemas.microsoft.com/office/drawing/2014/main" id="{EACE15BB-8837-4448-A635-22F492994518}"/>
              </a:ext>
            </a:extLst>
          </p:cNvPr>
          <p:cNvSpPr txBox="1"/>
          <p:nvPr/>
        </p:nvSpPr>
        <p:spPr>
          <a:xfrm>
            <a:off x="9985130" y="4217534"/>
            <a:ext cx="1327527" cy="461665"/>
          </a:xfrm>
          <a:prstGeom prst="rect">
            <a:avLst/>
          </a:prstGeom>
          <a:noFill/>
        </p:spPr>
        <p:txBody>
          <a:bodyPr wrap="square" rtlCol="0">
            <a:spAutoFit/>
          </a:bodyPr>
          <a:lstStyle/>
          <a:p>
            <a:r>
              <a:rPr lang="en-US" sz="2400" dirty="0"/>
              <a:t>Router B</a:t>
            </a:r>
          </a:p>
        </p:txBody>
      </p:sp>
      <p:pic>
        <p:nvPicPr>
          <p:cNvPr id="157" name="Picture 156">
            <a:extLst>
              <a:ext uri="{FF2B5EF4-FFF2-40B4-BE49-F238E27FC236}">
                <a16:creationId xmlns:a16="http://schemas.microsoft.com/office/drawing/2014/main" id="{1D42B91B-6AC0-2A4F-8211-B7995EC73CB2}"/>
              </a:ext>
            </a:extLst>
          </p:cNvPr>
          <p:cNvPicPr>
            <a:picLocks noChangeAspect="1"/>
          </p:cNvPicPr>
          <p:nvPr/>
        </p:nvPicPr>
        <p:blipFill>
          <a:blip r:embed="rId6"/>
          <a:stretch>
            <a:fillRect/>
          </a:stretch>
        </p:blipFill>
        <p:spPr>
          <a:xfrm>
            <a:off x="8199741" y="3375258"/>
            <a:ext cx="393192" cy="428082"/>
          </a:xfrm>
          <a:prstGeom prst="rect">
            <a:avLst/>
          </a:prstGeom>
        </p:spPr>
      </p:pic>
      <p:sp>
        <p:nvSpPr>
          <p:cNvPr id="109" name="TextBox 108">
            <a:extLst>
              <a:ext uri="{FF2B5EF4-FFF2-40B4-BE49-F238E27FC236}">
                <a16:creationId xmlns:a16="http://schemas.microsoft.com/office/drawing/2014/main" id="{4F3040EE-0D17-8149-BED0-50CA8D77ED0F}"/>
              </a:ext>
            </a:extLst>
          </p:cNvPr>
          <p:cNvSpPr txBox="1"/>
          <p:nvPr/>
        </p:nvSpPr>
        <p:spPr>
          <a:xfrm>
            <a:off x="7577211" y="4801643"/>
            <a:ext cx="2924771" cy="461665"/>
          </a:xfrm>
          <a:prstGeom prst="rect">
            <a:avLst/>
          </a:prstGeom>
          <a:noFill/>
        </p:spPr>
        <p:txBody>
          <a:bodyPr wrap="square" rtlCol="0">
            <a:spAutoFit/>
          </a:bodyPr>
          <a:lstStyle/>
          <a:p>
            <a:r>
              <a:rPr lang="en-US" sz="2400" dirty="0"/>
              <a:t>Capacity = 0</a:t>
            </a:r>
          </a:p>
        </p:txBody>
      </p:sp>
      <p:pic>
        <p:nvPicPr>
          <p:cNvPr id="34" name="Picture 33" descr="A screenshot of a cell phone&#10;&#10;Description automatically generated">
            <a:extLst>
              <a:ext uri="{FF2B5EF4-FFF2-40B4-BE49-F238E27FC236}">
                <a16:creationId xmlns:a16="http://schemas.microsoft.com/office/drawing/2014/main" id="{4ED585D3-6040-E040-BBE7-1B1FF100C253}"/>
              </a:ext>
            </a:extLst>
          </p:cNvPr>
          <p:cNvPicPr>
            <a:picLocks noChangeAspect="1"/>
          </p:cNvPicPr>
          <p:nvPr/>
        </p:nvPicPr>
        <p:blipFill rotWithShape="1">
          <a:blip r:embed="rId7"/>
          <a:srcRect l="4516" b="3605"/>
          <a:stretch/>
        </p:blipFill>
        <p:spPr>
          <a:xfrm>
            <a:off x="740519" y="3920162"/>
            <a:ext cx="4268480" cy="2436188"/>
          </a:xfrm>
          <a:prstGeom prst="rect">
            <a:avLst/>
          </a:prstGeom>
        </p:spPr>
      </p:pic>
      <p:sp>
        <p:nvSpPr>
          <p:cNvPr id="110" name="TextBox 109">
            <a:extLst>
              <a:ext uri="{FF2B5EF4-FFF2-40B4-BE49-F238E27FC236}">
                <a16:creationId xmlns:a16="http://schemas.microsoft.com/office/drawing/2014/main" id="{BF50E9F1-F87A-234C-9E94-7DE199D0F43B}"/>
              </a:ext>
            </a:extLst>
          </p:cNvPr>
          <p:cNvSpPr txBox="1"/>
          <p:nvPr/>
        </p:nvSpPr>
        <p:spPr>
          <a:xfrm>
            <a:off x="2443658" y="6358395"/>
            <a:ext cx="862202" cy="400110"/>
          </a:xfrm>
          <a:prstGeom prst="rect">
            <a:avLst/>
          </a:prstGeom>
          <a:noFill/>
        </p:spPr>
        <p:txBody>
          <a:bodyPr wrap="square" rtlCol="0">
            <a:spAutoFit/>
          </a:bodyPr>
          <a:lstStyle/>
          <a:p>
            <a:r>
              <a:rPr lang="en-US" sz="2000" dirty="0"/>
              <a:t>Time</a:t>
            </a:r>
          </a:p>
        </p:txBody>
      </p:sp>
      <p:sp>
        <p:nvSpPr>
          <p:cNvPr id="111" name="TextBox 110">
            <a:extLst>
              <a:ext uri="{FF2B5EF4-FFF2-40B4-BE49-F238E27FC236}">
                <a16:creationId xmlns:a16="http://schemas.microsoft.com/office/drawing/2014/main" id="{69B853EB-FA06-8A42-8F27-CFE2A16E934A}"/>
              </a:ext>
            </a:extLst>
          </p:cNvPr>
          <p:cNvSpPr txBox="1"/>
          <p:nvPr/>
        </p:nvSpPr>
        <p:spPr>
          <a:xfrm rot="16200000">
            <a:off x="-846348" y="4549125"/>
            <a:ext cx="2880624" cy="400110"/>
          </a:xfrm>
          <a:prstGeom prst="rect">
            <a:avLst/>
          </a:prstGeom>
          <a:noFill/>
        </p:spPr>
        <p:txBody>
          <a:bodyPr wrap="square" rtlCol="0">
            <a:spAutoFit/>
          </a:bodyPr>
          <a:lstStyle/>
          <a:p>
            <a:r>
              <a:rPr lang="en-US" sz="2000" dirty="0"/>
              <a:t>Bandwidth (Mbps)</a:t>
            </a:r>
          </a:p>
        </p:txBody>
      </p:sp>
    </p:spTree>
    <p:custDataLst>
      <p:tags r:id="rId1"/>
    </p:custDataLst>
    <p:extLst>
      <p:ext uri="{BB962C8B-B14F-4D97-AF65-F5344CB8AC3E}">
        <p14:creationId xmlns:p14="http://schemas.microsoft.com/office/powerpoint/2010/main" val="1958678763"/>
      </p:ext>
    </p:extLst>
  </p:cSld>
  <p:clrMapOvr>
    <a:masterClrMapping/>
  </p:clrMapOvr>
  <mc:AlternateContent xmlns:mc="http://schemas.openxmlformats.org/markup-compatibility/2006" xmlns:p14="http://schemas.microsoft.com/office/powerpoint/2010/main">
    <mc:Choice Requires="p14">
      <p:transition spd="slow" p14:dur="2000" advTm="69735"/>
    </mc:Choice>
    <mc:Fallback xmlns="">
      <p:transition spd="slow" advTm="697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0091 0.01157 L 0.09063 -0.04074 " pathEditMode="relative" rAng="0" ptsTypes="AA">
                                      <p:cBhvr>
                                        <p:cTn id="22" dur="500" fill="hold"/>
                                        <p:tgtEl>
                                          <p:spTgt spid="157"/>
                                        </p:tgtEl>
                                        <p:attrNameLst>
                                          <p:attrName>ppt_x</p:attrName>
                                          <p:attrName>ppt_y</p:attrName>
                                        </p:attrNameLst>
                                      </p:cBhvr>
                                      <p:rCtr x="4479" y="-2616"/>
                                    </p:animMotion>
                                  </p:childTnLst>
                                </p:cTn>
                              </p:par>
                              <p:par>
                                <p:cTn id="23" presetID="1" presetClass="entr" presetSubtype="0" fill="hold" grpId="0" nodeType="with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7" grpId="0"/>
      <p:bldP spid="108" grpId="0"/>
      <p:bldP spid="10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6AC9-232B-FD4D-B4DC-0AA75D34F6E9}"/>
              </a:ext>
            </a:extLst>
          </p:cNvPr>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Objective</a:t>
            </a:r>
          </a:p>
        </p:txBody>
      </p:sp>
      <p:sp>
        <p:nvSpPr>
          <p:cNvPr id="3" name="Content Placeholder 2">
            <a:extLst>
              <a:ext uri="{FF2B5EF4-FFF2-40B4-BE49-F238E27FC236}">
                <a16:creationId xmlns:a16="http://schemas.microsoft.com/office/drawing/2014/main" id="{A6179F04-ACF8-6C4C-BBBC-1706E403384F}"/>
              </a:ext>
            </a:extLst>
          </p:cNvPr>
          <p:cNvSpPr txBox="1">
            <a:spLocks/>
          </p:cNvSpPr>
          <p:nvPr/>
        </p:nvSpPr>
        <p:spPr>
          <a:xfrm>
            <a:off x="838199" y="1825625"/>
            <a:ext cx="1077806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01168" lvl="1" indent="0">
              <a:buFont typeface="Arial"/>
              <a:buNone/>
            </a:pPr>
            <a:r>
              <a:rPr lang="en-US" sz="3200" dirty="0">
                <a:latin typeface="Gill Sans Light" panose="020B0302020104020203" pitchFamily="34" charset="-79"/>
                <a:ea typeface="Gill Sans" charset="0"/>
                <a:cs typeface="Gill Sans Light" panose="020B0302020104020203" pitchFamily="34" charset="-79"/>
              </a:rPr>
              <a:t>Support high transaction throughput at low cost</a:t>
            </a:r>
          </a:p>
          <a:p>
            <a:pPr marL="658368" lvl="1" indent="-457200"/>
            <a:r>
              <a:rPr lang="en-US" sz="3200" dirty="0">
                <a:latin typeface="Gill Sans Light" panose="020B0302020104020203" pitchFamily="34" charset="-79"/>
                <a:cs typeface="Gill Sans Light" panose="020B0302020104020203" pitchFamily="34" charset="-79"/>
              </a:rPr>
              <a:t>Minimize on-chain transactions</a:t>
            </a:r>
          </a:p>
          <a:p>
            <a:pPr marL="658368" lvl="1" indent="-457200"/>
            <a:r>
              <a:rPr lang="en-US" sz="3200" dirty="0">
                <a:latin typeface="Gill Sans Light" panose="020B0302020104020203" pitchFamily="34" charset="-79"/>
                <a:cs typeface="Gill Sans Light" panose="020B0302020104020203" pitchFamily="34" charset="-79"/>
              </a:rPr>
              <a:t>Reduce collateral needed</a:t>
            </a:r>
          </a:p>
        </p:txBody>
      </p:sp>
    </p:spTree>
    <p:custDataLst>
      <p:tags r:id="rId1"/>
    </p:custDataLst>
    <p:extLst>
      <p:ext uri="{BB962C8B-B14F-4D97-AF65-F5344CB8AC3E}">
        <p14:creationId xmlns:p14="http://schemas.microsoft.com/office/powerpoint/2010/main" val="4242651294"/>
      </p:ext>
    </p:extLst>
  </p:cSld>
  <p:clrMapOvr>
    <a:masterClrMapping/>
  </p:clrMapOvr>
  <mc:AlternateContent xmlns:mc="http://schemas.openxmlformats.org/markup-compatibility/2006" xmlns:p14="http://schemas.microsoft.com/office/powerpoint/2010/main">
    <mc:Choice Requires="p14">
      <p:transition spd="slow" p14:dur="2000" advTm="91233"/>
    </mc:Choice>
    <mc:Fallback xmlns="">
      <p:transition spd="slow" advTm="912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85610" y="3144494"/>
            <a:ext cx="3168203" cy="21378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Gill Sans" charset="0"/>
                <a:ea typeface="Gill Sans" charset="0"/>
                <a:cs typeface="Gill Sans" charset="0"/>
              </a:rPr>
              <a:t>THROUGHPUT</a:t>
            </a:r>
          </a:p>
          <a:p>
            <a:pPr algn="ctr"/>
            <a:endParaRPr lang="en-US" sz="2400" dirty="0">
              <a:latin typeface="Gill Sans Light" charset="0"/>
              <a:ea typeface="Gill Sans Light" charset="0"/>
              <a:cs typeface="Gill Sans Light" charset="0"/>
            </a:endParaRPr>
          </a:p>
          <a:p>
            <a:pPr algn="ctr"/>
            <a:r>
              <a:rPr lang="en-US" sz="2400" dirty="0">
                <a:latin typeface="Gill Sans Light" charset="0"/>
                <a:ea typeface="Gill Sans Light" charset="0"/>
                <a:cs typeface="Gill Sans Light" charset="0"/>
              </a:rPr>
              <a:t>~ 5 transactions / s</a:t>
            </a:r>
          </a:p>
        </p:txBody>
      </p:sp>
      <p:sp>
        <p:nvSpPr>
          <p:cNvPr id="2" name="Title 1"/>
          <p:cNvSpPr>
            <a:spLocks noGrp="1"/>
          </p:cNvSpPr>
          <p:nvPr>
            <p:ph type="title"/>
          </p:nvPr>
        </p:nvSpPr>
        <p:spPr>
          <a:xfrm>
            <a:off x="785610" y="310755"/>
            <a:ext cx="10802446" cy="1450757"/>
          </a:xfrm>
        </p:spPr>
        <p:txBody>
          <a:bodyPr>
            <a:normAutofit/>
          </a:bodyPr>
          <a:lstStyle/>
          <a:p>
            <a:r>
              <a:rPr lang="en-US" sz="6000" dirty="0"/>
              <a:t>Cryptocurrencies </a:t>
            </a:r>
            <a:r>
              <a:rPr lang="en-US" dirty="0"/>
              <a:t>d</a:t>
            </a:r>
            <a:r>
              <a:rPr lang="en-US" sz="6000" dirty="0"/>
              <a:t>on’t </a:t>
            </a:r>
            <a:r>
              <a:rPr lang="en-US" dirty="0"/>
              <a:t>s</a:t>
            </a:r>
            <a:r>
              <a:rPr lang="en-US" sz="6000" dirty="0"/>
              <a:t>cale</a:t>
            </a:r>
          </a:p>
        </p:txBody>
      </p:sp>
      <p:sp>
        <p:nvSpPr>
          <p:cNvPr id="6" name="Slide Number Placeholder 5"/>
          <p:cNvSpPr>
            <a:spLocks noGrp="1"/>
          </p:cNvSpPr>
          <p:nvPr>
            <p:ph type="sldNum" sz="quarter" idx="12"/>
          </p:nvPr>
        </p:nvSpPr>
        <p:spPr/>
        <p:txBody>
          <a:bodyPr/>
          <a:lstStyle/>
          <a:p>
            <a:fld id="{F87D3E06-D69A-8D4B-8F4E-A5338D96708D}" type="slidenum">
              <a:rPr lang="en-US" smtClean="0"/>
              <a:t>3</a:t>
            </a:fld>
            <a:endParaRPr lang="en-US"/>
          </a:p>
        </p:txBody>
      </p:sp>
      <p:sp>
        <p:nvSpPr>
          <p:cNvPr id="19" name="Rectangle 18"/>
          <p:cNvSpPr/>
          <p:nvPr/>
        </p:nvSpPr>
        <p:spPr>
          <a:xfrm>
            <a:off x="4501902" y="3144493"/>
            <a:ext cx="3322963" cy="21378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Gill Sans" charset="0"/>
                <a:ea typeface="Gill Sans" charset="0"/>
                <a:cs typeface="Gill Sans" charset="0"/>
              </a:rPr>
              <a:t>LATENCY</a:t>
            </a:r>
          </a:p>
          <a:p>
            <a:pPr algn="ctr"/>
            <a:endParaRPr lang="en-US" sz="2400" dirty="0">
              <a:latin typeface="Gill Sans Light" charset="0"/>
              <a:ea typeface="Gill Sans Light" charset="0"/>
              <a:cs typeface="Gill Sans Light" charset="0"/>
            </a:endParaRPr>
          </a:p>
          <a:p>
            <a:pPr algn="ctr"/>
            <a:r>
              <a:rPr lang="en-US" sz="2400" dirty="0">
                <a:latin typeface="Gill Sans Light" charset="0"/>
                <a:ea typeface="Gill Sans Light" charset="0"/>
                <a:cs typeface="Gill Sans Light" charset="0"/>
              </a:rPr>
              <a:t>∼1 </a:t>
            </a:r>
            <a:r>
              <a:rPr lang="en-US" sz="2400" dirty="0" err="1">
                <a:latin typeface="Gill Sans Light" charset="0"/>
                <a:ea typeface="Gill Sans Light" charset="0"/>
                <a:cs typeface="Gill Sans Light" charset="0"/>
              </a:rPr>
              <a:t>hr</a:t>
            </a:r>
            <a:r>
              <a:rPr lang="en-US" sz="2400" dirty="0">
                <a:latin typeface="Gill Sans Light" charset="0"/>
                <a:ea typeface="Gill Sans Light" charset="0"/>
                <a:cs typeface="Gill Sans Light" charset="0"/>
              </a:rPr>
              <a:t> confirmation time </a:t>
            </a:r>
          </a:p>
        </p:txBody>
      </p:sp>
      <p:sp>
        <p:nvSpPr>
          <p:cNvPr id="20" name="Rectangle 19"/>
          <p:cNvSpPr/>
          <p:nvPr/>
        </p:nvSpPr>
        <p:spPr>
          <a:xfrm>
            <a:off x="8244700" y="3144493"/>
            <a:ext cx="3168203" cy="21378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00" dirty="0">
              <a:latin typeface="Gill Sans" charset="0"/>
              <a:ea typeface="Gill Sans" charset="0"/>
              <a:cs typeface="Gill Sans" charset="0"/>
            </a:endParaRPr>
          </a:p>
          <a:p>
            <a:pPr algn="ctr"/>
            <a:r>
              <a:rPr lang="en-US" sz="2400" dirty="0">
                <a:latin typeface="Gill Sans" charset="0"/>
                <a:ea typeface="Gill Sans" charset="0"/>
                <a:cs typeface="Gill Sans" charset="0"/>
              </a:rPr>
              <a:t>FEES</a:t>
            </a:r>
          </a:p>
          <a:p>
            <a:pPr algn="ctr"/>
            <a:endParaRPr lang="en-US" sz="1400" dirty="0">
              <a:latin typeface="Gill Sans Light" charset="0"/>
              <a:ea typeface="Gill Sans Light" charset="0"/>
              <a:cs typeface="Gill Sans Light" charset="0"/>
            </a:endParaRPr>
          </a:p>
          <a:p>
            <a:pPr algn="ctr"/>
            <a:r>
              <a:rPr lang="en-US" sz="2400" dirty="0">
                <a:latin typeface="Gill Sans Light" charset="0"/>
                <a:ea typeface="Gill Sans Light" charset="0"/>
                <a:cs typeface="Gill Sans Light" charset="0"/>
              </a:rPr>
              <a:t>~ $0.5, reached $50 in December 2017</a:t>
            </a:r>
          </a:p>
        </p:txBody>
      </p:sp>
      <p:sp>
        <p:nvSpPr>
          <p:cNvPr id="3" name="TextBox 2"/>
          <p:cNvSpPr txBox="1"/>
          <p:nvPr/>
        </p:nvSpPr>
        <p:spPr>
          <a:xfrm>
            <a:off x="785610" y="2027581"/>
            <a:ext cx="5204373" cy="584775"/>
          </a:xfrm>
          <a:prstGeom prst="rect">
            <a:avLst/>
          </a:prstGeom>
          <a:noFill/>
        </p:spPr>
        <p:txBody>
          <a:bodyPr wrap="square" rtlCol="0">
            <a:spAutoFit/>
          </a:bodyPr>
          <a:lstStyle/>
          <a:p>
            <a:r>
              <a:rPr lang="en-US" sz="3200" dirty="0">
                <a:latin typeface="Gill Sans" panose="020B0502020104020203" pitchFamily="34" charset="-79"/>
                <a:cs typeface="Gill Sans" panose="020B0502020104020203" pitchFamily="34" charset="-79"/>
              </a:rPr>
              <a:t>Example: Bitcoin</a:t>
            </a:r>
          </a:p>
        </p:txBody>
      </p:sp>
    </p:spTree>
    <p:custDataLst>
      <p:tags r:id="rId1"/>
    </p:custDataLst>
    <p:extLst>
      <p:ext uri="{BB962C8B-B14F-4D97-AF65-F5344CB8AC3E}">
        <p14:creationId xmlns:p14="http://schemas.microsoft.com/office/powerpoint/2010/main" val="1663284666"/>
      </p:ext>
    </p:extLst>
  </p:cSld>
  <p:clrMapOvr>
    <a:masterClrMapping/>
  </p:clrMapOvr>
  <mc:AlternateContent xmlns:mc="http://schemas.openxmlformats.org/markup-compatibility/2006" xmlns:p14="http://schemas.microsoft.com/office/powerpoint/2010/main">
    <mc:Choice Requires="p14">
      <p:transition spd="slow" p14:dur="2000" advTm="38517"/>
    </mc:Choice>
    <mc:Fallback xmlns="">
      <p:transition spd="slow" advTm="3851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09F6F6CD-1D32-904F-8AD9-DF510319F2C2}"/>
              </a:ext>
            </a:extLst>
          </p:cNvPr>
          <p:cNvGrpSpPr/>
          <p:nvPr/>
        </p:nvGrpSpPr>
        <p:grpSpPr>
          <a:xfrm>
            <a:off x="6785428" y="3521113"/>
            <a:ext cx="411480" cy="321628"/>
            <a:chOff x="9422928" y="3132965"/>
            <a:chExt cx="411480" cy="321628"/>
          </a:xfrm>
        </p:grpSpPr>
        <p:pic>
          <p:nvPicPr>
            <p:cNvPr id="39" name="Picture 38">
              <a:extLst>
                <a:ext uri="{FF2B5EF4-FFF2-40B4-BE49-F238E27FC236}">
                  <a16:creationId xmlns:a16="http://schemas.microsoft.com/office/drawing/2014/main" id="{E03CB8C3-7638-2F4E-BF11-5883B44550FA}"/>
                </a:ext>
              </a:extLst>
            </p:cNvPr>
            <p:cNvPicPr>
              <a:picLocks noChangeAspect="1"/>
            </p:cNvPicPr>
            <p:nvPr/>
          </p:nvPicPr>
          <p:blipFill>
            <a:blip r:embed="rId4"/>
            <a:stretch>
              <a:fillRect/>
            </a:stretch>
          </p:blipFill>
          <p:spPr>
            <a:xfrm>
              <a:off x="9422928" y="3132965"/>
              <a:ext cx="411480" cy="241761"/>
            </a:xfrm>
            <a:prstGeom prst="rect">
              <a:avLst/>
            </a:prstGeom>
          </p:spPr>
        </p:pic>
        <p:pic>
          <p:nvPicPr>
            <p:cNvPr id="40" name="Picture 39">
              <a:extLst>
                <a:ext uri="{FF2B5EF4-FFF2-40B4-BE49-F238E27FC236}">
                  <a16:creationId xmlns:a16="http://schemas.microsoft.com/office/drawing/2014/main" id="{3C140BE0-1970-8045-BCFB-5DE2ED0E1FFF}"/>
                </a:ext>
              </a:extLst>
            </p:cNvPr>
            <p:cNvPicPr>
              <a:picLocks noChangeAspect="1"/>
            </p:cNvPicPr>
            <p:nvPr/>
          </p:nvPicPr>
          <p:blipFill>
            <a:blip r:embed="rId5"/>
            <a:stretch>
              <a:fillRect/>
            </a:stretch>
          </p:blipFill>
          <p:spPr>
            <a:xfrm>
              <a:off x="9430185" y="3294859"/>
              <a:ext cx="393192" cy="159734"/>
            </a:xfrm>
            <a:prstGeom prst="rect">
              <a:avLst/>
            </a:prstGeom>
          </p:spPr>
        </p:pic>
      </p:grpSp>
      <p:grpSp>
        <p:nvGrpSpPr>
          <p:cNvPr id="35" name="Group 34">
            <a:extLst>
              <a:ext uri="{FF2B5EF4-FFF2-40B4-BE49-F238E27FC236}">
                <a16:creationId xmlns:a16="http://schemas.microsoft.com/office/drawing/2014/main" id="{C71331B2-61DE-AF4A-B602-76701B8008FA}"/>
              </a:ext>
            </a:extLst>
          </p:cNvPr>
          <p:cNvGrpSpPr/>
          <p:nvPr/>
        </p:nvGrpSpPr>
        <p:grpSpPr>
          <a:xfrm>
            <a:off x="5040709" y="3471557"/>
            <a:ext cx="411480" cy="321628"/>
            <a:chOff x="9422928" y="3132965"/>
            <a:chExt cx="411480" cy="321628"/>
          </a:xfrm>
        </p:grpSpPr>
        <p:pic>
          <p:nvPicPr>
            <p:cNvPr id="36" name="Picture 35">
              <a:extLst>
                <a:ext uri="{FF2B5EF4-FFF2-40B4-BE49-F238E27FC236}">
                  <a16:creationId xmlns:a16="http://schemas.microsoft.com/office/drawing/2014/main" id="{B3B5A606-B432-4C4A-9C31-A96BB8F71F74}"/>
                </a:ext>
              </a:extLst>
            </p:cNvPr>
            <p:cNvPicPr>
              <a:picLocks noChangeAspect="1"/>
            </p:cNvPicPr>
            <p:nvPr/>
          </p:nvPicPr>
          <p:blipFill>
            <a:blip r:embed="rId4"/>
            <a:stretch>
              <a:fillRect/>
            </a:stretch>
          </p:blipFill>
          <p:spPr>
            <a:xfrm>
              <a:off x="9422928" y="3132965"/>
              <a:ext cx="411480" cy="241761"/>
            </a:xfrm>
            <a:prstGeom prst="rect">
              <a:avLst/>
            </a:prstGeom>
          </p:spPr>
        </p:pic>
        <p:pic>
          <p:nvPicPr>
            <p:cNvPr id="37" name="Picture 36">
              <a:extLst>
                <a:ext uri="{FF2B5EF4-FFF2-40B4-BE49-F238E27FC236}">
                  <a16:creationId xmlns:a16="http://schemas.microsoft.com/office/drawing/2014/main" id="{AF0A91F8-0C14-6F4B-952E-8924FB464B4B}"/>
                </a:ext>
              </a:extLst>
            </p:cNvPr>
            <p:cNvPicPr>
              <a:picLocks noChangeAspect="1"/>
            </p:cNvPicPr>
            <p:nvPr/>
          </p:nvPicPr>
          <p:blipFill>
            <a:blip r:embed="rId5"/>
            <a:stretch>
              <a:fillRect/>
            </a:stretch>
          </p:blipFill>
          <p:spPr>
            <a:xfrm>
              <a:off x="9430185" y="3294859"/>
              <a:ext cx="393192" cy="159734"/>
            </a:xfrm>
            <a:prstGeom prst="rect">
              <a:avLst/>
            </a:prstGeom>
          </p:spPr>
        </p:pic>
      </p:grpSp>
      <p:sp>
        <p:nvSpPr>
          <p:cNvPr id="2" name="Title 1">
            <a:extLst>
              <a:ext uri="{FF2B5EF4-FFF2-40B4-BE49-F238E27FC236}">
                <a16:creationId xmlns:a16="http://schemas.microsoft.com/office/drawing/2014/main" id="{D666A299-AC92-B149-9C9C-1975AAA110E4}"/>
              </a:ext>
            </a:extLst>
          </p:cNvPr>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Key idea: Token reuse</a:t>
            </a:r>
          </a:p>
        </p:txBody>
      </p:sp>
      <p:grpSp>
        <p:nvGrpSpPr>
          <p:cNvPr id="80" name="Group 79">
            <a:extLst>
              <a:ext uri="{FF2B5EF4-FFF2-40B4-BE49-F238E27FC236}">
                <a16:creationId xmlns:a16="http://schemas.microsoft.com/office/drawing/2014/main" id="{37D92540-01FE-384E-982F-CDB5D0225816}"/>
              </a:ext>
            </a:extLst>
          </p:cNvPr>
          <p:cNvGrpSpPr/>
          <p:nvPr/>
        </p:nvGrpSpPr>
        <p:grpSpPr>
          <a:xfrm>
            <a:off x="1085482" y="2295496"/>
            <a:ext cx="10327300" cy="3304460"/>
            <a:chOff x="476505" y="2890144"/>
            <a:chExt cx="10327300" cy="3304460"/>
          </a:xfrm>
        </p:grpSpPr>
        <p:pic>
          <p:nvPicPr>
            <p:cNvPr id="10" name="Picture 9">
              <a:extLst>
                <a:ext uri="{FF2B5EF4-FFF2-40B4-BE49-F238E27FC236}">
                  <a16:creationId xmlns:a16="http://schemas.microsoft.com/office/drawing/2014/main" id="{683FF0DE-AAFE-9740-A9F8-F02B63F01252}"/>
                </a:ext>
              </a:extLst>
            </p:cNvPr>
            <p:cNvPicPr>
              <a:picLocks noChangeAspect="1"/>
            </p:cNvPicPr>
            <p:nvPr/>
          </p:nvPicPr>
          <p:blipFill>
            <a:blip r:embed="rId6">
              <a:duotone>
                <a:srgbClr val="4472C4">
                  <a:shade val="45000"/>
                  <a:satMod val="135000"/>
                </a:srgbClr>
                <a:prstClr val="white"/>
              </a:duotone>
            </a:blip>
            <a:stretch>
              <a:fillRect/>
            </a:stretch>
          </p:blipFill>
          <p:spPr>
            <a:xfrm>
              <a:off x="476505" y="2890144"/>
              <a:ext cx="924427" cy="1287923"/>
            </a:xfrm>
            <a:prstGeom prst="rect">
              <a:avLst/>
            </a:prstGeom>
          </p:spPr>
        </p:pic>
        <p:pic>
          <p:nvPicPr>
            <p:cNvPr id="11" name="Picture 10">
              <a:extLst>
                <a:ext uri="{FF2B5EF4-FFF2-40B4-BE49-F238E27FC236}">
                  <a16:creationId xmlns:a16="http://schemas.microsoft.com/office/drawing/2014/main" id="{D2D2FA57-781B-5140-88F7-B3A8AA9165CB}"/>
                </a:ext>
              </a:extLst>
            </p:cNvPr>
            <p:cNvPicPr>
              <a:picLocks noChangeAspect="1"/>
            </p:cNvPicPr>
            <p:nvPr/>
          </p:nvPicPr>
          <p:blipFill>
            <a:blip r:embed="rId6">
              <a:duotone>
                <a:srgbClr val="ED7D31">
                  <a:shade val="45000"/>
                  <a:satMod val="135000"/>
                </a:srgbClr>
                <a:prstClr val="white"/>
              </a:duotone>
            </a:blip>
            <a:stretch>
              <a:fillRect/>
            </a:stretch>
          </p:blipFill>
          <p:spPr>
            <a:xfrm>
              <a:off x="9663762" y="4785582"/>
              <a:ext cx="1140043" cy="1409022"/>
            </a:xfrm>
            <a:prstGeom prst="rect">
              <a:avLst/>
            </a:prstGeom>
          </p:spPr>
        </p:pic>
        <p:sp>
          <p:nvSpPr>
            <p:cNvPr id="16" name="TextBox 15">
              <a:extLst>
                <a:ext uri="{FF2B5EF4-FFF2-40B4-BE49-F238E27FC236}">
                  <a16:creationId xmlns:a16="http://schemas.microsoft.com/office/drawing/2014/main" id="{1C2C77EB-34B0-AE49-9EAF-A86616E0A1DE}"/>
                </a:ext>
              </a:extLst>
            </p:cNvPr>
            <p:cNvSpPr txBox="1"/>
            <p:nvPr/>
          </p:nvSpPr>
          <p:spPr>
            <a:xfrm>
              <a:off x="4088158" y="4004187"/>
              <a:ext cx="211032" cy="369332"/>
            </a:xfrm>
            <a:prstGeom prst="rect">
              <a:avLst/>
            </a:prstGeom>
            <a:noFill/>
          </p:spPr>
          <p:txBody>
            <a:bodyPr wrap="square" rtlCol="0">
              <a:spAutoFit/>
            </a:bodyPr>
            <a:lstStyle/>
            <a:p>
              <a:r>
                <a:rPr lang="en-US" dirty="0"/>
                <a:t>2</a:t>
              </a:r>
            </a:p>
          </p:txBody>
        </p:sp>
        <p:sp>
          <p:nvSpPr>
            <p:cNvPr id="17" name="TextBox 16">
              <a:extLst>
                <a:ext uri="{FF2B5EF4-FFF2-40B4-BE49-F238E27FC236}">
                  <a16:creationId xmlns:a16="http://schemas.microsoft.com/office/drawing/2014/main" id="{D1CAD005-C4E6-514F-B84B-B764C1E1A821}"/>
                </a:ext>
              </a:extLst>
            </p:cNvPr>
            <p:cNvSpPr txBox="1"/>
            <p:nvPr/>
          </p:nvSpPr>
          <p:spPr>
            <a:xfrm>
              <a:off x="6836597" y="4059378"/>
              <a:ext cx="378468" cy="369332"/>
            </a:xfrm>
            <a:prstGeom prst="rect">
              <a:avLst/>
            </a:prstGeom>
            <a:noFill/>
          </p:spPr>
          <p:txBody>
            <a:bodyPr wrap="square" rtlCol="0">
              <a:spAutoFit/>
            </a:bodyPr>
            <a:lstStyle/>
            <a:p>
              <a:r>
                <a:rPr lang="en-US" dirty="0"/>
                <a:t>2</a:t>
              </a:r>
            </a:p>
          </p:txBody>
        </p:sp>
        <p:cxnSp>
          <p:nvCxnSpPr>
            <p:cNvPr id="47" name="Straight Connector 46">
              <a:extLst>
                <a:ext uri="{FF2B5EF4-FFF2-40B4-BE49-F238E27FC236}">
                  <a16:creationId xmlns:a16="http://schemas.microsoft.com/office/drawing/2014/main" id="{1955047A-08F9-8E40-885B-1F1E477A2FB8}"/>
                </a:ext>
              </a:extLst>
            </p:cNvPr>
            <p:cNvCxnSpPr>
              <a:cxnSpLocks/>
            </p:cNvCxnSpPr>
            <p:nvPr/>
          </p:nvCxnSpPr>
          <p:spPr>
            <a:xfrm flipV="1">
              <a:off x="8691386" y="3693899"/>
              <a:ext cx="1177260" cy="7309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7035C07-6750-9C43-A27D-3DE23909DA24}"/>
                </a:ext>
              </a:extLst>
            </p:cNvPr>
            <p:cNvCxnSpPr>
              <a:cxnSpLocks/>
            </p:cNvCxnSpPr>
            <p:nvPr/>
          </p:nvCxnSpPr>
          <p:spPr>
            <a:xfrm>
              <a:off x="8838345" y="4922506"/>
              <a:ext cx="1030301" cy="480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Left-Right Arrow 54">
              <a:extLst>
                <a:ext uri="{FF2B5EF4-FFF2-40B4-BE49-F238E27FC236}">
                  <a16:creationId xmlns:a16="http://schemas.microsoft.com/office/drawing/2014/main" id="{2F70CCBC-802C-E24C-B97B-9D77E6E15B39}"/>
                </a:ext>
              </a:extLst>
            </p:cNvPr>
            <p:cNvSpPr/>
            <p:nvPr/>
          </p:nvSpPr>
          <p:spPr>
            <a:xfrm>
              <a:off x="3822776" y="4528097"/>
              <a:ext cx="3822117" cy="31113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BB12C3AA-48A2-254E-BD92-CB6FF46798C7}"/>
                </a:ext>
              </a:extLst>
            </p:cNvPr>
            <p:cNvGrpSpPr/>
            <p:nvPr/>
          </p:nvGrpSpPr>
          <p:grpSpPr>
            <a:xfrm>
              <a:off x="606150" y="5047257"/>
              <a:ext cx="659523" cy="904964"/>
              <a:chOff x="3183669" y="3908715"/>
              <a:chExt cx="753393" cy="1020758"/>
            </a:xfrm>
            <a:solidFill>
              <a:schemeClr val="accent3">
                <a:lumMod val="75000"/>
              </a:schemeClr>
            </a:solidFill>
          </p:grpSpPr>
          <p:sp>
            <p:nvSpPr>
              <p:cNvPr id="96" name="Oval 95">
                <a:extLst>
                  <a:ext uri="{FF2B5EF4-FFF2-40B4-BE49-F238E27FC236}">
                    <a16:creationId xmlns:a16="http://schemas.microsoft.com/office/drawing/2014/main" id="{48E3DBCA-9974-B547-9C0E-79663632374E}"/>
                  </a:ext>
                </a:extLst>
              </p:cNvPr>
              <p:cNvSpPr/>
              <p:nvPr/>
            </p:nvSpPr>
            <p:spPr>
              <a:xfrm>
                <a:off x="3381766" y="3908715"/>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7" name="Delay 96">
                <a:extLst>
                  <a:ext uri="{FF2B5EF4-FFF2-40B4-BE49-F238E27FC236}">
                    <a16:creationId xmlns:a16="http://schemas.microsoft.com/office/drawing/2014/main" id="{44CDFB29-7698-634C-B025-A6F4F2302758}"/>
                  </a:ext>
                </a:extLst>
              </p:cNvPr>
              <p:cNvSpPr/>
              <p:nvPr/>
            </p:nvSpPr>
            <p:spPr>
              <a:xfrm rot="16200000">
                <a:off x="3375604" y="4368014"/>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98" name="Group 97">
              <a:extLst>
                <a:ext uri="{FF2B5EF4-FFF2-40B4-BE49-F238E27FC236}">
                  <a16:creationId xmlns:a16="http://schemas.microsoft.com/office/drawing/2014/main" id="{31993325-610D-EB4D-B068-8BB71D1575BD}"/>
                </a:ext>
              </a:extLst>
            </p:cNvPr>
            <p:cNvGrpSpPr/>
            <p:nvPr/>
          </p:nvGrpSpPr>
          <p:grpSpPr>
            <a:xfrm>
              <a:off x="9916369" y="3201002"/>
              <a:ext cx="594866" cy="813295"/>
              <a:chOff x="5691651" y="1952452"/>
              <a:chExt cx="753393" cy="1020758"/>
            </a:xfrm>
            <a:solidFill>
              <a:srgbClr val="7030A0"/>
            </a:solidFill>
          </p:grpSpPr>
          <p:sp>
            <p:nvSpPr>
              <p:cNvPr id="99" name="Oval 98">
                <a:extLst>
                  <a:ext uri="{FF2B5EF4-FFF2-40B4-BE49-F238E27FC236}">
                    <a16:creationId xmlns:a16="http://schemas.microsoft.com/office/drawing/2014/main" id="{5D8A22FD-BD19-9B4F-AF9E-5A4FA282D619}"/>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Delay 99">
                <a:extLst>
                  <a:ext uri="{FF2B5EF4-FFF2-40B4-BE49-F238E27FC236}">
                    <a16:creationId xmlns:a16="http://schemas.microsoft.com/office/drawing/2014/main" id="{17FF22E0-6D8D-EB4A-82BC-E1B820809027}"/>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102" name="Straight Connector 101">
              <a:extLst>
                <a:ext uri="{FF2B5EF4-FFF2-40B4-BE49-F238E27FC236}">
                  <a16:creationId xmlns:a16="http://schemas.microsoft.com/office/drawing/2014/main" id="{2D19E2D0-2626-314D-A48D-C0B119FB6E04}"/>
                </a:ext>
              </a:extLst>
            </p:cNvPr>
            <p:cNvCxnSpPr>
              <a:cxnSpLocks/>
            </p:cNvCxnSpPr>
            <p:nvPr/>
          </p:nvCxnSpPr>
          <p:spPr>
            <a:xfrm>
              <a:off x="1294731" y="3737335"/>
              <a:ext cx="1256697" cy="5337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DED3D52-2892-3649-BC1C-88D0BAC7E9DE}"/>
                </a:ext>
              </a:extLst>
            </p:cNvPr>
            <p:cNvCxnSpPr>
              <a:cxnSpLocks/>
            </p:cNvCxnSpPr>
            <p:nvPr/>
          </p:nvCxnSpPr>
          <p:spPr>
            <a:xfrm flipV="1">
              <a:off x="1239062" y="5098098"/>
              <a:ext cx="1221732" cy="3898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9" name="Straight Connector 108">
            <a:extLst>
              <a:ext uri="{FF2B5EF4-FFF2-40B4-BE49-F238E27FC236}">
                <a16:creationId xmlns:a16="http://schemas.microsoft.com/office/drawing/2014/main" id="{E78F8BF6-C44D-9A49-A431-43A94C4F9E60}"/>
              </a:ext>
            </a:extLst>
          </p:cNvPr>
          <p:cNvCxnSpPr>
            <a:cxnSpLocks/>
          </p:cNvCxnSpPr>
          <p:nvPr/>
        </p:nvCxnSpPr>
        <p:spPr>
          <a:xfrm rot="20521367">
            <a:off x="6851951" y="3438545"/>
            <a:ext cx="264150" cy="5696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6027006-6D41-274F-8F72-5287ABCCBA39}"/>
              </a:ext>
            </a:extLst>
          </p:cNvPr>
          <p:cNvCxnSpPr>
            <a:cxnSpLocks/>
          </p:cNvCxnSpPr>
          <p:nvPr/>
        </p:nvCxnSpPr>
        <p:spPr>
          <a:xfrm rot="21151486" flipV="1">
            <a:off x="6732589" y="3535457"/>
            <a:ext cx="470334" cy="39209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E9D6767-15A3-3C4F-A63C-7D7DC6AFB143}"/>
              </a:ext>
            </a:extLst>
          </p:cNvPr>
          <p:cNvCxnSpPr/>
          <p:nvPr/>
        </p:nvCxnSpPr>
        <p:spPr>
          <a:xfrm rot="20521367">
            <a:off x="5138494" y="3377907"/>
            <a:ext cx="264150" cy="5696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3492385-2B15-B445-BE4B-0CB0ECC6D582}"/>
              </a:ext>
            </a:extLst>
          </p:cNvPr>
          <p:cNvCxnSpPr/>
          <p:nvPr/>
        </p:nvCxnSpPr>
        <p:spPr>
          <a:xfrm rot="21151486" flipV="1">
            <a:off x="5019132" y="3474819"/>
            <a:ext cx="470334" cy="39209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2CFF3F8-1040-1A47-840B-4287E6AC1F3B}"/>
              </a:ext>
            </a:extLst>
          </p:cNvPr>
          <p:cNvSpPr txBox="1"/>
          <p:nvPr/>
        </p:nvSpPr>
        <p:spPr>
          <a:xfrm>
            <a:off x="10519200" y="5406547"/>
            <a:ext cx="675185" cy="461665"/>
          </a:xfrm>
          <a:prstGeom prst="rect">
            <a:avLst/>
          </a:prstGeom>
          <a:noFill/>
        </p:spPr>
        <p:txBody>
          <a:bodyPr wrap="none" rtlCol="0">
            <a:spAutoFit/>
          </a:bodyPr>
          <a:lstStyle/>
          <a:p>
            <a:r>
              <a:rPr lang="en-US" sz="2400" dirty="0"/>
              <a:t>Bob</a:t>
            </a:r>
          </a:p>
        </p:txBody>
      </p:sp>
      <p:sp>
        <p:nvSpPr>
          <p:cNvPr id="44" name="TextBox 43">
            <a:extLst>
              <a:ext uri="{FF2B5EF4-FFF2-40B4-BE49-F238E27FC236}">
                <a16:creationId xmlns:a16="http://schemas.microsoft.com/office/drawing/2014/main" id="{6192CA1B-181D-674E-98D7-87388E6A8E9F}"/>
              </a:ext>
            </a:extLst>
          </p:cNvPr>
          <p:cNvSpPr txBox="1"/>
          <p:nvPr/>
        </p:nvSpPr>
        <p:spPr>
          <a:xfrm>
            <a:off x="1148027" y="3342268"/>
            <a:ext cx="787395" cy="461665"/>
          </a:xfrm>
          <a:prstGeom prst="rect">
            <a:avLst/>
          </a:prstGeom>
          <a:noFill/>
        </p:spPr>
        <p:txBody>
          <a:bodyPr wrap="none" rtlCol="0">
            <a:spAutoFit/>
          </a:bodyPr>
          <a:lstStyle/>
          <a:p>
            <a:r>
              <a:rPr lang="en-US" sz="2400" dirty="0"/>
              <a:t>Alice</a:t>
            </a:r>
          </a:p>
        </p:txBody>
      </p:sp>
      <p:sp>
        <p:nvSpPr>
          <p:cNvPr id="45" name="TextBox 44">
            <a:extLst>
              <a:ext uri="{FF2B5EF4-FFF2-40B4-BE49-F238E27FC236}">
                <a16:creationId xmlns:a16="http://schemas.microsoft.com/office/drawing/2014/main" id="{DAE2C6D2-751B-404F-969D-3E4613A38801}"/>
              </a:ext>
            </a:extLst>
          </p:cNvPr>
          <p:cNvSpPr txBox="1"/>
          <p:nvPr/>
        </p:nvSpPr>
        <p:spPr>
          <a:xfrm>
            <a:off x="10435107" y="3368545"/>
            <a:ext cx="843372" cy="461665"/>
          </a:xfrm>
          <a:prstGeom prst="rect">
            <a:avLst/>
          </a:prstGeom>
          <a:noFill/>
        </p:spPr>
        <p:txBody>
          <a:bodyPr wrap="none" rtlCol="0">
            <a:spAutoFit/>
          </a:bodyPr>
          <a:lstStyle/>
          <a:p>
            <a:r>
              <a:rPr lang="en-US" sz="2400" dirty="0"/>
              <a:t>Mary</a:t>
            </a:r>
          </a:p>
        </p:txBody>
      </p:sp>
      <p:sp>
        <p:nvSpPr>
          <p:cNvPr id="46" name="TextBox 45">
            <a:extLst>
              <a:ext uri="{FF2B5EF4-FFF2-40B4-BE49-F238E27FC236}">
                <a16:creationId xmlns:a16="http://schemas.microsoft.com/office/drawing/2014/main" id="{FF1CC7D8-0D2E-D44B-8015-0651BC597560}"/>
              </a:ext>
            </a:extLst>
          </p:cNvPr>
          <p:cNvSpPr txBox="1"/>
          <p:nvPr/>
        </p:nvSpPr>
        <p:spPr>
          <a:xfrm>
            <a:off x="1065439" y="5333399"/>
            <a:ext cx="1059906" cy="461665"/>
          </a:xfrm>
          <a:prstGeom prst="rect">
            <a:avLst/>
          </a:prstGeom>
          <a:noFill/>
        </p:spPr>
        <p:txBody>
          <a:bodyPr wrap="none" rtlCol="0">
            <a:spAutoFit/>
          </a:bodyPr>
          <a:lstStyle/>
          <a:p>
            <a:r>
              <a:rPr lang="en-US" sz="2400" dirty="0"/>
              <a:t>Charlie</a:t>
            </a:r>
          </a:p>
        </p:txBody>
      </p:sp>
      <p:grpSp>
        <p:nvGrpSpPr>
          <p:cNvPr id="41" name="Group 40">
            <a:extLst>
              <a:ext uri="{FF2B5EF4-FFF2-40B4-BE49-F238E27FC236}">
                <a16:creationId xmlns:a16="http://schemas.microsoft.com/office/drawing/2014/main" id="{E705F9A2-125D-9145-893D-68ED5DA6B9E1}"/>
              </a:ext>
            </a:extLst>
          </p:cNvPr>
          <p:cNvGrpSpPr/>
          <p:nvPr/>
        </p:nvGrpSpPr>
        <p:grpSpPr>
          <a:xfrm>
            <a:off x="3332222" y="3491863"/>
            <a:ext cx="753393" cy="1020758"/>
            <a:chOff x="5691651" y="1952452"/>
            <a:chExt cx="753393" cy="1020758"/>
          </a:xfrm>
          <a:solidFill>
            <a:schemeClr val="accent5">
              <a:lumMod val="50000"/>
            </a:schemeClr>
          </a:solidFill>
        </p:grpSpPr>
        <p:sp>
          <p:nvSpPr>
            <p:cNvPr id="42" name="Oval 41">
              <a:extLst>
                <a:ext uri="{FF2B5EF4-FFF2-40B4-BE49-F238E27FC236}">
                  <a16:creationId xmlns:a16="http://schemas.microsoft.com/office/drawing/2014/main" id="{8BC1035E-CC94-424F-9B3C-826393363E88}"/>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Delay 50">
              <a:extLst>
                <a:ext uri="{FF2B5EF4-FFF2-40B4-BE49-F238E27FC236}">
                  <a16:creationId xmlns:a16="http://schemas.microsoft.com/office/drawing/2014/main" id="{2390AFCD-7DB1-1C43-B29E-A28FF26473EA}"/>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2" name="TextBox 51">
            <a:extLst>
              <a:ext uri="{FF2B5EF4-FFF2-40B4-BE49-F238E27FC236}">
                <a16:creationId xmlns:a16="http://schemas.microsoft.com/office/drawing/2014/main" id="{EC7DF27B-867C-3C4D-8495-7496ED9449DB}"/>
              </a:ext>
            </a:extLst>
          </p:cNvPr>
          <p:cNvSpPr txBox="1"/>
          <p:nvPr/>
        </p:nvSpPr>
        <p:spPr>
          <a:xfrm>
            <a:off x="3397089" y="4534798"/>
            <a:ext cx="618887" cy="461665"/>
          </a:xfrm>
          <a:prstGeom prst="rect">
            <a:avLst/>
          </a:prstGeom>
          <a:noFill/>
        </p:spPr>
        <p:txBody>
          <a:bodyPr wrap="none" rtlCol="0">
            <a:spAutoFit/>
          </a:bodyPr>
          <a:lstStyle/>
          <a:p>
            <a:r>
              <a:rPr lang="en-US" sz="2400" dirty="0"/>
              <a:t>Eve</a:t>
            </a:r>
          </a:p>
        </p:txBody>
      </p:sp>
      <p:grpSp>
        <p:nvGrpSpPr>
          <p:cNvPr id="53" name="Group 52">
            <a:extLst>
              <a:ext uri="{FF2B5EF4-FFF2-40B4-BE49-F238E27FC236}">
                <a16:creationId xmlns:a16="http://schemas.microsoft.com/office/drawing/2014/main" id="{551B7591-3C66-954B-8E95-E9EF97355335}"/>
              </a:ext>
            </a:extLst>
          </p:cNvPr>
          <p:cNvGrpSpPr/>
          <p:nvPr/>
        </p:nvGrpSpPr>
        <p:grpSpPr>
          <a:xfrm>
            <a:off x="8480355" y="3384151"/>
            <a:ext cx="753393" cy="1020758"/>
            <a:chOff x="5691651" y="1952452"/>
            <a:chExt cx="753393" cy="1020758"/>
          </a:xfrm>
          <a:solidFill>
            <a:schemeClr val="accent5">
              <a:lumMod val="50000"/>
            </a:schemeClr>
          </a:solidFill>
        </p:grpSpPr>
        <p:sp>
          <p:nvSpPr>
            <p:cNvPr id="54" name="Oval 53">
              <a:extLst>
                <a:ext uri="{FF2B5EF4-FFF2-40B4-BE49-F238E27FC236}">
                  <a16:creationId xmlns:a16="http://schemas.microsoft.com/office/drawing/2014/main" id="{AA25E7D9-4144-A34B-92B4-84C5190E7363}"/>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Delay 55">
              <a:extLst>
                <a:ext uri="{FF2B5EF4-FFF2-40B4-BE49-F238E27FC236}">
                  <a16:creationId xmlns:a16="http://schemas.microsoft.com/office/drawing/2014/main" id="{BA5FEDE8-A671-4047-833D-AB7744757E7C}"/>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TextBox 56">
            <a:extLst>
              <a:ext uri="{FF2B5EF4-FFF2-40B4-BE49-F238E27FC236}">
                <a16:creationId xmlns:a16="http://schemas.microsoft.com/office/drawing/2014/main" id="{2B1F71E9-0611-9347-ACC9-EAB7FE694EB6}"/>
              </a:ext>
            </a:extLst>
          </p:cNvPr>
          <p:cNvSpPr txBox="1"/>
          <p:nvPr/>
        </p:nvSpPr>
        <p:spPr>
          <a:xfrm>
            <a:off x="8388881" y="4463847"/>
            <a:ext cx="184731" cy="461665"/>
          </a:xfrm>
          <a:prstGeom prst="rect">
            <a:avLst/>
          </a:prstGeom>
          <a:noFill/>
        </p:spPr>
        <p:txBody>
          <a:bodyPr wrap="none" rtlCol="0">
            <a:spAutoFit/>
          </a:bodyPr>
          <a:lstStyle/>
          <a:p>
            <a:endParaRPr lang="en-US" sz="2400" dirty="0"/>
          </a:p>
        </p:txBody>
      </p:sp>
      <p:sp>
        <p:nvSpPr>
          <p:cNvPr id="58" name="TextBox 57">
            <a:extLst>
              <a:ext uri="{FF2B5EF4-FFF2-40B4-BE49-F238E27FC236}">
                <a16:creationId xmlns:a16="http://schemas.microsoft.com/office/drawing/2014/main" id="{58D1139C-6AA5-BA41-AF4F-BDE9C4FC8CD7}"/>
              </a:ext>
            </a:extLst>
          </p:cNvPr>
          <p:cNvSpPr txBox="1"/>
          <p:nvPr/>
        </p:nvSpPr>
        <p:spPr>
          <a:xfrm>
            <a:off x="8540831" y="4469836"/>
            <a:ext cx="606256" cy="461665"/>
          </a:xfrm>
          <a:prstGeom prst="rect">
            <a:avLst/>
          </a:prstGeom>
          <a:noFill/>
        </p:spPr>
        <p:txBody>
          <a:bodyPr wrap="none" rtlCol="0">
            <a:spAutoFit/>
          </a:bodyPr>
          <a:lstStyle/>
          <a:p>
            <a:r>
              <a:rPr lang="en-US" sz="2400" dirty="0"/>
              <a:t>Jon</a:t>
            </a:r>
          </a:p>
        </p:txBody>
      </p:sp>
      <p:sp>
        <p:nvSpPr>
          <p:cNvPr id="59" name="Freeform 58">
            <a:extLst>
              <a:ext uri="{FF2B5EF4-FFF2-40B4-BE49-F238E27FC236}">
                <a16:creationId xmlns:a16="http://schemas.microsoft.com/office/drawing/2014/main" id="{2B60AE61-E913-6A4B-BCC1-5236433D2B0F}"/>
              </a:ext>
            </a:extLst>
          </p:cNvPr>
          <p:cNvSpPr/>
          <p:nvPr/>
        </p:nvSpPr>
        <p:spPr>
          <a:xfrm>
            <a:off x="1601928" y="4791760"/>
            <a:ext cx="9079832" cy="1254473"/>
          </a:xfrm>
          <a:custGeom>
            <a:avLst/>
            <a:gdLst>
              <a:gd name="connsiteX0" fmla="*/ 0 w 9079832"/>
              <a:gd name="connsiteY0" fmla="*/ 1254473 h 1254473"/>
              <a:gd name="connsiteX1" fmla="*/ 481263 w 9079832"/>
              <a:gd name="connsiteY1" fmla="*/ 1078010 h 1254473"/>
              <a:gd name="connsiteX2" fmla="*/ 2021305 w 9079832"/>
              <a:gd name="connsiteY2" fmla="*/ 484452 h 1254473"/>
              <a:gd name="connsiteX3" fmla="*/ 4186990 w 9079832"/>
              <a:gd name="connsiteY3" fmla="*/ 3188 h 1254473"/>
              <a:gd name="connsiteX4" fmla="*/ 6866021 w 9079832"/>
              <a:gd name="connsiteY4" fmla="*/ 324031 h 1254473"/>
              <a:gd name="connsiteX5" fmla="*/ 9079832 w 9079832"/>
              <a:gd name="connsiteY5" fmla="*/ 1222388 h 125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9832" h="1254473">
                <a:moveTo>
                  <a:pt x="0" y="1254473"/>
                </a:moveTo>
                <a:lnTo>
                  <a:pt x="481263" y="1078010"/>
                </a:lnTo>
                <a:cubicBezTo>
                  <a:pt x="818147" y="949673"/>
                  <a:pt x="1403684" y="663589"/>
                  <a:pt x="2021305" y="484452"/>
                </a:cubicBezTo>
                <a:cubicBezTo>
                  <a:pt x="2638926" y="305315"/>
                  <a:pt x="3379537" y="29925"/>
                  <a:pt x="4186990" y="3188"/>
                </a:cubicBezTo>
                <a:cubicBezTo>
                  <a:pt x="4994443" y="-23549"/>
                  <a:pt x="6050547" y="120831"/>
                  <a:pt x="6866021" y="324031"/>
                </a:cubicBezTo>
                <a:cubicBezTo>
                  <a:pt x="7681495" y="527231"/>
                  <a:pt x="8380663" y="874809"/>
                  <a:pt x="9079832" y="1222388"/>
                </a:cubicBezTo>
              </a:path>
            </a:pathLst>
          </a:custGeom>
          <a:noFill/>
          <a:ln w="381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1" name="Freeform 60">
            <a:extLst>
              <a:ext uri="{FF2B5EF4-FFF2-40B4-BE49-F238E27FC236}">
                <a16:creationId xmlns:a16="http://schemas.microsoft.com/office/drawing/2014/main" id="{6CC33F84-5F91-124C-84F8-5D5E701C7644}"/>
              </a:ext>
            </a:extLst>
          </p:cNvPr>
          <p:cNvSpPr/>
          <p:nvPr/>
        </p:nvSpPr>
        <p:spPr>
          <a:xfrm rot="10800000">
            <a:off x="1954860" y="2235761"/>
            <a:ext cx="9079832" cy="1254473"/>
          </a:xfrm>
          <a:custGeom>
            <a:avLst/>
            <a:gdLst>
              <a:gd name="connsiteX0" fmla="*/ 0 w 9079832"/>
              <a:gd name="connsiteY0" fmla="*/ 1254473 h 1254473"/>
              <a:gd name="connsiteX1" fmla="*/ 481263 w 9079832"/>
              <a:gd name="connsiteY1" fmla="*/ 1078010 h 1254473"/>
              <a:gd name="connsiteX2" fmla="*/ 2021305 w 9079832"/>
              <a:gd name="connsiteY2" fmla="*/ 484452 h 1254473"/>
              <a:gd name="connsiteX3" fmla="*/ 4186990 w 9079832"/>
              <a:gd name="connsiteY3" fmla="*/ 3188 h 1254473"/>
              <a:gd name="connsiteX4" fmla="*/ 6866021 w 9079832"/>
              <a:gd name="connsiteY4" fmla="*/ 324031 h 1254473"/>
              <a:gd name="connsiteX5" fmla="*/ 9079832 w 9079832"/>
              <a:gd name="connsiteY5" fmla="*/ 1222388 h 125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9832" h="1254473">
                <a:moveTo>
                  <a:pt x="0" y="1254473"/>
                </a:moveTo>
                <a:lnTo>
                  <a:pt x="481263" y="1078010"/>
                </a:lnTo>
                <a:cubicBezTo>
                  <a:pt x="818147" y="949673"/>
                  <a:pt x="1403684" y="663589"/>
                  <a:pt x="2021305" y="484452"/>
                </a:cubicBezTo>
                <a:cubicBezTo>
                  <a:pt x="2638926" y="305315"/>
                  <a:pt x="3379537" y="29925"/>
                  <a:pt x="4186990" y="3188"/>
                </a:cubicBezTo>
                <a:cubicBezTo>
                  <a:pt x="4994443" y="-23549"/>
                  <a:pt x="6050547" y="120831"/>
                  <a:pt x="6866021" y="324031"/>
                </a:cubicBezTo>
                <a:cubicBezTo>
                  <a:pt x="7681495" y="527231"/>
                  <a:pt x="8380663" y="874809"/>
                  <a:pt x="9079832" y="1222388"/>
                </a:cubicBezTo>
              </a:path>
            </a:pathLst>
          </a:custGeom>
          <a:noFill/>
          <a:ln w="381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2" name="Rectangle 61">
            <a:extLst>
              <a:ext uri="{FF2B5EF4-FFF2-40B4-BE49-F238E27FC236}">
                <a16:creationId xmlns:a16="http://schemas.microsoft.com/office/drawing/2014/main" id="{563503B8-2273-CA40-8C12-37C3AFAFC88A}"/>
              </a:ext>
            </a:extLst>
          </p:cNvPr>
          <p:cNvSpPr/>
          <p:nvPr/>
        </p:nvSpPr>
        <p:spPr>
          <a:xfrm>
            <a:off x="203449" y="1842006"/>
            <a:ext cx="3104248" cy="461665"/>
          </a:xfrm>
          <a:prstGeom prst="rect">
            <a:avLst/>
          </a:prstGeom>
        </p:spPr>
        <p:txBody>
          <a:bodyPr wrap="none">
            <a:spAutoFit/>
          </a:bodyPr>
          <a:lstStyle/>
          <a:p>
            <a:r>
              <a:rPr lang="en-US" sz="2400" dirty="0"/>
              <a:t>Alice → Mary: 12 coins </a:t>
            </a:r>
          </a:p>
        </p:txBody>
      </p:sp>
      <p:sp>
        <p:nvSpPr>
          <p:cNvPr id="64" name="Rectangle 63">
            <a:extLst>
              <a:ext uri="{FF2B5EF4-FFF2-40B4-BE49-F238E27FC236}">
                <a16:creationId xmlns:a16="http://schemas.microsoft.com/office/drawing/2014/main" id="{7A0F7881-90A5-5E48-9569-990E238D169D}"/>
              </a:ext>
            </a:extLst>
          </p:cNvPr>
          <p:cNvSpPr/>
          <p:nvPr/>
        </p:nvSpPr>
        <p:spPr>
          <a:xfrm>
            <a:off x="8665075" y="6053928"/>
            <a:ext cx="3208571" cy="461665"/>
          </a:xfrm>
          <a:prstGeom prst="rect">
            <a:avLst/>
          </a:prstGeom>
        </p:spPr>
        <p:txBody>
          <a:bodyPr wrap="none">
            <a:spAutoFit/>
          </a:bodyPr>
          <a:lstStyle/>
          <a:p>
            <a:r>
              <a:rPr lang="en-US" sz="2400" dirty="0"/>
              <a:t>Bob → Charlie: 12 coins </a:t>
            </a:r>
          </a:p>
        </p:txBody>
      </p:sp>
    </p:spTree>
    <p:custDataLst>
      <p:tags r:id="rId1"/>
    </p:custDataLst>
    <p:extLst>
      <p:ext uri="{BB962C8B-B14F-4D97-AF65-F5344CB8AC3E}">
        <p14:creationId xmlns:p14="http://schemas.microsoft.com/office/powerpoint/2010/main" val="2447712941"/>
      </p:ext>
    </p:extLst>
  </p:cSld>
  <p:clrMapOvr>
    <a:masterClrMapping/>
  </p:clrMapOvr>
  <mc:AlternateContent xmlns:mc="http://schemas.openxmlformats.org/markup-compatibility/2006" xmlns:p14="http://schemas.microsoft.com/office/powerpoint/2010/main">
    <mc:Choice Requires="p14">
      <p:transition spd="slow" p14:dur="2000" advTm="35560"/>
    </mc:Choice>
    <mc:Fallback xmlns="">
      <p:transition spd="slow" advTm="35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61"/>
                                        </p:tgtEl>
                                        <p:attrNameLst>
                                          <p:attrName>style.opacity</p:attrName>
                                        </p:attrNameLst>
                                      </p:cBhvr>
                                      <p:to>
                                        <p:strVal val="0.5"/>
                                      </p:to>
                                    </p:set>
                                    <p:animEffect filter="image" prLst="opacity: 0.5">
                                      <p:cBhvr rctx="IE">
                                        <p:cTn id="7" dur="indefinite"/>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4"/>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112"/>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11"/>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10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10"/>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59"/>
                                        </p:tgtEl>
                                        <p:attrNameLst>
                                          <p:attrName>style.visibility</p:attrName>
                                        </p:attrNameLst>
                                      </p:cBhvr>
                                      <p:to>
                                        <p:strVal val="visible"/>
                                      </p:to>
                                    </p:set>
                                  </p:childTnLst>
                                </p:cTn>
                              </p:par>
                              <p:par>
                                <p:cTn id="28" presetID="9" presetClass="emph" presetSubtype="0" grpId="0" nodeType="withEffect">
                                  <p:stCondLst>
                                    <p:cond delay="0"/>
                                  </p:stCondLst>
                                  <p:childTnLst>
                                    <p:set>
                                      <p:cBhvr>
                                        <p:cTn id="29" dur="indefinite"/>
                                        <p:tgtEl>
                                          <p:spTgt spid="59"/>
                                        </p:tgtEl>
                                        <p:attrNameLst>
                                          <p:attrName>style.opacity</p:attrName>
                                        </p:attrNameLst>
                                      </p:cBhvr>
                                      <p:to>
                                        <p:strVal val="0.5"/>
                                      </p:to>
                                    </p:set>
                                    <p:animEffect filter="image" prLst="opacity: 0.5">
                                      <p:cBhvr rctx="IE">
                                        <p:cTn id="30" dur="indefinite"/>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61" grpId="0" animBg="1"/>
      <p:bldP spid="6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858E5E3-D1F0-9B44-B7BD-0EECF950BC9A}"/>
              </a:ext>
            </a:extLst>
          </p:cNvPr>
          <p:cNvSpPr/>
          <p:nvPr/>
        </p:nvSpPr>
        <p:spPr>
          <a:xfrm>
            <a:off x="8678452" y="6063858"/>
            <a:ext cx="3208571" cy="461665"/>
          </a:xfrm>
          <a:prstGeom prst="rect">
            <a:avLst/>
          </a:prstGeom>
        </p:spPr>
        <p:txBody>
          <a:bodyPr wrap="none">
            <a:spAutoFit/>
          </a:bodyPr>
          <a:lstStyle/>
          <a:p>
            <a:r>
              <a:rPr lang="en-US" sz="2400" dirty="0"/>
              <a:t>Bob → Charlie: </a:t>
            </a:r>
            <a:r>
              <a:rPr lang="en-US" sz="2400" dirty="0">
                <a:solidFill>
                  <a:srgbClr val="FF0000"/>
                </a:solidFill>
              </a:rPr>
              <a:t>10 coins </a:t>
            </a:r>
          </a:p>
        </p:txBody>
      </p:sp>
      <p:sp>
        <p:nvSpPr>
          <p:cNvPr id="72" name="Rectangle 71">
            <a:extLst>
              <a:ext uri="{FF2B5EF4-FFF2-40B4-BE49-F238E27FC236}">
                <a16:creationId xmlns:a16="http://schemas.microsoft.com/office/drawing/2014/main" id="{D5AD1F80-D395-2141-B36F-7723C57B0C97}"/>
              </a:ext>
            </a:extLst>
          </p:cNvPr>
          <p:cNvSpPr/>
          <p:nvPr/>
        </p:nvSpPr>
        <p:spPr>
          <a:xfrm>
            <a:off x="203449" y="1844571"/>
            <a:ext cx="3104248" cy="461665"/>
          </a:xfrm>
          <a:prstGeom prst="rect">
            <a:avLst/>
          </a:prstGeom>
        </p:spPr>
        <p:txBody>
          <a:bodyPr wrap="none">
            <a:spAutoFit/>
          </a:bodyPr>
          <a:lstStyle/>
          <a:p>
            <a:r>
              <a:rPr lang="en-US" sz="2400" dirty="0"/>
              <a:t>Alice → Mary: </a:t>
            </a:r>
            <a:r>
              <a:rPr lang="en-US" sz="2400" dirty="0">
                <a:solidFill>
                  <a:srgbClr val="FF0000"/>
                </a:solidFill>
              </a:rPr>
              <a:t>10 coins </a:t>
            </a:r>
          </a:p>
        </p:txBody>
      </p:sp>
      <p:sp>
        <p:nvSpPr>
          <p:cNvPr id="2" name="Title 1">
            <a:extLst>
              <a:ext uri="{FF2B5EF4-FFF2-40B4-BE49-F238E27FC236}">
                <a16:creationId xmlns:a16="http://schemas.microsoft.com/office/drawing/2014/main" id="{D666A299-AC92-B149-9C9C-1975AAA110E4}"/>
              </a:ext>
            </a:extLst>
          </p:cNvPr>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Key idea: Token reuse</a:t>
            </a:r>
          </a:p>
        </p:txBody>
      </p:sp>
      <p:grpSp>
        <p:nvGrpSpPr>
          <p:cNvPr id="80" name="Group 79">
            <a:extLst>
              <a:ext uri="{FF2B5EF4-FFF2-40B4-BE49-F238E27FC236}">
                <a16:creationId xmlns:a16="http://schemas.microsoft.com/office/drawing/2014/main" id="{37D92540-01FE-384E-982F-CDB5D0225816}"/>
              </a:ext>
            </a:extLst>
          </p:cNvPr>
          <p:cNvGrpSpPr/>
          <p:nvPr/>
        </p:nvGrpSpPr>
        <p:grpSpPr>
          <a:xfrm>
            <a:off x="1085482" y="2295496"/>
            <a:ext cx="10327300" cy="3304460"/>
            <a:chOff x="476505" y="2890144"/>
            <a:chExt cx="10327300" cy="3304460"/>
          </a:xfrm>
        </p:grpSpPr>
        <p:pic>
          <p:nvPicPr>
            <p:cNvPr id="10" name="Picture 9">
              <a:extLst>
                <a:ext uri="{FF2B5EF4-FFF2-40B4-BE49-F238E27FC236}">
                  <a16:creationId xmlns:a16="http://schemas.microsoft.com/office/drawing/2014/main" id="{683FF0DE-AAFE-9740-A9F8-F02B63F01252}"/>
                </a:ext>
              </a:extLst>
            </p:cNvPr>
            <p:cNvPicPr>
              <a:picLocks noChangeAspect="1"/>
            </p:cNvPicPr>
            <p:nvPr/>
          </p:nvPicPr>
          <p:blipFill>
            <a:blip r:embed="rId4">
              <a:duotone>
                <a:srgbClr val="4472C4">
                  <a:shade val="45000"/>
                  <a:satMod val="135000"/>
                </a:srgbClr>
                <a:prstClr val="white"/>
              </a:duotone>
            </a:blip>
            <a:stretch>
              <a:fillRect/>
            </a:stretch>
          </p:blipFill>
          <p:spPr>
            <a:xfrm>
              <a:off x="476505" y="2890144"/>
              <a:ext cx="924427" cy="1287923"/>
            </a:xfrm>
            <a:prstGeom prst="rect">
              <a:avLst/>
            </a:prstGeom>
          </p:spPr>
        </p:pic>
        <p:pic>
          <p:nvPicPr>
            <p:cNvPr id="11" name="Picture 10">
              <a:extLst>
                <a:ext uri="{FF2B5EF4-FFF2-40B4-BE49-F238E27FC236}">
                  <a16:creationId xmlns:a16="http://schemas.microsoft.com/office/drawing/2014/main" id="{D2D2FA57-781B-5140-88F7-B3A8AA9165CB}"/>
                </a:ext>
              </a:extLst>
            </p:cNvPr>
            <p:cNvPicPr>
              <a:picLocks noChangeAspect="1"/>
            </p:cNvPicPr>
            <p:nvPr/>
          </p:nvPicPr>
          <p:blipFill>
            <a:blip r:embed="rId4">
              <a:duotone>
                <a:srgbClr val="ED7D31">
                  <a:shade val="45000"/>
                  <a:satMod val="135000"/>
                </a:srgbClr>
                <a:prstClr val="white"/>
              </a:duotone>
            </a:blip>
            <a:stretch>
              <a:fillRect/>
            </a:stretch>
          </p:blipFill>
          <p:spPr>
            <a:xfrm>
              <a:off x="9663762" y="4785582"/>
              <a:ext cx="1140043" cy="1409022"/>
            </a:xfrm>
            <a:prstGeom prst="rect">
              <a:avLst/>
            </a:prstGeom>
          </p:spPr>
        </p:pic>
        <p:grpSp>
          <p:nvGrpSpPr>
            <p:cNvPr id="90" name="Group 89">
              <a:extLst>
                <a:ext uri="{FF2B5EF4-FFF2-40B4-BE49-F238E27FC236}">
                  <a16:creationId xmlns:a16="http://schemas.microsoft.com/office/drawing/2014/main" id="{BB12C3AA-48A2-254E-BD92-CB6FF46798C7}"/>
                </a:ext>
              </a:extLst>
            </p:cNvPr>
            <p:cNvGrpSpPr/>
            <p:nvPr/>
          </p:nvGrpSpPr>
          <p:grpSpPr>
            <a:xfrm>
              <a:off x="606150" y="5047257"/>
              <a:ext cx="659523" cy="904964"/>
              <a:chOff x="3183669" y="3908715"/>
              <a:chExt cx="753393" cy="1020758"/>
            </a:xfrm>
            <a:solidFill>
              <a:schemeClr val="accent3">
                <a:lumMod val="75000"/>
              </a:schemeClr>
            </a:solidFill>
          </p:grpSpPr>
          <p:sp>
            <p:nvSpPr>
              <p:cNvPr id="96" name="Oval 95">
                <a:extLst>
                  <a:ext uri="{FF2B5EF4-FFF2-40B4-BE49-F238E27FC236}">
                    <a16:creationId xmlns:a16="http://schemas.microsoft.com/office/drawing/2014/main" id="{48E3DBCA-9974-B547-9C0E-79663632374E}"/>
                  </a:ext>
                </a:extLst>
              </p:cNvPr>
              <p:cNvSpPr/>
              <p:nvPr/>
            </p:nvSpPr>
            <p:spPr>
              <a:xfrm>
                <a:off x="3381766" y="3908715"/>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7" name="Delay 96">
                <a:extLst>
                  <a:ext uri="{FF2B5EF4-FFF2-40B4-BE49-F238E27FC236}">
                    <a16:creationId xmlns:a16="http://schemas.microsoft.com/office/drawing/2014/main" id="{44CDFB29-7698-634C-B025-A6F4F2302758}"/>
                  </a:ext>
                </a:extLst>
              </p:cNvPr>
              <p:cNvSpPr/>
              <p:nvPr/>
            </p:nvSpPr>
            <p:spPr>
              <a:xfrm rot="16200000">
                <a:off x="3375604" y="4368014"/>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98" name="Group 97">
              <a:extLst>
                <a:ext uri="{FF2B5EF4-FFF2-40B4-BE49-F238E27FC236}">
                  <a16:creationId xmlns:a16="http://schemas.microsoft.com/office/drawing/2014/main" id="{31993325-610D-EB4D-B068-8BB71D1575BD}"/>
                </a:ext>
              </a:extLst>
            </p:cNvPr>
            <p:cNvGrpSpPr/>
            <p:nvPr/>
          </p:nvGrpSpPr>
          <p:grpSpPr>
            <a:xfrm>
              <a:off x="9916369" y="3201002"/>
              <a:ext cx="594866" cy="813295"/>
              <a:chOff x="5691651" y="1952452"/>
              <a:chExt cx="753393" cy="1020758"/>
            </a:xfrm>
            <a:solidFill>
              <a:srgbClr val="7030A0"/>
            </a:solidFill>
          </p:grpSpPr>
          <p:sp>
            <p:nvSpPr>
              <p:cNvPr id="99" name="Oval 98">
                <a:extLst>
                  <a:ext uri="{FF2B5EF4-FFF2-40B4-BE49-F238E27FC236}">
                    <a16:creationId xmlns:a16="http://schemas.microsoft.com/office/drawing/2014/main" id="{5D8A22FD-BD19-9B4F-AF9E-5A4FA282D619}"/>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Delay 99">
                <a:extLst>
                  <a:ext uri="{FF2B5EF4-FFF2-40B4-BE49-F238E27FC236}">
                    <a16:creationId xmlns:a16="http://schemas.microsoft.com/office/drawing/2014/main" id="{17FF22E0-6D8D-EB4A-82BC-E1B820809027}"/>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61" name="TextBox 60">
            <a:extLst>
              <a:ext uri="{FF2B5EF4-FFF2-40B4-BE49-F238E27FC236}">
                <a16:creationId xmlns:a16="http://schemas.microsoft.com/office/drawing/2014/main" id="{02A143EA-3B26-2A47-901E-E0E9BF137CE4}"/>
              </a:ext>
            </a:extLst>
          </p:cNvPr>
          <p:cNvSpPr txBox="1"/>
          <p:nvPr/>
        </p:nvSpPr>
        <p:spPr>
          <a:xfrm>
            <a:off x="10519200" y="5406547"/>
            <a:ext cx="675185" cy="461665"/>
          </a:xfrm>
          <a:prstGeom prst="rect">
            <a:avLst/>
          </a:prstGeom>
          <a:noFill/>
        </p:spPr>
        <p:txBody>
          <a:bodyPr wrap="none" rtlCol="0">
            <a:spAutoFit/>
          </a:bodyPr>
          <a:lstStyle/>
          <a:p>
            <a:r>
              <a:rPr lang="en-US" sz="2400" dirty="0"/>
              <a:t>Bob</a:t>
            </a:r>
          </a:p>
        </p:txBody>
      </p:sp>
      <p:sp>
        <p:nvSpPr>
          <p:cNvPr id="62" name="TextBox 61">
            <a:extLst>
              <a:ext uri="{FF2B5EF4-FFF2-40B4-BE49-F238E27FC236}">
                <a16:creationId xmlns:a16="http://schemas.microsoft.com/office/drawing/2014/main" id="{2915CBD1-1E9C-6641-9CA0-8C97E07F2D88}"/>
              </a:ext>
            </a:extLst>
          </p:cNvPr>
          <p:cNvSpPr txBox="1"/>
          <p:nvPr/>
        </p:nvSpPr>
        <p:spPr>
          <a:xfrm>
            <a:off x="1148027" y="3342268"/>
            <a:ext cx="787395" cy="461665"/>
          </a:xfrm>
          <a:prstGeom prst="rect">
            <a:avLst/>
          </a:prstGeom>
          <a:noFill/>
        </p:spPr>
        <p:txBody>
          <a:bodyPr wrap="none" rtlCol="0">
            <a:spAutoFit/>
          </a:bodyPr>
          <a:lstStyle/>
          <a:p>
            <a:r>
              <a:rPr lang="en-US" sz="2400" dirty="0"/>
              <a:t>Alice</a:t>
            </a:r>
          </a:p>
        </p:txBody>
      </p:sp>
      <p:sp>
        <p:nvSpPr>
          <p:cNvPr id="63" name="TextBox 62">
            <a:extLst>
              <a:ext uri="{FF2B5EF4-FFF2-40B4-BE49-F238E27FC236}">
                <a16:creationId xmlns:a16="http://schemas.microsoft.com/office/drawing/2014/main" id="{E529549A-A02A-C44C-8514-685B4E3B6B26}"/>
              </a:ext>
            </a:extLst>
          </p:cNvPr>
          <p:cNvSpPr txBox="1"/>
          <p:nvPr/>
        </p:nvSpPr>
        <p:spPr>
          <a:xfrm>
            <a:off x="10435107" y="3368545"/>
            <a:ext cx="843372" cy="461665"/>
          </a:xfrm>
          <a:prstGeom prst="rect">
            <a:avLst/>
          </a:prstGeom>
          <a:noFill/>
        </p:spPr>
        <p:txBody>
          <a:bodyPr wrap="none" rtlCol="0">
            <a:spAutoFit/>
          </a:bodyPr>
          <a:lstStyle/>
          <a:p>
            <a:r>
              <a:rPr lang="en-US" sz="2400" dirty="0"/>
              <a:t>Mary</a:t>
            </a:r>
          </a:p>
        </p:txBody>
      </p:sp>
      <p:sp>
        <p:nvSpPr>
          <p:cNvPr id="64" name="TextBox 63">
            <a:extLst>
              <a:ext uri="{FF2B5EF4-FFF2-40B4-BE49-F238E27FC236}">
                <a16:creationId xmlns:a16="http://schemas.microsoft.com/office/drawing/2014/main" id="{70DDD5CC-F647-5841-A170-3DB4999201BA}"/>
              </a:ext>
            </a:extLst>
          </p:cNvPr>
          <p:cNvSpPr txBox="1"/>
          <p:nvPr/>
        </p:nvSpPr>
        <p:spPr>
          <a:xfrm>
            <a:off x="1065439" y="5333399"/>
            <a:ext cx="1059906" cy="461665"/>
          </a:xfrm>
          <a:prstGeom prst="rect">
            <a:avLst/>
          </a:prstGeom>
          <a:noFill/>
        </p:spPr>
        <p:txBody>
          <a:bodyPr wrap="none" rtlCol="0">
            <a:spAutoFit/>
          </a:bodyPr>
          <a:lstStyle/>
          <a:p>
            <a:r>
              <a:rPr lang="en-US" sz="2400" dirty="0"/>
              <a:t>Charlie</a:t>
            </a:r>
          </a:p>
        </p:txBody>
      </p:sp>
      <p:cxnSp>
        <p:nvCxnSpPr>
          <p:cNvPr id="41" name="Straight Connector 40">
            <a:extLst>
              <a:ext uri="{FF2B5EF4-FFF2-40B4-BE49-F238E27FC236}">
                <a16:creationId xmlns:a16="http://schemas.microsoft.com/office/drawing/2014/main" id="{2709E501-37A4-4E4F-B804-9D2C0AB5E6F8}"/>
              </a:ext>
            </a:extLst>
          </p:cNvPr>
          <p:cNvCxnSpPr>
            <a:cxnSpLocks/>
          </p:cNvCxnSpPr>
          <p:nvPr/>
        </p:nvCxnSpPr>
        <p:spPr>
          <a:xfrm flipV="1">
            <a:off x="9300363" y="3099251"/>
            <a:ext cx="1177260" cy="7309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5A04B8-19B3-BF4C-BC14-9D701E7031EC}"/>
              </a:ext>
            </a:extLst>
          </p:cNvPr>
          <p:cNvCxnSpPr>
            <a:cxnSpLocks/>
          </p:cNvCxnSpPr>
          <p:nvPr/>
        </p:nvCxnSpPr>
        <p:spPr>
          <a:xfrm>
            <a:off x="9447322" y="4327858"/>
            <a:ext cx="1030301" cy="480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Left-Right Arrow 42">
            <a:extLst>
              <a:ext uri="{FF2B5EF4-FFF2-40B4-BE49-F238E27FC236}">
                <a16:creationId xmlns:a16="http://schemas.microsoft.com/office/drawing/2014/main" id="{968F1EAA-2370-1A41-88DD-E34B15706D2B}"/>
              </a:ext>
            </a:extLst>
          </p:cNvPr>
          <p:cNvSpPr/>
          <p:nvPr/>
        </p:nvSpPr>
        <p:spPr>
          <a:xfrm>
            <a:off x="4431753" y="3933449"/>
            <a:ext cx="3822117" cy="31113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E7101B49-6146-CA4F-89C6-EA30703EC55D}"/>
              </a:ext>
            </a:extLst>
          </p:cNvPr>
          <p:cNvCxnSpPr>
            <a:cxnSpLocks/>
          </p:cNvCxnSpPr>
          <p:nvPr/>
        </p:nvCxnSpPr>
        <p:spPr>
          <a:xfrm>
            <a:off x="1903708" y="3142687"/>
            <a:ext cx="1256697" cy="5337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BBF629A-5BDA-1E4B-8412-9630B5A91010}"/>
              </a:ext>
            </a:extLst>
          </p:cNvPr>
          <p:cNvCxnSpPr>
            <a:cxnSpLocks/>
          </p:cNvCxnSpPr>
          <p:nvPr/>
        </p:nvCxnSpPr>
        <p:spPr>
          <a:xfrm flipV="1">
            <a:off x="1848039" y="4503450"/>
            <a:ext cx="1221732" cy="3898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DBC89E5F-B905-1645-B87E-6545768190D9}"/>
              </a:ext>
            </a:extLst>
          </p:cNvPr>
          <p:cNvGrpSpPr/>
          <p:nvPr/>
        </p:nvGrpSpPr>
        <p:grpSpPr>
          <a:xfrm>
            <a:off x="3332222" y="3491863"/>
            <a:ext cx="753393" cy="1020758"/>
            <a:chOff x="5691651" y="1952452"/>
            <a:chExt cx="753393" cy="1020758"/>
          </a:xfrm>
          <a:solidFill>
            <a:schemeClr val="accent5">
              <a:lumMod val="50000"/>
            </a:schemeClr>
          </a:solidFill>
        </p:grpSpPr>
        <p:sp>
          <p:nvSpPr>
            <p:cNvPr id="49" name="Oval 48">
              <a:extLst>
                <a:ext uri="{FF2B5EF4-FFF2-40B4-BE49-F238E27FC236}">
                  <a16:creationId xmlns:a16="http://schemas.microsoft.com/office/drawing/2014/main" id="{0F14F238-1FDE-3740-A34F-2492709A6877}"/>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Delay 49">
              <a:extLst>
                <a:ext uri="{FF2B5EF4-FFF2-40B4-BE49-F238E27FC236}">
                  <a16:creationId xmlns:a16="http://schemas.microsoft.com/office/drawing/2014/main" id="{C3BCC784-E9E1-C647-B111-E3E25E6DF26D}"/>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1" name="TextBox 50">
            <a:extLst>
              <a:ext uri="{FF2B5EF4-FFF2-40B4-BE49-F238E27FC236}">
                <a16:creationId xmlns:a16="http://schemas.microsoft.com/office/drawing/2014/main" id="{B50137E9-4438-6B49-A1C1-EFA378D02C5A}"/>
              </a:ext>
            </a:extLst>
          </p:cNvPr>
          <p:cNvSpPr txBox="1"/>
          <p:nvPr/>
        </p:nvSpPr>
        <p:spPr>
          <a:xfrm>
            <a:off x="3397089" y="4534798"/>
            <a:ext cx="618887" cy="461665"/>
          </a:xfrm>
          <a:prstGeom prst="rect">
            <a:avLst/>
          </a:prstGeom>
          <a:noFill/>
        </p:spPr>
        <p:txBody>
          <a:bodyPr wrap="none" rtlCol="0">
            <a:spAutoFit/>
          </a:bodyPr>
          <a:lstStyle/>
          <a:p>
            <a:r>
              <a:rPr lang="en-US" sz="2400" dirty="0"/>
              <a:t>Eve</a:t>
            </a:r>
          </a:p>
        </p:txBody>
      </p:sp>
      <p:grpSp>
        <p:nvGrpSpPr>
          <p:cNvPr id="52" name="Group 51">
            <a:extLst>
              <a:ext uri="{FF2B5EF4-FFF2-40B4-BE49-F238E27FC236}">
                <a16:creationId xmlns:a16="http://schemas.microsoft.com/office/drawing/2014/main" id="{6396AF75-6CF0-1A41-82D9-8FAF3FACFABB}"/>
              </a:ext>
            </a:extLst>
          </p:cNvPr>
          <p:cNvGrpSpPr/>
          <p:nvPr/>
        </p:nvGrpSpPr>
        <p:grpSpPr>
          <a:xfrm>
            <a:off x="8480355" y="3384151"/>
            <a:ext cx="753393" cy="1020758"/>
            <a:chOff x="5691651" y="1952452"/>
            <a:chExt cx="753393" cy="1020758"/>
          </a:xfrm>
          <a:solidFill>
            <a:schemeClr val="accent5">
              <a:lumMod val="50000"/>
            </a:schemeClr>
          </a:solidFill>
        </p:grpSpPr>
        <p:sp>
          <p:nvSpPr>
            <p:cNvPr id="53" name="Oval 52">
              <a:extLst>
                <a:ext uri="{FF2B5EF4-FFF2-40B4-BE49-F238E27FC236}">
                  <a16:creationId xmlns:a16="http://schemas.microsoft.com/office/drawing/2014/main" id="{BA9E6ED5-AC1A-C44F-85AA-E3EB5F19364F}"/>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Delay 53">
              <a:extLst>
                <a:ext uri="{FF2B5EF4-FFF2-40B4-BE49-F238E27FC236}">
                  <a16:creationId xmlns:a16="http://schemas.microsoft.com/office/drawing/2014/main" id="{A95A6C98-244F-B046-9362-940A506F1F65}"/>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6" name="TextBox 55">
            <a:extLst>
              <a:ext uri="{FF2B5EF4-FFF2-40B4-BE49-F238E27FC236}">
                <a16:creationId xmlns:a16="http://schemas.microsoft.com/office/drawing/2014/main" id="{0FB333D1-7A04-2446-BCAC-09A5A166E1EC}"/>
              </a:ext>
            </a:extLst>
          </p:cNvPr>
          <p:cNvSpPr txBox="1"/>
          <p:nvPr/>
        </p:nvSpPr>
        <p:spPr>
          <a:xfrm>
            <a:off x="8540831" y="4469836"/>
            <a:ext cx="606256" cy="461665"/>
          </a:xfrm>
          <a:prstGeom prst="rect">
            <a:avLst/>
          </a:prstGeom>
          <a:noFill/>
        </p:spPr>
        <p:txBody>
          <a:bodyPr wrap="none" rtlCol="0">
            <a:spAutoFit/>
          </a:bodyPr>
          <a:lstStyle/>
          <a:p>
            <a:r>
              <a:rPr lang="en-US" sz="2400" dirty="0"/>
              <a:t>Jon</a:t>
            </a:r>
          </a:p>
        </p:txBody>
      </p:sp>
      <p:sp>
        <p:nvSpPr>
          <p:cNvPr id="60" name="Freeform 59">
            <a:extLst>
              <a:ext uri="{FF2B5EF4-FFF2-40B4-BE49-F238E27FC236}">
                <a16:creationId xmlns:a16="http://schemas.microsoft.com/office/drawing/2014/main" id="{B10D3C8B-3AD9-4142-8C05-C38A49AC6806}"/>
              </a:ext>
            </a:extLst>
          </p:cNvPr>
          <p:cNvSpPr/>
          <p:nvPr/>
        </p:nvSpPr>
        <p:spPr>
          <a:xfrm>
            <a:off x="1601928" y="4791760"/>
            <a:ext cx="9079832" cy="1254473"/>
          </a:xfrm>
          <a:custGeom>
            <a:avLst/>
            <a:gdLst>
              <a:gd name="connsiteX0" fmla="*/ 0 w 9079832"/>
              <a:gd name="connsiteY0" fmla="*/ 1254473 h 1254473"/>
              <a:gd name="connsiteX1" fmla="*/ 481263 w 9079832"/>
              <a:gd name="connsiteY1" fmla="*/ 1078010 h 1254473"/>
              <a:gd name="connsiteX2" fmla="*/ 2021305 w 9079832"/>
              <a:gd name="connsiteY2" fmla="*/ 484452 h 1254473"/>
              <a:gd name="connsiteX3" fmla="*/ 4186990 w 9079832"/>
              <a:gd name="connsiteY3" fmla="*/ 3188 h 1254473"/>
              <a:gd name="connsiteX4" fmla="*/ 6866021 w 9079832"/>
              <a:gd name="connsiteY4" fmla="*/ 324031 h 1254473"/>
              <a:gd name="connsiteX5" fmla="*/ 9079832 w 9079832"/>
              <a:gd name="connsiteY5" fmla="*/ 1222388 h 125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9832" h="1254473">
                <a:moveTo>
                  <a:pt x="0" y="1254473"/>
                </a:moveTo>
                <a:lnTo>
                  <a:pt x="481263" y="1078010"/>
                </a:lnTo>
                <a:cubicBezTo>
                  <a:pt x="818147" y="949673"/>
                  <a:pt x="1403684" y="663589"/>
                  <a:pt x="2021305" y="484452"/>
                </a:cubicBezTo>
                <a:cubicBezTo>
                  <a:pt x="2638926" y="305315"/>
                  <a:pt x="3379537" y="29925"/>
                  <a:pt x="4186990" y="3188"/>
                </a:cubicBezTo>
                <a:cubicBezTo>
                  <a:pt x="4994443" y="-23549"/>
                  <a:pt x="6050547" y="120831"/>
                  <a:pt x="6866021" y="324031"/>
                </a:cubicBezTo>
                <a:cubicBezTo>
                  <a:pt x="7681495" y="527231"/>
                  <a:pt x="8380663" y="874809"/>
                  <a:pt x="9079832" y="1222388"/>
                </a:cubicBezTo>
              </a:path>
            </a:pathLst>
          </a:custGeom>
          <a:noFill/>
          <a:ln w="381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nvGrpSpPr>
          <p:cNvPr id="35" name="Group 34">
            <a:extLst>
              <a:ext uri="{FF2B5EF4-FFF2-40B4-BE49-F238E27FC236}">
                <a16:creationId xmlns:a16="http://schemas.microsoft.com/office/drawing/2014/main" id="{20E506B9-E15D-2946-B763-4A013277BA21}"/>
              </a:ext>
            </a:extLst>
          </p:cNvPr>
          <p:cNvGrpSpPr/>
          <p:nvPr/>
        </p:nvGrpSpPr>
        <p:grpSpPr>
          <a:xfrm>
            <a:off x="5040709" y="3471557"/>
            <a:ext cx="411480" cy="321628"/>
            <a:chOff x="9422928" y="3132965"/>
            <a:chExt cx="411480" cy="321628"/>
          </a:xfrm>
        </p:grpSpPr>
        <p:pic>
          <p:nvPicPr>
            <p:cNvPr id="36" name="Picture 35">
              <a:extLst>
                <a:ext uri="{FF2B5EF4-FFF2-40B4-BE49-F238E27FC236}">
                  <a16:creationId xmlns:a16="http://schemas.microsoft.com/office/drawing/2014/main" id="{84368CB3-9C25-4148-A27D-F4FDC87C165D}"/>
                </a:ext>
              </a:extLst>
            </p:cNvPr>
            <p:cNvPicPr>
              <a:picLocks noChangeAspect="1"/>
            </p:cNvPicPr>
            <p:nvPr/>
          </p:nvPicPr>
          <p:blipFill>
            <a:blip r:embed="rId5"/>
            <a:stretch>
              <a:fillRect/>
            </a:stretch>
          </p:blipFill>
          <p:spPr>
            <a:xfrm>
              <a:off x="9422928" y="3132965"/>
              <a:ext cx="411480" cy="241761"/>
            </a:xfrm>
            <a:prstGeom prst="rect">
              <a:avLst/>
            </a:prstGeom>
          </p:spPr>
        </p:pic>
        <p:pic>
          <p:nvPicPr>
            <p:cNvPr id="37" name="Picture 36">
              <a:extLst>
                <a:ext uri="{FF2B5EF4-FFF2-40B4-BE49-F238E27FC236}">
                  <a16:creationId xmlns:a16="http://schemas.microsoft.com/office/drawing/2014/main" id="{F98C1821-6754-4749-972F-E85ED9D38C29}"/>
                </a:ext>
              </a:extLst>
            </p:cNvPr>
            <p:cNvPicPr>
              <a:picLocks noChangeAspect="1"/>
            </p:cNvPicPr>
            <p:nvPr/>
          </p:nvPicPr>
          <p:blipFill>
            <a:blip r:embed="rId6"/>
            <a:stretch>
              <a:fillRect/>
            </a:stretch>
          </p:blipFill>
          <p:spPr>
            <a:xfrm>
              <a:off x="9430185" y="3294859"/>
              <a:ext cx="393192" cy="159734"/>
            </a:xfrm>
            <a:prstGeom prst="rect">
              <a:avLst/>
            </a:prstGeom>
          </p:spPr>
        </p:pic>
      </p:grpSp>
      <p:grpSp>
        <p:nvGrpSpPr>
          <p:cNvPr id="38" name="Group 37">
            <a:extLst>
              <a:ext uri="{FF2B5EF4-FFF2-40B4-BE49-F238E27FC236}">
                <a16:creationId xmlns:a16="http://schemas.microsoft.com/office/drawing/2014/main" id="{13620080-B1BB-9D48-87F8-B1A220CE12F4}"/>
              </a:ext>
            </a:extLst>
          </p:cNvPr>
          <p:cNvGrpSpPr/>
          <p:nvPr/>
        </p:nvGrpSpPr>
        <p:grpSpPr>
          <a:xfrm>
            <a:off x="6785428" y="3521113"/>
            <a:ext cx="411480" cy="321628"/>
            <a:chOff x="9422928" y="3132965"/>
            <a:chExt cx="411480" cy="321628"/>
          </a:xfrm>
        </p:grpSpPr>
        <p:pic>
          <p:nvPicPr>
            <p:cNvPr id="39" name="Picture 38">
              <a:extLst>
                <a:ext uri="{FF2B5EF4-FFF2-40B4-BE49-F238E27FC236}">
                  <a16:creationId xmlns:a16="http://schemas.microsoft.com/office/drawing/2014/main" id="{49FFB0B1-F5A5-A047-9D96-7D95669F8FF1}"/>
                </a:ext>
              </a:extLst>
            </p:cNvPr>
            <p:cNvPicPr>
              <a:picLocks noChangeAspect="1"/>
            </p:cNvPicPr>
            <p:nvPr/>
          </p:nvPicPr>
          <p:blipFill>
            <a:blip r:embed="rId5"/>
            <a:stretch>
              <a:fillRect/>
            </a:stretch>
          </p:blipFill>
          <p:spPr>
            <a:xfrm>
              <a:off x="9422928" y="3132965"/>
              <a:ext cx="411480" cy="241761"/>
            </a:xfrm>
            <a:prstGeom prst="rect">
              <a:avLst/>
            </a:prstGeom>
          </p:spPr>
        </p:pic>
        <p:pic>
          <p:nvPicPr>
            <p:cNvPr id="40" name="Picture 39">
              <a:extLst>
                <a:ext uri="{FF2B5EF4-FFF2-40B4-BE49-F238E27FC236}">
                  <a16:creationId xmlns:a16="http://schemas.microsoft.com/office/drawing/2014/main" id="{A14177CA-6615-7A4D-AF4D-532DD8D00FAC}"/>
                </a:ext>
              </a:extLst>
            </p:cNvPr>
            <p:cNvPicPr>
              <a:picLocks noChangeAspect="1"/>
            </p:cNvPicPr>
            <p:nvPr/>
          </p:nvPicPr>
          <p:blipFill>
            <a:blip r:embed="rId6"/>
            <a:stretch>
              <a:fillRect/>
            </a:stretch>
          </p:blipFill>
          <p:spPr>
            <a:xfrm>
              <a:off x="9430185" y="3294859"/>
              <a:ext cx="393192" cy="159734"/>
            </a:xfrm>
            <a:prstGeom prst="rect">
              <a:avLst/>
            </a:prstGeom>
          </p:spPr>
        </p:pic>
      </p:grpSp>
      <p:sp>
        <p:nvSpPr>
          <p:cNvPr id="67" name="Freeform 66">
            <a:extLst>
              <a:ext uri="{FF2B5EF4-FFF2-40B4-BE49-F238E27FC236}">
                <a16:creationId xmlns:a16="http://schemas.microsoft.com/office/drawing/2014/main" id="{E4C07A42-7A3B-634A-A5D7-B323652373C1}"/>
              </a:ext>
            </a:extLst>
          </p:cNvPr>
          <p:cNvSpPr/>
          <p:nvPr/>
        </p:nvSpPr>
        <p:spPr>
          <a:xfrm rot="10800000">
            <a:off x="1954860" y="2235761"/>
            <a:ext cx="9079832" cy="1254473"/>
          </a:xfrm>
          <a:custGeom>
            <a:avLst/>
            <a:gdLst>
              <a:gd name="connsiteX0" fmla="*/ 0 w 9079832"/>
              <a:gd name="connsiteY0" fmla="*/ 1254473 h 1254473"/>
              <a:gd name="connsiteX1" fmla="*/ 481263 w 9079832"/>
              <a:gd name="connsiteY1" fmla="*/ 1078010 h 1254473"/>
              <a:gd name="connsiteX2" fmla="*/ 2021305 w 9079832"/>
              <a:gd name="connsiteY2" fmla="*/ 484452 h 1254473"/>
              <a:gd name="connsiteX3" fmla="*/ 4186990 w 9079832"/>
              <a:gd name="connsiteY3" fmla="*/ 3188 h 1254473"/>
              <a:gd name="connsiteX4" fmla="*/ 6866021 w 9079832"/>
              <a:gd name="connsiteY4" fmla="*/ 324031 h 1254473"/>
              <a:gd name="connsiteX5" fmla="*/ 9079832 w 9079832"/>
              <a:gd name="connsiteY5" fmla="*/ 1222388 h 125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9832" h="1254473">
                <a:moveTo>
                  <a:pt x="0" y="1254473"/>
                </a:moveTo>
                <a:lnTo>
                  <a:pt x="481263" y="1078010"/>
                </a:lnTo>
                <a:cubicBezTo>
                  <a:pt x="818147" y="949673"/>
                  <a:pt x="1403684" y="663589"/>
                  <a:pt x="2021305" y="484452"/>
                </a:cubicBezTo>
                <a:cubicBezTo>
                  <a:pt x="2638926" y="305315"/>
                  <a:pt x="3379537" y="29925"/>
                  <a:pt x="4186990" y="3188"/>
                </a:cubicBezTo>
                <a:cubicBezTo>
                  <a:pt x="4994443" y="-23549"/>
                  <a:pt x="6050547" y="120831"/>
                  <a:pt x="6866021" y="324031"/>
                </a:cubicBezTo>
                <a:cubicBezTo>
                  <a:pt x="7681495" y="527231"/>
                  <a:pt x="8380663" y="874809"/>
                  <a:pt x="9079832" y="1222388"/>
                </a:cubicBezTo>
              </a:path>
            </a:pathLst>
          </a:custGeom>
          <a:noFill/>
          <a:ln w="381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1" name="Rectangle 70">
            <a:extLst>
              <a:ext uri="{FF2B5EF4-FFF2-40B4-BE49-F238E27FC236}">
                <a16:creationId xmlns:a16="http://schemas.microsoft.com/office/drawing/2014/main" id="{353D4D12-92B4-1949-9023-1C16B96700DD}"/>
              </a:ext>
            </a:extLst>
          </p:cNvPr>
          <p:cNvSpPr/>
          <p:nvPr/>
        </p:nvSpPr>
        <p:spPr>
          <a:xfrm>
            <a:off x="203449" y="1842006"/>
            <a:ext cx="3104248" cy="461665"/>
          </a:xfrm>
          <a:prstGeom prst="rect">
            <a:avLst/>
          </a:prstGeom>
        </p:spPr>
        <p:txBody>
          <a:bodyPr wrap="none">
            <a:spAutoFit/>
          </a:bodyPr>
          <a:lstStyle/>
          <a:p>
            <a:r>
              <a:rPr lang="en-US" sz="2400" dirty="0"/>
              <a:t>Alice → Mary: 12 coins </a:t>
            </a:r>
          </a:p>
        </p:txBody>
      </p:sp>
      <p:sp>
        <p:nvSpPr>
          <p:cNvPr id="73" name="Rectangle 72">
            <a:extLst>
              <a:ext uri="{FF2B5EF4-FFF2-40B4-BE49-F238E27FC236}">
                <a16:creationId xmlns:a16="http://schemas.microsoft.com/office/drawing/2014/main" id="{CEF4DBD1-4F28-9D47-9C42-583B6240F3F9}"/>
              </a:ext>
            </a:extLst>
          </p:cNvPr>
          <p:cNvSpPr/>
          <p:nvPr/>
        </p:nvSpPr>
        <p:spPr>
          <a:xfrm>
            <a:off x="8665075" y="6053928"/>
            <a:ext cx="3208571" cy="461665"/>
          </a:xfrm>
          <a:prstGeom prst="rect">
            <a:avLst/>
          </a:prstGeom>
        </p:spPr>
        <p:txBody>
          <a:bodyPr wrap="none">
            <a:spAutoFit/>
          </a:bodyPr>
          <a:lstStyle/>
          <a:p>
            <a:r>
              <a:rPr lang="en-US" sz="2400" dirty="0"/>
              <a:t>Bob → Charlie: 12 coins </a:t>
            </a:r>
          </a:p>
        </p:txBody>
      </p:sp>
      <p:grpSp>
        <p:nvGrpSpPr>
          <p:cNvPr id="75" name="Group 74">
            <a:extLst>
              <a:ext uri="{FF2B5EF4-FFF2-40B4-BE49-F238E27FC236}">
                <a16:creationId xmlns:a16="http://schemas.microsoft.com/office/drawing/2014/main" id="{BD6D663A-5987-E641-9F8F-D62CB14EF419}"/>
              </a:ext>
            </a:extLst>
          </p:cNvPr>
          <p:cNvGrpSpPr/>
          <p:nvPr/>
        </p:nvGrpSpPr>
        <p:grpSpPr>
          <a:xfrm>
            <a:off x="1758997" y="2677692"/>
            <a:ext cx="411480" cy="321628"/>
            <a:chOff x="9422928" y="3132965"/>
            <a:chExt cx="411480" cy="321628"/>
          </a:xfrm>
        </p:grpSpPr>
        <p:pic>
          <p:nvPicPr>
            <p:cNvPr id="76" name="Picture 75">
              <a:extLst>
                <a:ext uri="{FF2B5EF4-FFF2-40B4-BE49-F238E27FC236}">
                  <a16:creationId xmlns:a16="http://schemas.microsoft.com/office/drawing/2014/main" id="{3F719170-DAD1-7E49-A9F3-FF01B8163286}"/>
                </a:ext>
              </a:extLst>
            </p:cNvPr>
            <p:cNvPicPr>
              <a:picLocks noChangeAspect="1"/>
            </p:cNvPicPr>
            <p:nvPr/>
          </p:nvPicPr>
          <p:blipFill>
            <a:blip r:embed="rId5"/>
            <a:stretch>
              <a:fillRect/>
            </a:stretch>
          </p:blipFill>
          <p:spPr>
            <a:xfrm>
              <a:off x="9422928" y="3132965"/>
              <a:ext cx="411480" cy="241761"/>
            </a:xfrm>
            <a:prstGeom prst="rect">
              <a:avLst/>
            </a:prstGeom>
          </p:spPr>
        </p:pic>
        <p:pic>
          <p:nvPicPr>
            <p:cNvPr id="77" name="Picture 76">
              <a:extLst>
                <a:ext uri="{FF2B5EF4-FFF2-40B4-BE49-F238E27FC236}">
                  <a16:creationId xmlns:a16="http://schemas.microsoft.com/office/drawing/2014/main" id="{4A5B4928-DFFE-1042-B33F-5965377FC73E}"/>
                </a:ext>
              </a:extLst>
            </p:cNvPr>
            <p:cNvPicPr>
              <a:picLocks noChangeAspect="1"/>
            </p:cNvPicPr>
            <p:nvPr/>
          </p:nvPicPr>
          <p:blipFill>
            <a:blip r:embed="rId6"/>
            <a:stretch>
              <a:fillRect/>
            </a:stretch>
          </p:blipFill>
          <p:spPr>
            <a:xfrm>
              <a:off x="9430185" y="3294859"/>
              <a:ext cx="393192" cy="159734"/>
            </a:xfrm>
            <a:prstGeom prst="rect">
              <a:avLst/>
            </a:prstGeom>
          </p:spPr>
        </p:pic>
      </p:grpSp>
      <p:grpSp>
        <p:nvGrpSpPr>
          <p:cNvPr id="78" name="Group 77">
            <a:extLst>
              <a:ext uri="{FF2B5EF4-FFF2-40B4-BE49-F238E27FC236}">
                <a16:creationId xmlns:a16="http://schemas.microsoft.com/office/drawing/2014/main" id="{3F0CF882-E936-C34B-A17D-5B94AC05B7EA}"/>
              </a:ext>
            </a:extLst>
          </p:cNvPr>
          <p:cNvGrpSpPr/>
          <p:nvPr/>
        </p:nvGrpSpPr>
        <p:grpSpPr>
          <a:xfrm>
            <a:off x="9084904" y="3298014"/>
            <a:ext cx="411480" cy="321628"/>
            <a:chOff x="9422928" y="3132965"/>
            <a:chExt cx="411480" cy="321628"/>
          </a:xfrm>
        </p:grpSpPr>
        <p:pic>
          <p:nvPicPr>
            <p:cNvPr id="79" name="Picture 78">
              <a:extLst>
                <a:ext uri="{FF2B5EF4-FFF2-40B4-BE49-F238E27FC236}">
                  <a16:creationId xmlns:a16="http://schemas.microsoft.com/office/drawing/2014/main" id="{1E4D4734-7E2B-074C-A1D3-D379399C06A8}"/>
                </a:ext>
              </a:extLst>
            </p:cNvPr>
            <p:cNvPicPr>
              <a:picLocks noChangeAspect="1"/>
            </p:cNvPicPr>
            <p:nvPr/>
          </p:nvPicPr>
          <p:blipFill>
            <a:blip r:embed="rId5"/>
            <a:stretch>
              <a:fillRect/>
            </a:stretch>
          </p:blipFill>
          <p:spPr>
            <a:xfrm>
              <a:off x="9422928" y="3132965"/>
              <a:ext cx="411480" cy="241761"/>
            </a:xfrm>
            <a:prstGeom prst="rect">
              <a:avLst/>
            </a:prstGeom>
          </p:spPr>
        </p:pic>
        <p:pic>
          <p:nvPicPr>
            <p:cNvPr id="81" name="Picture 80">
              <a:extLst>
                <a:ext uri="{FF2B5EF4-FFF2-40B4-BE49-F238E27FC236}">
                  <a16:creationId xmlns:a16="http://schemas.microsoft.com/office/drawing/2014/main" id="{B250DD38-3CC1-6F40-930A-D00A25BE903B}"/>
                </a:ext>
              </a:extLst>
            </p:cNvPr>
            <p:cNvPicPr>
              <a:picLocks noChangeAspect="1"/>
            </p:cNvPicPr>
            <p:nvPr/>
          </p:nvPicPr>
          <p:blipFill>
            <a:blip r:embed="rId6"/>
            <a:stretch>
              <a:fillRect/>
            </a:stretch>
          </p:blipFill>
          <p:spPr>
            <a:xfrm>
              <a:off x="9430185" y="3294859"/>
              <a:ext cx="393192" cy="159734"/>
            </a:xfrm>
            <a:prstGeom prst="rect">
              <a:avLst/>
            </a:prstGeom>
          </p:spPr>
        </p:pic>
      </p:grpSp>
      <p:grpSp>
        <p:nvGrpSpPr>
          <p:cNvPr id="82" name="Group 81">
            <a:extLst>
              <a:ext uri="{FF2B5EF4-FFF2-40B4-BE49-F238E27FC236}">
                <a16:creationId xmlns:a16="http://schemas.microsoft.com/office/drawing/2014/main" id="{1AE1ACDD-652E-3449-9D4E-00E7491882E5}"/>
              </a:ext>
            </a:extLst>
          </p:cNvPr>
          <p:cNvGrpSpPr/>
          <p:nvPr/>
        </p:nvGrpSpPr>
        <p:grpSpPr>
          <a:xfrm>
            <a:off x="10023627" y="5114661"/>
            <a:ext cx="411480" cy="321628"/>
            <a:chOff x="9422928" y="3132965"/>
            <a:chExt cx="411480" cy="321628"/>
          </a:xfrm>
        </p:grpSpPr>
        <p:pic>
          <p:nvPicPr>
            <p:cNvPr id="83" name="Picture 82">
              <a:extLst>
                <a:ext uri="{FF2B5EF4-FFF2-40B4-BE49-F238E27FC236}">
                  <a16:creationId xmlns:a16="http://schemas.microsoft.com/office/drawing/2014/main" id="{0AD4F5B7-2558-8A41-A506-57F45E294FBF}"/>
                </a:ext>
              </a:extLst>
            </p:cNvPr>
            <p:cNvPicPr>
              <a:picLocks noChangeAspect="1"/>
            </p:cNvPicPr>
            <p:nvPr/>
          </p:nvPicPr>
          <p:blipFill>
            <a:blip r:embed="rId5"/>
            <a:stretch>
              <a:fillRect/>
            </a:stretch>
          </p:blipFill>
          <p:spPr>
            <a:xfrm>
              <a:off x="9422928" y="3132965"/>
              <a:ext cx="411480" cy="241761"/>
            </a:xfrm>
            <a:prstGeom prst="rect">
              <a:avLst/>
            </a:prstGeom>
          </p:spPr>
        </p:pic>
        <p:pic>
          <p:nvPicPr>
            <p:cNvPr id="85" name="Picture 84">
              <a:extLst>
                <a:ext uri="{FF2B5EF4-FFF2-40B4-BE49-F238E27FC236}">
                  <a16:creationId xmlns:a16="http://schemas.microsoft.com/office/drawing/2014/main" id="{9FA64188-AF66-E24C-9AC6-F0FBB44CCCE9}"/>
                </a:ext>
              </a:extLst>
            </p:cNvPr>
            <p:cNvPicPr>
              <a:picLocks noChangeAspect="1"/>
            </p:cNvPicPr>
            <p:nvPr/>
          </p:nvPicPr>
          <p:blipFill>
            <a:blip r:embed="rId6"/>
            <a:stretch>
              <a:fillRect/>
            </a:stretch>
          </p:blipFill>
          <p:spPr>
            <a:xfrm>
              <a:off x="9430185" y="3294859"/>
              <a:ext cx="393192" cy="159734"/>
            </a:xfrm>
            <a:prstGeom prst="rect">
              <a:avLst/>
            </a:prstGeom>
          </p:spPr>
        </p:pic>
      </p:grpSp>
      <p:grpSp>
        <p:nvGrpSpPr>
          <p:cNvPr id="86" name="Group 85">
            <a:extLst>
              <a:ext uri="{FF2B5EF4-FFF2-40B4-BE49-F238E27FC236}">
                <a16:creationId xmlns:a16="http://schemas.microsoft.com/office/drawing/2014/main" id="{CCAA00EA-3680-DB47-ACF7-ECAE324B7B08}"/>
              </a:ext>
            </a:extLst>
          </p:cNvPr>
          <p:cNvGrpSpPr/>
          <p:nvPr/>
        </p:nvGrpSpPr>
        <p:grpSpPr>
          <a:xfrm>
            <a:off x="2966020" y="4754705"/>
            <a:ext cx="411480" cy="321628"/>
            <a:chOff x="9422928" y="3132965"/>
            <a:chExt cx="411480" cy="321628"/>
          </a:xfrm>
        </p:grpSpPr>
        <p:pic>
          <p:nvPicPr>
            <p:cNvPr id="87" name="Picture 86">
              <a:extLst>
                <a:ext uri="{FF2B5EF4-FFF2-40B4-BE49-F238E27FC236}">
                  <a16:creationId xmlns:a16="http://schemas.microsoft.com/office/drawing/2014/main" id="{B6FCD888-4898-F241-A439-5404BB2ED452}"/>
                </a:ext>
              </a:extLst>
            </p:cNvPr>
            <p:cNvPicPr>
              <a:picLocks noChangeAspect="1"/>
            </p:cNvPicPr>
            <p:nvPr/>
          </p:nvPicPr>
          <p:blipFill>
            <a:blip r:embed="rId5"/>
            <a:stretch>
              <a:fillRect/>
            </a:stretch>
          </p:blipFill>
          <p:spPr>
            <a:xfrm>
              <a:off x="9422928" y="3132965"/>
              <a:ext cx="411480" cy="241761"/>
            </a:xfrm>
            <a:prstGeom prst="rect">
              <a:avLst/>
            </a:prstGeom>
          </p:spPr>
        </p:pic>
        <p:pic>
          <p:nvPicPr>
            <p:cNvPr id="88" name="Picture 87">
              <a:extLst>
                <a:ext uri="{FF2B5EF4-FFF2-40B4-BE49-F238E27FC236}">
                  <a16:creationId xmlns:a16="http://schemas.microsoft.com/office/drawing/2014/main" id="{DB0D1247-64F2-704E-A34D-997A7C405777}"/>
                </a:ext>
              </a:extLst>
            </p:cNvPr>
            <p:cNvPicPr>
              <a:picLocks noChangeAspect="1"/>
            </p:cNvPicPr>
            <p:nvPr/>
          </p:nvPicPr>
          <p:blipFill>
            <a:blip r:embed="rId6"/>
            <a:stretch>
              <a:fillRect/>
            </a:stretch>
          </p:blipFill>
          <p:spPr>
            <a:xfrm>
              <a:off x="9430185" y="3294859"/>
              <a:ext cx="393192" cy="159734"/>
            </a:xfrm>
            <a:prstGeom prst="rect">
              <a:avLst/>
            </a:prstGeom>
          </p:spPr>
        </p:pic>
      </p:grpSp>
    </p:spTree>
    <p:custDataLst>
      <p:tags r:id="rId1"/>
    </p:custDataLst>
    <p:extLst>
      <p:ext uri="{BB962C8B-B14F-4D97-AF65-F5344CB8AC3E}">
        <p14:creationId xmlns:p14="http://schemas.microsoft.com/office/powerpoint/2010/main" val="3042790661"/>
      </p:ext>
    </p:extLst>
  </p:cSld>
  <p:clrMapOvr>
    <a:masterClrMapping/>
  </p:clrMapOvr>
  <mc:AlternateContent xmlns:mc="http://schemas.openxmlformats.org/markup-compatibility/2006" xmlns:p14="http://schemas.microsoft.com/office/powerpoint/2010/main">
    <mc:Choice Requires="p14">
      <p:transition spd="slow" p14:dur="2000" advTm="35560"/>
    </mc:Choice>
    <mc:Fallback xmlns="">
      <p:transition spd="slow" advTm="35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67"/>
                                        </p:tgtEl>
                                        <p:attrNameLst>
                                          <p:attrName>style.opacity</p:attrName>
                                        </p:attrNameLst>
                                      </p:cBhvr>
                                      <p:to>
                                        <p:strVal val="0.5"/>
                                      </p:to>
                                    </p:set>
                                    <p:animEffect filter="image" prLst="opacity: 0.5">
                                      <p:cBhvr rctx="IE">
                                        <p:cTn id="7" dur="indefinite"/>
                                        <p:tgtEl>
                                          <p:spTgt spid="67"/>
                                        </p:tgtEl>
                                      </p:cBhvr>
                                    </p:animEffect>
                                  </p:childTnLst>
                                </p:cTn>
                              </p:par>
                              <p:par>
                                <p:cTn id="8" presetID="9" presetClass="emph" presetSubtype="0" grpId="0" nodeType="withEffect">
                                  <p:stCondLst>
                                    <p:cond delay="0"/>
                                  </p:stCondLst>
                                  <p:childTnLst>
                                    <p:set>
                                      <p:cBhvr>
                                        <p:cTn id="9" dur="indefinite"/>
                                        <p:tgtEl>
                                          <p:spTgt spid="60"/>
                                        </p:tgtEl>
                                        <p:attrNameLst>
                                          <p:attrName>style.opacity</p:attrName>
                                        </p:attrNameLst>
                                      </p:cBhvr>
                                      <p:to>
                                        <p:strVal val="0.5"/>
                                      </p:to>
                                    </p:set>
                                    <p:animEffect filter="image" prLst="opacity: 0.5">
                                      <p:cBhvr rctx="IE">
                                        <p:cTn id="10" dur="indefinite"/>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
                                            <p:txEl>
                                              <p:pRg st="0" end="0"/>
                                            </p:txEl>
                                          </p:spTgt>
                                        </p:tgtEl>
                                        <p:attrNameLst>
                                          <p:attrName>style.visibility</p:attrName>
                                        </p:attrNameLst>
                                      </p:cBhvr>
                                      <p:to>
                                        <p:strVal val="visible"/>
                                      </p:to>
                                    </p:set>
                                  </p:childTnLst>
                                </p:cTn>
                              </p:par>
                              <p:par>
                                <p:cTn id="19" presetID="0" presetClass="path" presetSubtype="0" accel="50000" decel="50000" fill="hold" nodeType="withEffect">
                                  <p:stCondLst>
                                    <p:cond delay="0"/>
                                  </p:stCondLst>
                                  <p:childTnLst>
                                    <p:animMotion origin="layout" path="M 2.29167E-6 0.00185 L 0.11028 0.09236 " pathEditMode="relative" rAng="0" ptsTypes="AA">
                                      <p:cBhvr>
                                        <p:cTn id="20" dur="1000" fill="hold"/>
                                        <p:tgtEl>
                                          <p:spTgt spid="75"/>
                                        </p:tgtEl>
                                        <p:attrNameLst>
                                          <p:attrName>ppt_x</p:attrName>
                                          <p:attrName>ppt_y</p:attrName>
                                        </p:attrNameLst>
                                      </p:cBhvr>
                                      <p:rCtr x="5508" y="4514"/>
                                    </p:animMotion>
                                  </p:childTnLst>
                                </p:cTn>
                              </p:par>
                              <p:par>
                                <p:cTn id="21" presetID="1" presetClass="exit" presetSubtype="0" fill="hold" nodeType="withEffect">
                                  <p:stCondLst>
                                    <p:cond delay="1000"/>
                                  </p:stCondLst>
                                  <p:childTnLst>
                                    <p:set>
                                      <p:cBhvr>
                                        <p:cTn id="22" dur="1" fill="hold">
                                          <p:stCondLst>
                                            <p:cond delay="0"/>
                                          </p:stCondLst>
                                        </p:cTn>
                                        <p:tgtEl>
                                          <p:spTgt spid="75"/>
                                        </p:tgtEl>
                                        <p:attrNameLst>
                                          <p:attrName>style.visibility</p:attrName>
                                        </p:attrNameLst>
                                      </p:cBhvr>
                                      <p:to>
                                        <p:strVal val="hidden"/>
                                      </p:to>
                                    </p:set>
                                  </p:childTnLst>
                                </p:cTn>
                              </p:par>
                              <p:par>
                                <p:cTn id="23" presetID="0" presetClass="path" presetSubtype="0" accel="50000" decel="50000" fill="hold" nodeType="withEffect">
                                  <p:stCondLst>
                                    <p:cond delay="1000"/>
                                  </p:stCondLst>
                                  <p:childTnLst>
                                    <p:animMotion origin="layout" path="M 1.66667E-6 0.00185 L 0.14909 0.05417 " pathEditMode="relative" rAng="0" ptsTypes="AA">
                                      <p:cBhvr>
                                        <p:cTn id="24" dur="1000" fill="hold"/>
                                        <p:tgtEl>
                                          <p:spTgt spid="35"/>
                                        </p:tgtEl>
                                        <p:attrNameLst>
                                          <p:attrName>ppt_x</p:attrName>
                                          <p:attrName>ppt_y</p:attrName>
                                        </p:attrNameLst>
                                      </p:cBhvr>
                                      <p:rCtr x="7448" y="2616"/>
                                    </p:animMotion>
                                  </p:childTnLst>
                                </p:cTn>
                              </p:par>
                              <p:par>
                                <p:cTn id="25" presetID="1" presetClass="entr" presetSubtype="0" fill="hold" nodeType="withEffect">
                                  <p:stCondLst>
                                    <p:cond delay="2000"/>
                                  </p:stCondLst>
                                  <p:childTnLst>
                                    <p:set>
                                      <p:cBhvr>
                                        <p:cTn id="26" dur="1" fill="hold">
                                          <p:stCondLst>
                                            <p:cond delay="0"/>
                                          </p:stCondLst>
                                        </p:cTn>
                                        <p:tgtEl>
                                          <p:spTgt spid="78"/>
                                        </p:tgtEl>
                                        <p:attrNameLst>
                                          <p:attrName>style.visibility</p:attrName>
                                        </p:attrNameLst>
                                      </p:cBhvr>
                                      <p:to>
                                        <p:strVal val="visible"/>
                                      </p:to>
                                    </p:set>
                                  </p:childTnLst>
                                </p:cTn>
                              </p:par>
                              <p:par>
                                <p:cTn id="27" presetID="0" presetClass="path" presetSubtype="0" accel="50000" decel="50000" fill="hold" nodeType="withEffect">
                                  <p:stCondLst>
                                    <p:cond delay="2000"/>
                                  </p:stCondLst>
                                  <p:childTnLst>
                                    <p:animMotion origin="layout" path="M 8.33333E-7 0.00185 L 0.0974 -0.09491 " pathEditMode="relative" rAng="0" ptsTypes="AA">
                                      <p:cBhvr>
                                        <p:cTn id="28" dur="1000" fill="hold"/>
                                        <p:tgtEl>
                                          <p:spTgt spid="78"/>
                                        </p:tgtEl>
                                        <p:attrNameLst>
                                          <p:attrName>ppt_x</p:attrName>
                                          <p:attrName>ppt_y</p:attrName>
                                        </p:attrNameLst>
                                      </p:cBhvr>
                                      <p:rCtr x="4870" y="-4838"/>
                                    </p:animMotion>
                                  </p:childTnLst>
                                </p:cTn>
                              </p:par>
                              <p:par>
                                <p:cTn id="29" presetID="1" presetClass="exit" presetSubtype="0" fill="hold" nodeType="withEffect">
                                  <p:stCondLst>
                                    <p:cond delay="3000"/>
                                  </p:stCondLst>
                                  <p:childTnLst>
                                    <p:set>
                                      <p:cBhvr>
                                        <p:cTn id="30" dur="1" fill="hold">
                                          <p:stCondLst>
                                            <p:cond delay="0"/>
                                          </p:stCondLst>
                                        </p:cTn>
                                        <p:tgtEl>
                                          <p:spTgt spid="7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73"/>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0" presetClass="path" presetSubtype="0" accel="50000" decel="50000" fill="hold" nodeType="withEffect">
                                  <p:stCondLst>
                                    <p:cond delay="1000"/>
                                  </p:stCondLst>
                                  <p:childTnLst>
                                    <p:animMotion origin="layout" path="M 2.70833E-6 0.00208 L -0.14427 0.04838 " pathEditMode="relative" rAng="0" ptsTypes="AA">
                                      <p:cBhvr>
                                        <p:cTn id="38" dur="1000" fill="hold"/>
                                        <p:tgtEl>
                                          <p:spTgt spid="38"/>
                                        </p:tgtEl>
                                        <p:attrNameLst>
                                          <p:attrName>ppt_x</p:attrName>
                                          <p:attrName>ppt_y</p:attrName>
                                        </p:attrNameLst>
                                      </p:cBhvr>
                                      <p:rCtr x="-7214" y="2315"/>
                                    </p:animMotion>
                                  </p:childTnLst>
                                </p:cTn>
                              </p:par>
                              <p:par>
                                <p:cTn id="39" presetID="1" presetClass="entr" presetSubtype="0" fill="hold" nodeType="withEffect">
                                  <p:stCondLst>
                                    <p:cond delay="2000"/>
                                  </p:stCondLst>
                                  <p:childTnLst>
                                    <p:set>
                                      <p:cBhvr>
                                        <p:cTn id="40" dur="1" fill="hold">
                                          <p:stCondLst>
                                            <p:cond delay="0"/>
                                          </p:stCondLst>
                                        </p:cTn>
                                        <p:tgtEl>
                                          <p:spTgt spid="86"/>
                                        </p:tgtEl>
                                        <p:attrNameLst>
                                          <p:attrName>style.visibility</p:attrName>
                                        </p:attrNameLst>
                                      </p:cBhvr>
                                      <p:to>
                                        <p:strVal val="visible"/>
                                      </p:to>
                                    </p:set>
                                  </p:childTnLst>
                                </p:cTn>
                              </p:par>
                              <p:par>
                                <p:cTn id="41" presetID="0" presetClass="path" presetSubtype="0" accel="50000" decel="50000" fill="hold" nodeType="withEffect">
                                  <p:stCondLst>
                                    <p:cond delay="2000"/>
                                  </p:stCondLst>
                                  <p:childTnLst>
                                    <p:animMotion origin="layout" path="M 3.75E-6 0.00185 L -0.09011 0.05995 " pathEditMode="relative" rAng="0" ptsTypes="AA">
                                      <p:cBhvr>
                                        <p:cTn id="42" dur="1000" fill="hold"/>
                                        <p:tgtEl>
                                          <p:spTgt spid="86"/>
                                        </p:tgtEl>
                                        <p:attrNameLst>
                                          <p:attrName>ppt_x</p:attrName>
                                          <p:attrName>ppt_y</p:attrName>
                                        </p:attrNameLst>
                                      </p:cBhvr>
                                      <p:rCtr x="-4505" y="2894"/>
                                    </p:animMotion>
                                  </p:childTnLst>
                                </p:cTn>
                              </p:par>
                              <p:par>
                                <p:cTn id="43" presetID="1" presetClass="exit" presetSubtype="0" fill="hold" nodeType="withEffect">
                                  <p:stCondLst>
                                    <p:cond delay="3000"/>
                                  </p:stCondLst>
                                  <p:childTnLst>
                                    <p:set>
                                      <p:cBhvr>
                                        <p:cTn id="44" dur="1" fill="hold">
                                          <p:stCondLst>
                                            <p:cond delay="0"/>
                                          </p:stCondLst>
                                        </p:cTn>
                                        <p:tgtEl>
                                          <p:spTgt spid="86"/>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childTnLst>
                                </p:cTn>
                              </p:par>
                              <p:par>
                                <p:cTn id="47" presetID="0" presetClass="path" presetSubtype="0" accel="50000" decel="50000" fill="hold" nodeType="withEffect">
                                  <p:stCondLst>
                                    <p:cond delay="0"/>
                                  </p:stCondLst>
                                  <p:childTnLst>
                                    <p:animMotion origin="layout" path="M -2.29167E-6 0.00185 L -0.08151 -0.09791 " pathEditMode="relative" rAng="0" ptsTypes="AA">
                                      <p:cBhvr>
                                        <p:cTn id="48" dur="1000" fill="hold"/>
                                        <p:tgtEl>
                                          <p:spTgt spid="82"/>
                                        </p:tgtEl>
                                        <p:attrNameLst>
                                          <p:attrName>ppt_x</p:attrName>
                                          <p:attrName>ppt_y</p:attrName>
                                        </p:attrNameLst>
                                      </p:cBhvr>
                                      <p:rCtr x="-4076" y="-5000"/>
                                    </p:animMotion>
                                  </p:childTnLst>
                                </p:cTn>
                              </p:par>
                              <p:par>
                                <p:cTn id="49" presetID="1" presetClass="exit" presetSubtype="0" fill="hold" nodeType="withEffect">
                                  <p:stCondLst>
                                    <p:cond delay="1000"/>
                                  </p:stCondLst>
                                  <p:childTnLst>
                                    <p:set>
                                      <p:cBhvr>
                                        <p:cTn id="50" dur="1" fill="hold">
                                          <p:stCondLst>
                                            <p:cond delay="0"/>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60" grpId="0" animBg="1"/>
      <p:bldP spid="67" grpId="0" animBg="1"/>
      <p:bldP spid="71" grpId="0"/>
      <p:bldP spid="7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6A299-AC92-B149-9C9C-1975AAA110E4}"/>
              </a:ext>
            </a:extLst>
          </p:cNvPr>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Key idea: Token reuse</a:t>
            </a:r>
          </a:p>
        </p:txBody>
      </p:sp>
      <p:grpSp>
        <p:nvGrpSpPr>
          <p:cNvPr id="80" name="Group 79">
            <a:extLst>
              <a:ext uri="{FF2B5EF4-FFF2-40B4-BE49-F238E27FC236}">
                <a16:creationId xmlns:a16="http://schemas.microsoft.com/office/drawing/2014/main" id="{37D92540-01FE-384E-982F-CDB5D0225816}"/>
              </a:ext>
            </a:extLst>
          </p:cNvPr>
          <p:cNvGrpSpPr/>
          <p:nvPr/>
        </p:nvGrpSpPr>
        <p:grpSpPr>
          <a:xfrm>
            <a:off x="1065439" y="2295496"/>
            <a:ext cx="10347343" cy="3572716"/>
            <a:chOff x="456462" y="2890144"/>
            <a:chExt cx="10347343" cy="3572716"/>
          </a:xfrm>
        </p:grpSpPr>
        <p:pic>
          <p:nvPicPr>
            <p:cNvPr id="10" name="Picture 9">
              <a:extLst>
                <a:ext uri="{FF2B5EF4-FFF2-40B4-BE49-F238E27FC236}">
                  <a16:creationId xmlns:a16="http://schemas.microsoft.com/office/drawing/2014/main" id="{683FF0DE-AAFE-9740-A9F8-F02B63F01252}"/>
                </a:ext>
              </a:extLst>
            </p:cNvPr>
            <p:cNvPicPr>
              <a:picLocks noChangeAspect="1"/>
            </p:cNvPicPr>
            <p:nvPr/>
          </p:nvPicPr>
          <p:blipFill>
            <a:blip r:embed="rId4">
              <a:duotone>
                <a:srgbClr val="4472C4">
                  <a:shade val="45000"/>
                  <a:satMod val="135000"/>
                </a:srgbClr>
                <a:prstClr val="white"/>
              </a:duotone>
            </a:blip>
            <a:stretch>
              <a:fillRect/>
            </a:stretch>
          </p:blipFill>
          <p:spPr>
            <a:xfrm>
              <a:off x="476505" y="2890144"/>
              <a:ext cx="924427" cy="1287923"/>
            </a:xfrm>
            <a:prstGeom prst="rect">
              <a:avLst/>
            </a:prstGeom>
          </p:spPr>
        </p:pic>
        <p:pic>
          <p:nvPicPr>
            <p:cNvPr id="11" name="Picture 10">
              <a:extLst>
                <a:ext uri="{FF2B5EF4-FFF2-40B4-BE49-F238E27FC236}">
                  <a16:creationId xmlns:a16="http://schemas.microsoft.com/office/drawing/2014/main" id="{D2D2FA57-781B-5140-88F7-B3A8AA9165CB}"/>
                </a:ext>
              </a:extLst>
            </p:cNvPr>
            <p:cNvPicPr>
              <a:picLocks noChangeAspect="1"/>
            </p:cNvPicPr>
            <p:nvPr/>
          </p:nvPicPr>
          <p:blipFill>
            <a:blip r:embed="rId4">
              <a:duotone>
                <a:srgbClr val="ED7D31">
                  <a:shade val="45000"/>
                  <a:satMod val="135000"/>
                </a:srgbClr>
                <a:prstClr val="white"/>
              </a:duotone>
            </a:blip>
            <a:stretch>
              <a:fillRect/>
            </a:stretch>
          </p:blipFill>
          <p:spPr>
            <a:xfrm>
              <a:off x="9663762" y="4785582"/>
              <a:ext cx="1140043" cy="1409022"/>
            </a:xfrm>
            <a:prstGeom prst="rect">
              <a:avLst/>
            </a:prstGeom>
          </p:spPr>
        </p:pic>
        <p:sp>
          <p:nvSpPr>
            <p:cNvPr id="12" name="TextBox 11">
              <a:extLst>
                <a:ext uri="{FF2B5EF4-FFF2-40B4-BE49-F238E27FC236}">
                  <a16:creationId xmlns:a16="http://schemas.microsoft.com/office/drawing/2014/main" id="{620ED4F2-35DB-074A-AE29-C00064BE2447}"/>
                </a:ext>
              </a:extLst>
            </p:cNvPr>
            <p:cNvSpPr txBox="1"/>
            <p:nvPr/>
          </p:nvSpPr>
          <p:spPr>
            <a:xfrm>
              <a:off x="9910223" y="6001195"/>
              <a:ext cx="675185" cy="461665"/>
            </a:xfrm>
            <a:prstGeom prst="rect">
              <a:avLst/>
            </a:prstGeom>
            <a:noFill/>
          </p:spPr>
          <p:txBody>
            <a:bodyPr wrap="none" rtlCol="0">
              <a:spAutoFit/>
            </a:bodyPr>
            <a:lstStyle/>
            <a:p>
              <a:r>
                <a:rPr lang="en-US" sz="2400" dirty="0"/>
                <a:t>Bob</a:t>
              </a:r>
            </a:p>
          </p:txBody>
        </p:sp>
        <p:sp>
          <p:nvSpPr>
            <p:cNvPr id="7" name="TextBox 6">
              <a:extLst>
                <a:ext uri="{FF2B5EF4-FFF2-40B4-BE49-F238E27FC236}">
                  <a16:creationId xmlns:a16="http://schemas.microsoft.com/office/drawing/2014/main" id="{D9B76E67-458C-BA4E-84AA-4F077FAA72C9}"/>
                </a:ext>
              </a:extLst>
            </p:cNvPr>
            <p:cNvSpPr txBox="1"/>
            <p:nvPr/>
          </p:nvSpPr>
          <p:spPr>
            <a:xfrm>
              <a:off x="539050" y="3936916"/>
              <a:ext cx="787395" cy="461665"/>
            </a:xfrm>
            <a:prstGeom prst="rect">
              <a:avLst/>
            </a:prstGeom>
            <a:noFill/>
          </p:spPr>
          <p:txBody>
            <a:bodyPr wrap="none" rtlCol="0">
              <a:spAutoFit/>
            </a:bodyPr>
            <a:lstStyle/>
            <a:p>
              <a:r>
                <a:rPr lang="en-US" sz="2400" dirty="0"/>
                <a:t>Alice</a:t>
              </a:r>
            </a:p>
          </p:txBody>
        </p:sp>
        <p:sp>
          <p:nvSpPr>
            <p:cNvPr id="85" name="TextBox 84">
              <a:extLst>
                <a:ext uri="{FF2B5EF4-FFF2-40B4-BE49-F238E27FC236}">
                  <a16:creationId xmlns:a16="http://schemas.microsoft.com/office/drawing/2014/main" id="{8166803B-F2E3-AC4C-B24F-1DCF80464DA5}"/>
                </a:ext>
              </a:extLst>
            </p:cNvPr>
            <p:cNvSpPr txBox="1"/>
            <p:nvPr/>
          </p:nvSpPr>
          <p:spPr>
            <a:xfrm>
              <a:off x="9826130" y="3963193"/>
              <a:ext cx="843372" cy="461665"/>
            </a:xfrm>
            <a:prstGeom prst="rect">
              <a:avLst/>
            </a:prstGeom>
            <a:noFill/>
          </p:spPr>
          <p:txBody>
            <a:bodyPr wrap="none" rtlCol="0">
              <a:spAutoFit/>
            </a:bodyPr>
            <a:lstStyle/>
            <a:p>
              <a:r>
                <a:rPr lang="en-US" sz="2400" dirty="0"/>
                <a:t>Mary</a:t>
              </a:r>
            </a:p>
          </p:txBody>
        </p:sp>
        <p:grpSp>
          <p:nvGrpSpPr>
            <p:cNvPr id="90" name="Group 89">
              <a:extLst>
                <a:ext uri="{FF2B5EF4-FFF2-40B4-BE49-F238E27FC236}">
                  <a16:creationId xmlns:a16="http://schemas.microsoft.com/office/drawing/2014/main" id="{BB12C3AA-48A2-254E-BD92-CB6FF46798C7}"/>
                </a:ext>
              </a:extLst>
            </p:cNvPr>
            <p:cNvGrpSpPr/>
            <p:nvPr/>
          </p:nvGrpSpPr>
          <p:grpSpPr>
            <a:xfrm>
              <a:off x="606150" y="5047257"/>
              <a:ext cx="659523" cy="904964"/>
              <a:chOff x="3183669" y="3908715"/>
              <a:chExt cx="753393" cy="1020758"/>
            </a:xfrm>
            <a:solidFill>
              <a:schemeClr val="accent3">
                <a:lumMod val="75000"/>
              </a:schemeClr>
            </a:solidFill>
          </p:grpSpPr>
          <p:sp>
            <p:nvSpPr>
              <p:cNvPr id="96" name="Oval 95">
                <a:extLst>
                  <a:ext uri="{FF2B5EF4-FFF2-40B4-BE49-F238E27FC236}">
                    <a16:creationId xmlns:a16="http://schemas.microsoft.com/office/drawing/2014/main" id="{48E3DBCA-9974-B547-9C0E-79663632374E}"/>
                  </a:ext>
                </a:extLst>
              </p:cNvPr>
              <p:cNvSpPr/>
              <p:nvPr/>
            </p:nvSpPr>
            <p:spPr>
              <a:xfrm>
                <a:off x="3381766" y="3908715"/>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7" name="Delay 96">
                <a:extLst>
                  <a:ext uri="{FF2B5EF4-FFF2-40B4-BE49-F238E27FC236}">
                    <a16:creationId xmlns:a16="http://schemas.microsoft.com/office/drawing/2014/main" id="{44CDFB29-7698-634C-B025-A6F4F2302758}"/>
                  </a:ext>
                </a:extLst>
              </p:cNvPr>
              <p:cNvSpPr/>
              <p:nvPr/>
            </p:nvSpPr>
            <p:spPr>
              <a:xfrm rot="16200000">
                <a:off x="3375604" y="4368014"/>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98" name="Group 97">
              <a:extLst>
                <a:ext uri="{FF2B5EF4-FFF2-40B4-BE49-F238E27FC236}">
                  <a16:creationId xmlns:a16="http://schemas.microsoft.com/office/drawing/2014/main" id="{31993325-610D-EB4D-B068-8BB71D1575BD}"/>
                </a:ext>
              </a:extLst>
            </p:cNvPr>
            <p:cNvGrpSpPr/>
            <p:nvPr/>
          </p:nvGrpSpPr>
          <p:grpSpPr>
            <a:xfrm>
              <a:off x="9916369" y="3201002"/>
              <a:ext cx="594866" cy="813295"/>
              <a:chOff x="5691651" y="1952452"/>
              <a:chExt cx="753393" cy="1020758"/>
            </a:xfrm>
            <a:solidFill>
              <a:srgbClr val="7030A0"/>
            </a:solidFill>
          </p:grpSpPr>
          <p:sp>
            <p:nvSpPr>
              <p:cNvPr id="99" name="Oval 98">
                <a:extLst>
                  <a:ext uri="{FF2B5EF4-FFF2-40B4-BE49-F238E27FC236}">
                    <a16:creationId xmlns:a16="http://schemas.microsoft.com/office/drawing/2014/main" id="{5D8A22FD-BD19-9B4F-AF9E-5A4FA282D619}"/>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Delay 99">
                <a:extLst>
                  <a:ext uri="{FF2B5EF4-FFF2-40B4-BE49-F238E27FC236}">
                    <a16:creationId xmlns:a16="http://schemas.microsoft.com/office/drawing/2014/main" id="{17FF22E0-6D8D-EB4A-82BC-E1B820809027}"/>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06" name="TextBox 105">
              <a:extLst>
                <a:ext uri="{FF2B5EF4-FFF2-40B4-BE49-F238E27FC236}">
                  <a16:creationId xmlns:a16="http://schemas.microsoft.com/office/drawing/2014/main" id="{657A9A4E-AC71-D54D-92DC-EAB97F660CD2}"/>
                </a:ext>
              </a:extLst>
            </p:cNvPr>
            <p:cNvSpPr txBox="1"/>
            <p:nvPr/>
          </p:nvSpPr>
          <p:spPr>
            <a:xfrm>
              <a:off x="456462" y="5928047"/>
              <a:ext cx="1059906" cy="461665"/>
            </a:xfrm>
            <a:prstGeom prst="rect">
              <a:avLst/>
            </a:prstGeom>
            <a:noFill/>
          </p:spPr>
          <p:txBody>
            <a:bodyPr wrap="none" rtlCol="0">
              <a:spAutoFit/>
            </a:bodyPr>
            <a:lstStyle/>
            <a:p>
              <a:r>
                <a:rPr lang="en-US" sz="2400" dirty="0"/>
                <a:t>Charlie</a:t>
              </a:r>
            </a:p>
          </p:txBody>
        </p:sp>
      </p:grpSp>
      <p:grpSp>
        <p:nvGrpSpPr>
          <p:cNvPr id="35" name="Group 34">
            <a:extLst>
              <a:ext uri="{FF2B5EF4-FFF2-40B4-BE49-F238E27FC236}">
                <a16:creationId xmlns:a16="http://schemas.microsoft.com/office/drawing/2014/main" id="{20E506B9-E15D-2946-B763-4A013277BA21}"/>
              </a:ext>
            </a:extLst>
          </p:cNvPr>
          <p:cNvGrpSpPr/>
          <p:nvPr/>
        </p:nvGrpSpPr>
        <p:grpSpPr>
          <a:xfrm>
            <a:off x="5040709" y="3619037"/>
            <a:ext cx="411480" cy="321628"/>
            <a:chOff x="9422928" y="3132965"/>
            <a:chExt cx="411480" cy="321628"/>
          </a:xfrm>
        </p:grpSpPr>
        <p:pic>
          <p:nvPicPr>
            <p:cNvPr id="36" name="Picture 35">
              <a:extLst>
                <a:ext uri="{FF2B5EF4-FFF2-40B4-BE49-F238E27FC236}">
                  <a16:creationId xmlns:a16="http://schemas.microsoft.com/office/drawing/2014/main" id="{84368CB3-9C25-4148-A27D-F4FDC87C165D}"/>
                </a:ext>
              </a:extLst>
            </p:cNvPr>
            <p:cNvPicPr>
              <a:picLocks noChangeAspect="1"/>
            </p:cNvPicPr>
            <p:nvPr/>
          </p:nvPicPr>
          <p:blipFill>
            <a:blip r:embed="rId5"/>
            <a:stretch>
              <a:fillRect/>
            </a:stretch>
          </p:blipFill>
          <p:spPr>
            <a:xfrm>
              <a:off x="9422928" y="3132965"/>
              <a:ext cx="411480" cy="241761"/>
            </a:xfrm>
            <a:prstGeom prst="rect">
              <a:avLst/>
            </a:prstGeom>
          </p:spPr>
        </p:pic>
        <p:pic>
          <p:nvPicPr>
            <p:cNvPr id="37" name="Picture 36">
              <a:extLst>
                <a:ext uri="{FF2B5EF4-FFF2-40B4-BE49-F238E27FC236}">
                  <a16:creationId xmlns:a16="http://schemas.microsoft.com/office/drawing/2014/main" id="{F98C1821-6754-4749-972F-E85ED9D38C29}"/>
                </a:ext>
              </a:extLst>
            </p:cNvPr>
            <p:cNvPicPr>
              <a:picLocks noChangeAspect="1"/>
            </p:cNvPicPr>
            <p:nvPr/>
          </p:nvPicPr>
          <p:blipFill>
            <a:blip r:embed="rId6"/>
            <a:stretch>
              <a:fillRect/>
            </a:stretch>
          </p:blipFill>
          <p:spPr>
            <a:xfrm>
              <a:off x="9430185" y="3294859"/>
              <a:ext cx="393192" cy="159734"/>
            </a:xfrm>
            <a:prstGeom prst="rect">
              <a:avLst/>
            </a:prstGeom>
          </p:spPr>
        </p:pic>
      </p:grpSp>
      <p:grpSp>
        <p:nvGrpSpPr>
          <p:cNvPr id="38" name="Group 37">
            <a:extLst>
              <a:ext uri="{FF2B5EF4-FFF2-40B4-BE49-F238E27FC236}">
                <a16:creationId xmlns:a16="http://schemas.microsoft.com/office/drawing/2014/main" id="{13620080-B1BB-9D48-87F8-B1A220CE12F4}"/>
              </a:ext>
            </a:extLst>
          </p:cNvPr>
          <p:cNvGrpSpPr/>
          <p:nvPr/>
        </p:nvGrpSpPr>
        <p:grpSpPr>
          <a:xfrm>
            <a:off x="6788554" y="3608969"/>
            <a:ext cx="411480" cy="321628"/>
            <a:chOff x="9422928" y="3132965"/>
            <a:chExt cx="411480" cy="321628"/>
          </a:xfrm>
        </p:grpSpPr>
        <p:pic>
          <p:nvPicPr>
            <p:cNvPr id="39" name="Picture 38">
              <a:extLst>
                <a:ext uri="{FF2B5EF4-FFF2-40B4-BE49-F238E27FC236}">
                  <a16:creationId xmlns:a16="http://schemas.microsoft.com/office/drawing/2014/main" id="{49FFB0B1-F5A5-A047-9D96-7D95669F8FF1}"/>
                </a:ext>
              </a:extLst>
            </p:cNvPr>
            <p:cNvPicPr>
              <a:picLocks noChangeAspect="1"/>
            </p:cNvPicPr>
            <p:nvPr/>
          </p:nvPicPr>
          <p:blipFill>
            <a:blip r:embed="rId5"/>
            <a:stretch>
              <a:fillRect/>
            </a:stretch>
          </p:blipFill>
          <p:spPr>
            <a:xfrm>
              <a:off x="9422928" y="3132965"/>
              <a:ext cx="411480" cy="241761"/>
            </a:xfrm>
            <a:prstGeom prst="rect">
              <a:avLst/>
            </a:prstGeom>
          </p:spPr>
        </p:pic>
        <p:pic>
          <p:nvPicPr>
            <p:cNvPr id="40" name="Picture 39">
              <a:extLst>
                <a:ext uri="{FF2B5EF4-FFF2-40B4-BE49-F238E27FC236}">
                  <a16:creationId xmlns:a16="http://schemas.microsoft.com/office/drawing/2014/main" id="{A14177CA-6615-7A4D-AF4D-532DD8D00FAC}"/>
                </a:ext>
              </a:extLst>
            </p:cNvPr>
            <p:cNvPicPr>
              <a:picLocks noChangeAspect="1"/>
            </p:cNvPicPr>
            <p:nvPr/>
          </p:nvPicPr>
          <p:blipFill>
            <a:blip r:embed="rId6"/>
            <a:stretch>
              <a:fillRect/>
            </a:stretch>
          </p:blipFill>
          <p:spPr>
            <a:xfrm>
              <a:off x="9430185" y="3294859"/>
              <a:ext cx="393192" cy="159734"/>
            </a:xfrm>
            <a:prstGeom prst="rect">
              <a:avLst/>
            </a:prstGeom>
          </p:spPr>
        </p:pic>
      </p:grpSp>
      <p:sp>
        <p:nvSpPr>
          <p:cNvPr id="44" name="TextBox 43">
            <a:extLst>
              <a:ext uri="{FF2B5EF4-FFF2-40B4-BE49-F238E27FC236}">
                <a16:creationId xmlns:a16="http://schemas.microsoft.com/office/drawing/2014/main" id="{23CDF215-2B88-5D4F-B47A-76AC9CA0CCCB}"/>
              </a:ext>
            </a:extLst>
          </p:cNvPr>
          <p:cNvSpPr txBox="1"/>
          <p:nvPr/>
        </p:nvSpPr>
        <p:spPr>
          <a:xfrm>
            <a:off x="1677827" y="2669044"/>
            <a:ext cx="1391944" cy="400110"/>
          </a:xfrm>
          <a:prstGeom prst="rect">
            <a:avLst/>
          </a:prstGeom>
          <a:noFill/>
        </p:spPr>
        <p:txBody>
          <a:bodyPr wrap="square" rtlCol="0">
            <a:spAutoFit/>
          </a:bodyPr>
          <a:lstStyle/>
          <a:p>
            <a:r>
              <a:rPr lang="en-US" sz="2000" dirty="0"/>
              <a:t>2 coins/RTT</a:t>
            </a:r>
          </a:p>
        </p:txBody>
      </p:sp>
      <p:sp>
        <p:nvSpPr>
          <p:cNvPr id="59" name="Rectangle 58">
            <a:extLst>
              <a:ext uri="{FF2B5EF4-FFF2-40B4-BE49-F238E27FC236}">
                <a16:creationId xmlns:a16="http://schemas.microsoft.com/office/drawing/2014/main" id="{AAD4D57D-7BD4-BC49-8EBB-DEABD963256C}"/>
              </a:ext>
            </a:extLst>
          </p:cNvPr>
          <p:cNvSpPr/>
          <p:nvPr/>
        </p:nvSpPr>
        <p:spPr>
          <a:xfrm>
            <a:off x="203449" y="1842006"/>
            <a:ext cx="3104248" cy="461665"/>
          </a:xfrm>
          <a:prstGeom prst="rect">
            <a:avLst/>
          </a:prstGeom>
        </p:spPr>
        <p:txBody>
          <a:bodyPr wrap="none">
            <a:spAutoFit/>
          </a:bodyPr>
          <a:lstStyle/>
          <a:p>
            <a:r>
              <a:rPr lang="en-US" sz="2400" dirty="0"/>
              <a:t>Alice → Mary: 10 coins </a:t>
            </a:r>
          </a:p>
        </p:txBody>
      </p:sp>
      <p:sp>
        <p:nvSpPr>
          <p:cNvPr id="60" name="Rectangle 59">
            <a:extLst>
              <a:ext uri="{FF2B5EF4-FFF2-40B4-BE49-F238E27FC236}">
                <a16:creationId xmlns:a16="http://schemas.microsoft.com/office/drawing/2014/main" id="{41991577-33D8-1A4E-A8B8-F4A354017539}"/>
              </a:ext>
            </a:extLst>
          </p:cNvPr>
          <p:cNvSpPr/>
          <p:nvPr/>
        </p:nvSpPr>
        <p:spPr>
          <a:xfrm>
            <a:off x="203449" y="1844571"/>
            <a:ext cx="2948756" cy="461665"/>
          </a:xfrm>
          <a:prstGeom prst="rect">
            <a:avLst/>
          </a:prstGeom>
        </p:spPr>
        <p:txBody>
          <a:bodyPr wrap="none">
            <a:spAutoFit/>
          </a:bodyPr>
          <a:lstStyle/>
          <a:p>
            <a:r>
              <a:rPr lang="en-US" sz="2400" dirty="0"/>
              <a:t>Alice → Mary: </a:t>
            </a:r>
            <a:r>
              <a:rPr lang="en-US" sz="2400" dirty="0">
                <a:solidFill>
                  <a:srgbClr val="FF0000"/>
                </a:solidFill>
              </a:rPr>
              <a:t>8 coins </a:t>
            </a:r>
          </a:p>
        </p:txBody>
      </p:sp>
      <p:sp>
        <p:nvSpPr>
          <p:cNvPr id="61" name="Rectangle 60">
            <a:extLst>
              <a:ext uri="{FF2B5EF4-FFF2-40B4-BE49-F238E27FC236}">
                <a16:creationId xmlns:a16="http://schemas.microsoft.com/office/drawing/2014/main" id="{077E9F0F-8338-F34E-8279-9BCDF6516ACE}"/>
              </a:ext>
            </a:extLst>
          </p:cNvPr>
          <p:cNvSpPr/>
          <p:nvPr/>
        </p:nvSpPr>
        <p:spPr>
          <a:xfrm>
            <a:off x="8665075" y="6053928"/>
            <a:ext cx="3208571" cy="461665"/>
          </a:xfrm>
          <a:prstGeom prst="rect">
            <a:avLst/>
          </a:prstGeom>
        </p:spPr>
        <p:txBody>
          <a:bodyPr wrap="none">
            <a:spAutoFit/>
          </a:bodyPr>
          <a:lstStyle/>
          <a:p>
            <a:r>
              <a:rPr lang="en-US" sz="2400" dirty="0"/>
              <a:t>Bob → Charlie: 10 coins </a:t>
            </a:r>
          </a:p>
        </p:txBody>
      </p:sp>
      <p:sp>
        <p:nvSpPr>
          <p:cNvPr id="63" name="Rectangle 62">
            <a:extLst>
              <a:ext uri="{FF2B5EF4-FFF2-40B4-BE49-F238E27FC236}">
                <a16:creationId xmlns:a16="http://schemas.microsoft.com/office/drawing/2014/main" id="{4DEEEB2D-6A94-4E4C-A534-80D13621DB1A}"/>
              </a:ext>
            </a:extLst>
          </p:cNvPr>
          <p:cNvSpPr/>
          <p:nvPr/>
        </p:nvSpPr>
        <p:spPr>
          <a:xfrm>
            <a:off x="8678452" y="6063858"/>
            <a:ext cx="3053080" cy="461665"/>
          </a:xfrm>
          <a:prstGeom prst="rect">
            <a:avLst/>
          </a:prstGeom>
        </p:spPr>
        <p:txBody>
          <a:bodyPr wrap="none">
            <a:spAutoFit/>
          </a:bodyPr>
          <a:lstStyle/>
          <a:p>
            <a:r>
              <a:rPr lang="en-US" sz="2400" dirty="0"/>
              <a:t>Bob → Charlie: </a:t>
            </a:r>
            <a:r>
              <a:rPr lang="en-US" sz="2400" dirty="0">
                <a:solidFill>
                  <a:srgbClr val="FF0000"/>
                </a:solidFill>
              </a:rPr>
              <a:t>8 coins </a:t>
            </a:r>
          </a:p>
        </p:txBody>
      </p:sp>
      <p:cxnSp>
        <p:nvCxnSpPr>
          <p:cNvPr id="41" name="Straight Connector 40">
            <a:extLst>
              <a:ext uri="{FF2B5EF4-FFF2-40B4-BE49-F238E27FC236}">
                <a16:creationId xmlns:a16="http://schemas.microsoft.com/office/drawing/2014/main" id="{F74B2E5F-E846-144B-8BBF-4F29F1060DDA}"/>
              </a:ext>
            </a:extLst>
          </p:cNvPr>
          <p:cNvCxnSpPr>
            <a:cxnSpLocks/>
          </p:cNvCxnSpPr>
          <p:nvPr/>
        </p:nvCxnSpPr>
        <p:spPr>
          <a:xfrm flipV="1">
            <a:off x="9300363" y="3099251"/>
            <a:ext cx="1177260" cy="7309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07DD504-033E-D44B-BC0F-E9C52FB2B53D}"/>
              </a:ext>
            </a:extLst>
          </p:cNvPr>
          <p:cNvCxnSpPr>
            <a:cxnSpLocks/>
          </p:cNvCxnSpPr>
          <p:nvPr/>
        </p:nvCxnSpPr>
        <p:spPr>
          <a:xfrm>
            <a:off x="9447322" y="4327858"/>
            <a:ext cx="1030301" cy="480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Left-Right Arrow 45">
            <a:extLst>
              <a:ext uri="{FF2B5EF4-FFF2-40B4-BE49-F238E27FC236}">
                <a16:creationId xmlns:a16="http://schemas.microsoft.com/office/drawing/2014/main" id="{CAA8FF04-2DA5-9F4E-B629-611626A33D3D}"/>
              </a:ext>
            </a:extLst>
          </p:cNvPr>
          <p:cNvSpPr/>
          <p:nvPr/>
        </p:nvSpPr>
        <p:spPr>
          <a:xfrm>
            <a:off x="4431753" y="3933449"/>
            <a:ext cx="3822117" cy="31113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a:extLst>
              <a:ext uri="{FF2B5EF4-FFF2-40B4-BE49-F238E27FC236}">
                <a16:creationId xmlns:a16="http://schemas.microsoft.com/office/drawing/2014/main" id="{70689468-4784-D640-BBCF-4C4B46E4DFCE}"/>
              </a:ext>
            </a:extLst>
          </p:cNvPr>
          <p:cNvCxnSpPr>
            <a:cxnSpLocks/>
          </p:cNvCxnSpPr>
          <p:nvPr/>
        </p:nvCxnSpPr>
        <p:spPr>
          <a:xfrm>
            <a:off x="1903708" y="3142687"/>
            <a:ext cx="1256697" cy="5337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177240F-97B3-6340-A680-2C23930505FD}"/>
              </a:ext>
            </a:extLst>
          </p:cNvPr>
          <p:cNvCxnSpPr>
            <a:cxnSpLocks/>
          </p:cNvCxnSpPr>
          <p:nvPr/>
        </p:nvCxnSpPr>
        <p:spPr>
          <a:xfrm flipV="1">
            <a:off x="1848039" y="4503450"/>
            <a:ext cx="1221732" cy="3898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11F5EA58-381E-3C4F-AADE-65FB39D963CC}"/>
              </a:ext>
            </a:extLst>
          </p:cNvPr>
          <p:cNvGrpSpPr/>
          <p:nvPr/>
        </p:nvGrpSpPr>
        <p:grpSpPr>
          <a:xfrm>
            <a:off x="3332222" y="3491863"/>
            <a:ext cx="753393" cy="1020758"/>
            <a:chOff x="5691651" y="1952452"/>
            <a:chExt cx="753393" cy="1020758"/>
          </a:xfrm>
          <a:solidFill>
            <a:schemeClr val="accent5">
              <a:lumMod val="50000"/>
            </a:schemeClr>
          </a:solidFill>
        </p:grpSpPr>
        <p:sp>
          <p:nvSpPr>
            <p:cNvPr id="53" name="Oval 52">
              <a:extLst>
                <a:ext uri="{FF2B5EF4-FFF2-40B4-BE49-F238E27FC236}">
                  <a16:creationId xmlns:a16="http://schemas.microsoft.com/office/drawing/2014/main" id="{09055306-7AB9-8640-9CFF-DBFF3807E82B}"/>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Delay 53">
              <a:extLst>
                <a:ext uri="{FF2B5EF4-FFF2-40B4-BE49-F238E27FC236}">
                  <a16:creationId xmlns:a16="http://schemas.microsoft.com/office/drawing/2014/main" id="{948B62A3-1995-B84C-83C0-7004BADF881F}"/>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TextBox 56">
            <a:extLst>
              <a:ext uri="{FF2B5EF4-FFF2-40B4-BE49-F238E27FC236}">
                <a16:creationId xmlns:a16="http://schemas.microsoft.com/office/drawing/2014/main" id="{15DDCB7D-4CF9-224C-8FF8-1333286FB764}"/>
              </a:ext>
            </a:extLst>
          </p:cNvPr>
          <p:cNvSpPr txBox="1"/>
          <p:nvPr/>
        </p:nvSpPr>
        <p:spPr>
          <a:xfrm>
            <a:off x="3397089" y="4534798"/>
            <a:ext cx="618887" cy="461665"/>
          </a:xfrm>
          <a:prstGeom prst="rect">
            <a:avLst/>
          </a:prstGeom>
          <a:noFill/>
        </p:spPr>
        <p:txBody>
          <a:bodyPr wrap="none" rtlCol="0">
            <a:spAutoFit/>
          </a:bodyPr>
          <a:lstStyle/>
          <a:p>
            <a:r>
              <a:rPr lang="en-US" sz="2400" dirty="0"/>
              <a:t>Eve</a:t>
            </a:r>
          </a:p>
        </p:txBody>
      </p:sp>
      <p:grpSp>
        <p:nvGrpSpPr>
          <p:cNvPr id="58" name="Group 57">
            <a:extLst>
              <a:ext uri="{FF2B5EF4-FFF2-40B4-BE49-F238E27FC236}">
                <a16:creationId xmlns:a16="http://schemas.microsoft.com/office/drawing/2014/main" id="{EF7DFEAE-7871-2D45-AD95-966489C3ABC5}"/>
              </a:ext>
            </a:extLst>
          </p:cNvPr>
          <p:cNvGrpSpPr/>
          <p:nvPr/>
        </p:nvGrpSpPr>
        <p:grpSpPr>
          <a:xfrm>
            <a:off x="8480355" y="3384151"/>
            <a:ext cx="753393" cy="1020758"/>
            <a:chOff x="5691651" y="1952452"/>
            <a:chExt cx="753393" cy="1020758"/>
          </a:xfrm>
          <a:solidFill>
            <a:schemeClr val="accent5">
              <a:lumMod val="50000"/>
            </a:schemeClr>
          </a:solidFill>
        </p:grpSpPr>
        <p:sp>
          <p:nvSpPr>
            <p:cNvPr id="62" name="Oval 61">
              <a:extLst>
                <a:ext uri="{FF2B5EF4-FFF2-40B4-BE49-F238E27FC236}">
                  <a16:creationId xmlns:a16="http://schemas.microsoft.com/office/drawing/2014/main" id="{7C588D88-2465-7547-AC78-02512DE03456}"/>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Delay 63">
              <a:extLst>
                <a:ext uri="{FF2B5EF4-FFF2-40B4-BE49-F238E27FC236}">
                  <a16:creationId xmlns:a16="http://schemas.microsoft.com/office/drawing/2014/main" id="{3BC68924-68DC-2A48-AB7E-2BD7CF331509}"/>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5" name="TextBox 64">
            <a:extLst>
              <a:ext uri="{FF2B5EF4-FFF2-40B4-BE49-F238E27FC236}">
                <a16:creationId xmlns:a16="http://schemas.microsoft.com/office/drawing/2014/main" id="{91D25027-F4EC-B445-AD64-21ABE615296B}"/>
              </a:ext>
            </a:extLst>
          </p:cNvPr>
          <p:cNvSpPr txBox="1"/>
          <p:nvPr/>
        </p:nvSpPr>
        <p:spPr>
          <a:xfrm>
            <a:off x="8540831" y="4469836"/>
            <a:ext cx="606256" cy="461665"/>
          </a:xfrm>
          <a:prstGeom prst="rect">
            <a:avLst/>
          </a:prstGeom>
          <a:noFill/>
        </p:spPr>
        <p:txBody>
          <a:bodyPr wrap="none" rtlCol="0">
            <a:spAutoFit/>
          </a:bodyPr>
          <a:lstStyle/>
          <a:p>
            <a:r>
              <a:rPr lang="en-US" sz="2400" dirty="0"/>
              <a:t>Jon</a:t>
            </a:r>
          </a:p>
        </p:txBody>
      </p:sp>
      <p:sp>
        <p:nvSpPr>
          <p:cNvPr id="67" name="Freeform 66">
            <a:extLst>
              <a:ext uri="{FF2B5EF4-FFF2-40B4-BE49-F238E27FC236}">
                <a16:creationId xmlns:a16="http://schemas.microsoft.com/office/drawing/2014/main" id="{5139D8E1-21F1-1246-A700-EF20C17E217C}"/>
              </a:ext>
            </a:extLst>
          </p:cNvPr>
          <p:cNvSpPr/>
          <p:nvPr/>
        </p:nvSpPr>
        <p:spPr>
          <a:xfrm>
            <a:off x="1601928" y="4791760"/>
            <a:ext cx="9079832" cy="1254473"/>
          </a:xfrm>
          <a:custGeom>
            <a:avLst/>
            <a:gdLst>
              <a:gd name="connsiteX0" fmla="*/ 0 w 9079832"/>
              <a:gd name="connsiteY0" fmla="*/ 1254473 h 1254473"/>
              <a:gd name="connsiteX1" fmla="*/ 481263 w 9079832"/>
              <a:gd name="connsiteY1" fmla="*/ 1078010 h 1254473"/>
              <a:gd name="connsiteX2" fmla="*/ 2021305 w 9079832"/>
              <a:gd name="connsiteY2" fmla="*/ 484452 h 1254473"/>
              <a:gd name="connsiteX3" fmla="*/ 4186990 w 9079832"/>
              <a:gd name="connsiteY3" fmla="*/ 3188 h 1254473"/>
              <a:gd name="connsiteX4" fmla="*/ 6866021 w 9079832"/>
              <a:gd name="connsiteY4" fmla="*/ 324031 h 1254473"/>
              <a:gd name="connsiteX5" fmla="*/ 9079832 w 9079832"/>
              <a:gd name="connsiteY5" fmla="*/ 1222388 h 125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9832" h="1254473">
                <a:moveTo>
                  <a:pt x="0" y="1254473"/>
                </a:moveTo>
                <a:lnTo>
                  <a:pt x="481263" y="1078010"/>
                </a:lnTo>
                <a:cubicBezTo>
                  <a:pt x="818147" y="949673"/>
                  <a:pt x="1403684" y="663589"/>
                  <a:pt x="2021305" y="484452"/>
                </a:cubicBezTo>
                <a:cubicBezTo>
                  <a:pt x="2638926" y="305315"/>
                  <a:pt x="3379537" y="29925"/>
                  <a:pt x="4186990" y="3188"/>
                </a:cubicBezTo>
                <a:cubicBezTo>
                  <a:pt x="4994443" y="-23549"/>
                  <a:pt x="6050547" y="120831"/>
                  <a:pt x="6866021" y="324031"/>
                </a:cubicBezTo>
                <a:cubicBezTo>
                  <a:pt x="7681495" y="527231"/>
                  <a:pt x="8380663" y="874809"/>
                  <a:pt x="9079832" y="1222388"/>
                </a:cubicBezTo>
              </a:path>
            </a:pathLst>
          </a:custGeom>
          <a:noFill/>
          <a:ln w="381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8" name="Freeform 67">
            <a:extLst>
              <a:ext uri="{FF2B5EF4-FFF2-40B4-BE49-F238E27FC236}">
                <a16:creationId xmlns:a16="http://schemas.microsoft.com/office/drawing/2014/main" id="{02C47F1A-6D5F-8148-9C29-6890E19734AC}"/>
              </a:ext>
            </a:extLst>
          </p:cNvPr>
          <p:cNvSpPr/>
          <p:nvPr/>
        </p:nvSpPr>
        <p:spPr>
          <a:xfrm rot="10800000">
            <a:off x="1954860" y="2235761"/>
            <a:ext cx="9079832" cy="1254473"/>
          </a:xfrm>
          <a:custGeom>
            <a:avLst/>
            <a:gdLst>
              <a:gd name="connsiteX0" fmla="*/ 0 w 9079832"/>
              <a:gd name="connsiteY0" fmla="*/ 1254473 h 1254473"/>
              <a:gd name="connsiteX1" fmla="*/ 481263 w 9079832"/>
              <a:gd name="connsiteY1" fmla="*/ 1078010 h 1254473"/>
              <a:gd name="connsiteX2" fmla="*/ 2021305 w 9079832"/>
              <a:gd name="connsiteY2" fmla="*/ 484452 h 1254473"/>
              <a:gd name="connsiteX3" fmla="*/ 4186990 w 9079832"/>
              <a:gd name="connsiteY3" fmla="*/ 3188 h 1254473"/>
              <a:gd name="connsiteX4" fmla="*/ 6866021 w 9079832"/>
              <a:gd name="connsiteY4" fmla="*/ 324031 h 1254473"/>
              <a:gd name="connsiteX5" fmla="*/ 9079832 w 9079832"/>
              <a:gd name="connsiteY5" fmla="*/ 1222388 h 125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9832" h="1254473">
                <a:moveTo>
                  <a:pt x="0" y="1254473"/>
                </a:moveTo>
                <a:lnTo>
                  <a:pt x="481263" y="1078010"/>
                </a:lnTo>
                <a:cubicBezTo>
                  <a:pt x="818147" y="949673"/>
                  <a:pt x="1403684" y="663589"/>
                  <a:pt x="2021305" y="484452"/>
                </a:cubicBezTo>
                <a:cubicBezTo>
                  <a:pt x="2638926" y="305315"/>
                  <a:pt x="3379537" y="29925"/>
                  <a:pt x="4186990" y="3188"/>
                </a:cubicBezTo>
                <a:cubicBezTo>
                  <a:pt x="4994443" y="-23549"/>
                  <a:pt x="6050547" y="120831"/>
                  <a:pt x="6866021" y="324031"/>
                </a:cubicBezTo>
                <a:cubicBezTo>
                  <a:pt x="7681495" y="527231"/>
                  <a:pt x="8380663" y="874809"/>
                  <a:pt x="9079832" y="1222388"/>
                </a:cubicBezTo>
              </a:path>
            </a:pathLst>
          </a:custGeom>
          <a:noFill/>
          <a:ln w="381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9" name="TextBox 68">
            <a:extLst>
              <a:ext uri="{FF2B5EF4-FFF2-40B4-BE49-F238E27FC236}">
                <a16:creationId xmlns:a16="http://schemas.microsoft.com/office/drawing/2014/main" id="{E8B47BBA-A39D-1843-8140-0ED590CA651E}"/>
              </a:ext>
            </a:extLst>
          </p:cNvPr>
          <p:cNvSpPr txBox="1"/>
          <p:nvPr/>
        </p:nvSpPr>
        <p:spPr>
          <a:xfrm>
            <a:off x="9115587" y="4988408"/>
            <a:ext cx="1391944" cy="400110"/>
          </a:xfrm>
          <a:prstGeom prst="rect">
            <a:avLst/>
          </a:prstGeom>
          <a:noFill/>
        </p:spPr>
        <p:txBody>
          <a:bodyPr wrap="square" rtlCol="0">
            <a:spAutoFit/>
          </a:bodyPr>
          <a:lstStyle/>
          <a:p>
            <a:r>
              <a:rPr lang="en-US" sz="2000" dirty="0"/>
              <a:t>2 coins/RTT</a:t>
            </a:r>
          </a:p>
        </p:txBody>
      </p:sp>
      <p:sp>
        <p:nvSpPr>
          <p:cNvPr id="72" name="TextBox 71">
            <a:extLst>
              <a:ext uri="{FF2B5EF4-FFF2-40B4-BE49-F238E27FC236}">
                <a16:creationId xmlns:a16="http://schemas.microsoft.com/office/drawing/2014/main" id="{AD9612D8-036C-5349-AFE5-21862F3873C4}"/>
              </a:ext>
            </a:extLst>
          </p:cNvPr>
          <p:cNvSpPr txBox="1"/>
          <p:nvPr/>
        </p:nvSpPr>
        <p:spPr>
          <a:xfrm>
            <a:off x="2209538" y="1267955"/>
            <a:ext cx="8647254" cy="523220"/>
          </a:xfrm>
          <a:prstGeom prst="rect">
            <a:avLst/>
          </a:prstGeom>
          <a:noFill/>
        </p:spPr>
        <p:txBody>
          <a:bodyPr wrap="square" rtlCol="0">
            <a:spAutoFit/>
          </a:bodyPr>
          <a:lstStyle/>
          <a:p>
            <a:r>
              <a:rPr lang="en-US" sz="2800" dirty="0">
                <a:latin typeface="Gill Sans Light" panose="020B0302020104020203" pitchFamily="34" charset="-79"/>
                <a:cs typeface="Gill Sans Light" panose="020B0302020104020203" pitchFamily="34" charset="-79"/>
              </a:rPr>
              <a:t>Transaction splitting and rate control enable token reuse</a:t>
            </a:r>
          </a:p>
        </p:txBody>
      </p:sp>
    </p:spTree>
    <p:custDataLst>
      <p:tags r:id="rId1"/>
    </p:custDataLst>
    <p:extLst>
      <p:ext uri="{BB962C8B-B14F-4D97-AF65-F5344CB8AC3E}">
        <p14:creationId xmlns:p14="http://schemas.microsoft.com/office/powerpoint/2010/main" val="2386526368"/>
      </p:ext>
    </p:extLst>
  </p:cSld>
  <p:clrMapOvr>
    <a:masterClrMapping/>
  </p:clrMapOvr>
  <mc:AlternateContent xmlns:mc="http://schemas.openxmlformats.org/markup-compatibility/2006" xmlns:p14="http://schemas.microsoft.com/office/powerpoint/2010/main">
    <mc:Choice Requires="p14">
      <p:transition spd="slow" p14:dur="2000" advTm="35560"/>
    </mc:Choice>
    <mc:Fallback xmlns="">
      <p:transition spd="slow" advTm="35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68"/>
                                        </p:tgtEl>
                                        <p:attrNameLst>
                                          <p:attrName>style.opacity</p:attrName>
                                        </p:attrNameLst>
                                      </p:cBhvr>
                                      <p:to>
                                        <p:strVal val="0.5"/>
                                      </p:to>
                                    </p:set>
                                    <p:animEffect filter="image" prLst="opacity: 0.5">
                                      <p:cBhvr rctx="IE">
                                        <p:cTn id="7" dur="indefinite"/>
                                        <p:tgtEl>
                                          <p:spTgt spid="68"/>
                                        </p:tgtEl>
                                      </p:cBhvr>
                                    </p:animEffect>
                                  </p:childTnLst>
                                </p:cTn>
                              </p:par>
                              <p:par>
                                <p:cTn id="8" presetID="9" presetClass="emph" presetSubtype="0" grpId="0" nodeType="withEffect">
                                  <p:stCondLst>
                                    <p:cond delay="0"/>
                                  </p:stCondLst>
                                  <p:childTnLst>
                                    <p:set>
                                      <p:cBhvr>
                                        <p:cTn id="9" dur="indefinite"/>
                                        <p:tgtEl>
                                          <p:spTgt spid="67"/>
                                        </p:tgtEl>
                                        <p:attrNameLst>
                                          <p:attrName>style.opacity</p:attrName>
                                        </p:attrNameLst>
                                      </p:cBhvr>
                                      <p:to>
                                        <p:strVal val="0.5"/>
                                      </p:to>
                                    </p:set>
                                    <p:animEffect filter="image" prLst="opacity: 0.5">
                                      <p:cBhvr rctx="IE">
                                        <p:cTn id="10" dur="indefinite"/>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1.66667E-6 0.00185 L 0.14219 -0.00185 " pathEditMode="relative" rAng="0" ptsTypes="AA">
                                      <p:cBhvr>
                                        <p:cTn id="14" dur="1000" fill="hold"/>
                                        <p:tgtEl>
                                          <p:spTgt spid="35"/>
                                        </p:tgtEl>
                                        <p:attrNameLst>
                                          <p:attrName>ppt_x</p:attrName>
                                          <p:attrName>ppt_y</p:attrName>
                                        </p:attrNameLst>
                                      </p:cBhvr>
                                      <p:rCtr x="7109" y="-185"/>
                                    </p:animMotion>
                                  </p:childTnLst>
                                </p:cTn>
                              </p:par>
                              <p:par>
                                <p:cTn id="15" presetID="0" presetClass="path" presetSubtype="0" accel="50000" decel="50000" fill="hold" nodeType="withEffect">
                                  <p:stCondLst>
                                    <p:cond delay="0"/>
                                  </p:stCondLst>
                                  <p:childTnLst>
                                    <p:animMotion origin="layout" path="M 2.29167E-6 0.00208 L -0.14336 0.00324 " pathEditMode="relative" rAng="0" ptsTypes="AA">
                                      <p:cBhvr>
                                        <p:cTn id="16" dur="1000" fill="hold"/>
                                        <p:tgtEl>
                                          <p:spTgt spid="38"/>
                                        </p:tgtEl>
                                        <p:attrNameLst>
                                          <p:attrName>ppt_x</p:attrName>
                                          <p:attrName>ppt_y</p:attrName>
                                        </p:attrNameLst>
                                      </p:cBhvr>
                                      <p:rCtr x="-7174" y="46"/>
                                    </p:animMotion>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60">
                                            <p:txEl>
                                              <p:pRg st="0" end="0"/>
                                            </p:txEl>
                                          </p:spTgt>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9" grpId="0"/>
      <p:bldP spid="61" grpId="0"/>
      <p:bldP spid="63" grpId="0"/>
      <p:bldP spid="67" grpId="0" animBg="1"/>
      <p:bldP spid="68" grpId="0" animBg="1"/>
      <p:bldP spid="6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25215ED1-7341-664E-A2E9-17A2E516DF00}"/>
              </a:ext>
            </a:extLst>
          </p:cNvPr>
          <p:cNvSpPr/>
          <p:nvPr/>
        </p:nvSpPr>
        <p:spPr>
          <a:xfrm>
            <a:off x="8678452" y="6063858"/>
            <a:ext cx="3053080" cy="461665"/>
          </a:xfrm>
          <a:prstGeom prst="rect">
            <a:avLst/>
          </a:prstGeom>
        </p:spPr>
        <p:txBody>
          <a:bodyPr wrap="none">
            <a:spAutoFit/>
          </a:bodyPr>
          <a:lstStyle/>
          <a:p>
            <a:r>
              <a:rPr lang="en-US" sz="2400" dirty="0"/>
              <a:t>Bob → Charlie: </a:t>
            </a:r>
            <a:r>
              <a:rPr lang="en-US" sz="2400" dirty="0">
                <a:solidFill>
                  <a:srgbClr val="FF0000"/>
                </a:solidFill>
              </a:rPr>
              <a:t>6 coins </a:t>
            </a:r>
          </a:p>
        </p:txBody>
      </p:sp>
      <p:sp>
        <p:nvSpPr>
          <p:cNvPr id="89" name="Rectangle 88">
            <a:extLst>
              <a:ext uri="{FF2B5EF4-FFF2-40B4-BE49-F238E27FC236}">
                <a16:creationId xmlns:a16="http://schemas.microsoft.com/office/drawing/2014/main" id="{EC5C253A-4C67-D749-AB0B-4E072A4F572D}"/>
              </a:ext>
            </a:extLst>
          </p:cNvPr>
          <p:cNvSpPr/>
          <p:nvPr/>
        </p:nvSpPr>
        <p:spPr>
          <a:xfrm>
            <a:off x="203449" y="1844571"/>
            <a:ext cx="2948756" cy="461665"/>
          </a:xfrm>
          <a:prstGeom prst="rect">
            <a:avLst/>
          </a:prstGeom>
        </p:spPr>
        <p:txBody>
          <a:bodyPr wrap="none">
            <a:spAutoFit/>
          </a:bodyPr>
          <a:lstStyle/>
          <a:p>
            <a:r>
              <a:rPr lang="en-US" sz="2400" dirty="0"/>
              <a:t>Alice → Mary: </a:t>
            </a:r>
            <a:r>
              <a:rPr lang="en-US" sz="2400" dirty="0">
                <a:solidFill>
                  <a:srgbClr val="FF0000"/>
                </a:solidFill>
              </a:rPr>
              <a:t>6 coins </a:t>
            </a:r>
          </a:p>
        </p:txBody>
      </p:sp>
      <p:sp>
        <p:nvSpPr>
          <p:cNvPr id="2" name="Title 1">
            <a:extLst>
              <a:ext uri="{FF2B5EF4-FFF2-40B4-BE49-F238E27FC236}">
                <a16:creationId xmlns:a16="http://schemas.microsoft.com/office/drawing/2014/main" id="{D666A299-AC92-B149-9C9C-1975AAA110E4}"/>
              </a:ext>
            </a:extLst>
          </p:cNvPr>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Key idea: Token reuse</a:t>
            </a:r>
          </a:p>
        </p:txBody>
      </p:sp>
      <p:grpSp>
        <p:nvGrpSpPr>
          <p:cNvPr id="80" name="Group 79">
            <a:extLst>
              <a:ext uri="{FF2B5EF4-FFF2-40B4-BE49-F238E27FC236}">
                <a16:creationId xmlns:a16="http://schemas.microsoft.com/office/drawing/2014/main" id="{37D92540-01FE-384E-982F-CDB5D0225816}"/>
              </a:ext>
            </a:extLst>
          </p:cNvPr>
          <p:cNvGrpSpPr/>
          <p:nvPr/>
        </p:nvGrpSpPr>
        <p:grpSpPr>
          <a:xfrm>
            <a:off x="1085482" y="2295496"/>
            <a:ext cx="10327300" cy="3304460"/>
            <a:chOff x="476505" y="2890144"/>
            <a:chExt cx="10327300" cy="3304460"/>
          </a:xfrm>
        </p:grpSpPr>
        <p:pic>
          <p:nvPicPr>
            <p:cNvPr id="10" name="Picture 9">
              <a:extLst>
                <a:ext uri="{FF2B5EF4-FFF2-40B4-BE49-F238E27FC236}">
                  <a16:creationId xmlns:a16="http://schemas.microsoft.com/office/drawing/2014/main" id="{683FF0DE-AAFE-9740-A9F8-F02B63F01252}"/>
                </a:ext>
              </a:extLst>
            </p:cNvPr>
            <p:cNvPicPr>
              <a:picLocks noChangeAspect="1"/>
            </p:cNvPicPr>
            <p:nvPr/>
          </p:nvPicPr>
          <p:blipFill>
            <a:blip r:embed="rId4">
              <a:duotone>
                <a:srgbClr val="4472C4">
                  <a:shade val="45000"/>
                  <a:satMod val="135000"/>
                </a:srgbClr>
                <a:prstClr val="white"/>
              </a:duotone>
            </a:blip>
            <a:stretch>
              <a:fillRect/>
            </a:stretch>
          </p:blipFill>
          <p:spPr>
            <a:xfrm>
              <a:off x="476505" y="2890144"/>
              <a:ext cx="924427" cy="1287923"/>
            </a:xfrm>
            <a:prstGeom prst="rect">
              <a:avLst/>
            </a:prstGeom>
          </p:spPr>
        </p:pic>
        <p:pic>
          <p:nvPicPr>
            <p:cNvPr id="11" name="Picture 10">
              <a:extLst>
                <a:ext uri="{FF2B5EF4-FFF2-40B4-BE49-F238E27FC236}">
                  <a16:creationId xmlns:a16="http://schemas.microsoft.com/office/drawing/2014/main" id="{D2D2FA57-781B-5140-88F7-B3A8AA9165CB}"/>
                </a:ext>
              </a:extLst>
            </p:cNvPr>
            <p:cNvPicPr>
              <a:picLocks noChangeAspect="1"/>
            </p:cNvPicPr>
            <p:nvPr/>
          </p:nvPicPr>
          <p:blipFill>
            <a:blip r:embed="rId4">
              <a:duotone>
                <a:srgbClr val="ED7D31">
                  <a:shade val="45000"/>
                  <a:satMod val="135000"/>
                </a:srgbClr>
                <a:prstClr val="white"/>
              </a:duotone>
            </a:blip>
            <a:stretch>
              <a:fillRect/>
            </a:stretch>
          </p:blipFill>
          <p:spPr>
            <a:xfrm>
              <a:off x="9663762" y="4785582"/>
              <a:ext cx="1140043" cy="1409022"/>
            </a:xfrm>
            <a:prstGeom prst="rect">
              <a:avLst/>
            </a:prstGeom>
          </p:spPr>
        </p:pic>
        <p:grpSp>
          <p:nvGrpSpPr>
            <p:cNvPr id="90" name="Group 89">
              <a:extLst>
                <a:ext uri="{FF2B5EF4-FFF2-40B4-BE49-F238E27FC236}">
                  <a16:creationId xmlns:a16="http://schemas.microsoft.com/office/drawing/2014/main" id="{BB12C3AA-48A2-254E-BD92-CB6FF46798C7}"/>
                </a:ext>
              </a:extLst>
            </p:cNvPr>
            <p:cNvGrpSpPr/>
            <p:nvPr/>
          </p:nvGrpSpPr>
          <p:grpSpPr>
            <a:xfrm>
              <a:off x="606150" y="5047257"/>
              <a:ext cx="659523" cy="904964"/>
              <a:chOff x="3183669" y="3908715"/>
              <a:chExt cx="753393" cy="1020758"/>
            </a:xfrm>
            <a:solidFill>
              <a:schemeClr val="accent3">
                <a:lumMod val="75000"/>
              </a:schemeClr>
            </a:solidFill>
          </p:grpSpPr>
          <p:sp>
            <p:nvSpPr>
              <p:cNvPr id="96" name="Oval 95">
                <a:extLst>
                  <a:ext uri="{FF2B5EF4-FFF2-40B4-BE49-F238E27FC236}">
                    <a16:creationId xmlns:a16="http://schemas.microsoft.com/office/drawing/2014/main" id="{48E3DBCA-9974-B547-9C0E-79663632374E}"/>
                  </a:ext>
                </a:extLst>
              </p:cNvPr>
              <p:cNvSpPr/>
              <p:nvPr/>
            </p:nvSpPr>
            <p:spPr>
              <a:xfrm>
                <a:off x="3381766" y="3908715"/>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7" name="Delay 96">
                <a:extLst>
                  <a:ext uri="{FF2B5EF4-FFF2-40B4-BE49-F238E27FC236}">
                    <a16:creationId xmlns:a16="http://schemas.microsoft.com/office/drawing/2014/main" id="{44CDFB29-7698-634C-B025-A6F4F2302758}"/>
                  </a:ext>
                </a:extLst>
              </p:cNvPr>
              <p:cNvSpPr/>
              <p:nvPr/>
            </p:nvSpPr>
            <p:spPr>
              <a:xfrm rot="16200000">
                <a:off x="3375604" y="4368014"/>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98" name="Group 97">
              <a:extLst>
                <a:ext uri="{FF2B5EF4-FFF2-40B4-BE49-F238E27FC236}">
                  <a16:creationId xmlns:a16="http://schemas.microsoft.com/office/drawing/2014/main" id="{31993325-610D-EB4D-B068-8BB71D1575BD}"/>
                </a:ext>
              </a:extLst>
            </p:cNvPr>
            <p:cNvGrpSpPr/>
            <p:nvPr/>
          </p:nvGrpSpPr>
          <p:grpSpPr>
            <a:xfrm>
              <a:off x="9916369" y="3201002"/>
              <a:ext cx="594866" cy="813295"/>
              <a:chOff x="5691651" y="1952452"/>
              <a:chExt cx="753393" cy="1020758"/>
            </a:xfrm>
            <a:solidFill>
              <a:srgbClr val="7030A0"/>
            </a:solidFill>
          </p:grpSpPr>
          <p:sp>
            <p:nvSpPr>
              <p:cNvPr id="99" name="Oval 98">
                <a:extLst>
                  <a:ext uri="{FF2B5EF4-FFF2-40B4-BE49-F238E27FC236}">
                    <a16:creationId xmlns:a16="http://schemas.microsoft.com/office/drawing/2014/main" id="{5D8A22FD-BD19-9B4F-AF9E-5A4FA282D619}"/>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Delay 99">
                <a:extLst>
                  <a:ext uri="{FF2B5EF4-FFF2-40B4-BE49-F238E27FC236}">
                    <a16:creationId xmlns:a16="http://schemas.microsoft.com/office/drawing/2014/main" id="{17FF22E0-6D8D-EB4A-82BC-E1B820809027}"/>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nvGrpSpPr>
          <p:cNvPr id="35" name="Group 34">
            <a:extLst>
              <a:ext uri="{FF2B5EF4-FFF2-40B4-BE49-F238E27FC236}">
                <a16:creationId xmlns:a16="http://schemas.microsoft.com/office/drawing/2014/main" id="{20E506B9-E15D-2946-B763-4A013277BA21}"/>
              </a:ext>
            </a:extLst>
          </p:cNvPr>
          <p:cNvGrpSpPr/>
          <p:nvPr/>
        </p:nvGrpSpPr>
        <p:grpSpPr>
          <a:xfrm>
            <a:off x="5040709" y="3619037"/>
            <a:ext cx="411480" cy="321628"/>
            <a:chOff x="9422928" y="3132965"/>
            <a:chExt cx="411480" cy="321628"/>
          </a:xfrm>
        </p:grpSpPr>
        <p:pic>
          <p:nvPicPr>
            <p:cNvPr id="36" name="Picture 35">
              <a:extLst>
                <a:ext uri="{FF2B5EF4-FFF2-40B4-BE49-F238E27FC236}">
                  <a16:creationId xmlns:a16="http://schemas.microsoft.com/office/drawing/2014/main" id="{84368CB3-9C25-4148-A27D-F4FDC87C165D}"/>
                </a:ext>
              </a:extLst>
            </p:cNvPr>
            <p:cNvPicPr>
              <a:picLocks noChangeAspect="1"/>
            </p:cNvPicPr>
            <p:nvPr/>
          </p:nvPicPr>
          <p:blipFill>
            <a:blip r:embed="rId5"/>
            <a:stretch>
              <a:fillRect/>
            </a:stretch>
          </p:blipFill>
          <p:spPr>
            <a:xfrm>
              <a:off x="9422928" y="3132965"/>
              <a:ext cx="411480" cy="241761"/>
            </a:xfrm>
            <a:prstGeom prst="rect">
              <a:avLst/>
            </a:prstGeom>
          </p:spPr>
        </p:pic>
        <p:pic>
          <p:nvPicPr>
            <p:cNvPr id="37" name="Picture 36">
              <a:extLst>
                <a:ext uri="{FF2B5EF4-FFF2-40B4-BE49-F238E27FC236}">
                  <a16:creationId xmlns:a16="http://schemas.microsoft.com/office/drawing/2014/main" id="{F98C1821-6754-4749-972F-E85ED9D38C29}"/>
                </a:ext>
              </a:extLst>
            </p:cNvPr>
            <p:cNvPicPr>
              <a:picLocks noChangeAspect="1"/>
            </p:cNvPicPr>
            <p:nvPr/>
          </p:nvPicPr>
          <p:blipFill>
            <a:blip r:embed="rId6"/>
            <a:stretch>
              <a:fillRect/>
            </a:stretch>
          </p:blipFill>
          <p:spPr>
            <a:xfrm>
              <a:off x="9430185" y="3294859"/>
              <a:ext cx="393192" cy="159734"/>
            </a:xfrm>
            <a:prstGeom prst="rect">
              <a:avLst/>
            </a:prstGeom>
          </p:spPr>
        </p:pic>
      </p:grpSp>
      <p:grpSp>
        <p:nvGrpSpPr>
          <p:cNvPr id="38" name="Group 37">
            <a:extLst>
              <a:ext uri="{FF2B5EF4-FFF2-40B4-BE49-F238E27FC236}">
                <a16:creationId xmlns:a16="http://schemas.microsoft.com/office/drawing/2014/main" id="{13620080-B1BB-9D48-87F8-B1A220CE12F4}"/>
              </a:ext>
            </a:extLst>
          </p:cNvPr>
          <p:cNvGrpSpPr/>
          <p:nvPr/>
        </p:nvGrpSpPr>
        <p:grpSpPr>
          <a:xfrm>
            <a:off x="6788554" y="3608969"/>
            <a:ext cx="411480" cy="321628"/>
            <a:chOff x="9422928" y="3132965"/>
            <a:chExt cx="411480" cy="321628"/>
          </a:xfrm>
        </p:grpSpPr>
        <p:pic>
          <p:nvPicPr>
            <p:cNvPr id="39" name="Picture 38">
              <a:extLst>
                <a:ext uri="{FF2B5EF4-FFF2-40B4-BE49-F238E27FC236}">
                  <a16:creationId xmlns:a16="http://schemas.microsoft.com/office/drawing/2014/main" id="{49FFB0B1-F5A5-A047-9D96-7D95669F8FF1}"/>
                </a:ext>
              </a:extLst>
            </p:cNvPr>
            <p:cNvPicPr>
              <a:picLocks noChangeAspect="1"/>
            </p:cNvPicPr>
            <p:nvPr/>
          </p:nvPicPr>
          <p:blipFill>
            <a:blip r:embed="rId5"/>
            <a:stretch>
              <a:fillRect/>
            </a:stretch>
          </p:blipFill>
          <p:spPr>
            <a:xfrm>
              <a:off x="9422928" y="3132965"/>
              <a:ext cx="411480" cy="241761"/>
            </a:xfrm>
            <a:prstGeom prst="rect">
              <a:avLst/>
            </a:prstGeom>
          </p:spPr>
        </p:pic>
        <p:pic>
          <p:nvPicPr>
            <p:cNvPr id="40" name="Picture 39">
              <a:extLst>
                <a:ext uri="{FF2B5EF4-FFF2-40B4-BE49-F238E27FC236}">
                  <a16:creationId xmlns:a16="http://schemas.microsoft.com/office/drawing/2014/main" id="{A14177CA-6615-7A4D-AF4D-532DD8D00FAC}"/>
                </a:ext>
              </a:extLst>
            </p:cNvPr>
            <p:cNvPicPr>
              <a:picLocks noChangeAspect="1"/>
            </p:cNvPicPr>
            <p:nvPr/>
          </p:nvPicPr>
          <p:blipFill>
            <a:blip r:embed="rId6"/>
            <a:stretch>
              <a:fillRect/>
            </a:stretch>
          </p:blipFill>
          <p:spPr>
            <a:xfrm>
              <a:off x="9430185" y="3294859"/>
              <a:ext cx="393192" cy="159734"/>
            </a:xfrm>
            <a:prstGeom prst="rect">
              <a:avLst/>
            </a:prstGeom>
          </p:spPr>
        </p:pic>
      </p:grpSp>
      <p:sp>
        <p:nvSpPr>
          <p:cNvPr id="60" name="TextBox 59">
            <a:extLst>
              <a:ext uri="{FF2B5EF4-FFF2-40B4-BE49-F238E27FC236}">
                <a16:creationId xmlns:a16="http://schemas.microsoft.com/office/drawing/2014/main" id="{D3498442-C47F-8D46-9446-F659D04C381E}"/>
              </a:ext>
            </a:extLst>
          </p:cNvPr>
          <p:cNvSpPr txBox="1"/>
          <p:nvPr/>
        </p:nvSpPr>
        <p:spPr>
          <a:xfrm>
            <a:off x="10519200" y="5406547"/>
            <a:ext cx="675185" cy="461665"/>
          </a:xfrm>
          <a:prstGeom prst="rect">
            <a:avLst/>
          </a:prstGeom>
          <a:noFill/>
        </p:spPr>
        <p:txBody>
          <a:bodyPr wrap="none" rtlCol="0">
            <a:spAutoFit/>
          </a:bodyPr>
          <a:lstStyle/>
          <a:p>
            <a:r>
              <a:rPr lang="en-US" sz="2400" dirty="0"/>
              <a:t>Bob</a:t>
            </a:r>
          </a:p>
        </p:txBody>
      </p:sp>
      <p:sp>
        <p:nvSpPr>
          <p:cNvPr id="61" name="TextBox 60">
            <a:extLst>
              <a:ext uri="{FF2B5EF4-FFF2-40B4-BE49-F238E27FC236}">
                <a16:creationId xmlns:a16="http://schemas.microsoft.com/office/drawing/2014/main" id="{4F617243-7CF1-544D-9B90-983227E29784}"/>
              </a:ext>
            </a:extLst>
          </p:cNvPr>
          <p:cNvSpPr txBox="1"/>
          <p:nvPr/>
        </p:nvSpPr>
        <p:spPr>
          <a:xfrm>
            <a:off x="1148027" y="3342268"/>
            <a:ext cx="787395" cy="461665"/>
          </a:xfrm>
          <a:prstGeom prst="rect">
            <a:avLst/>
          </a:prstGeom>
          <a:noFill/>
        </p:spPr>
        <p:txBody>
          <a:bodyPr wrap="none" rtlCol="0">
            <a:spAutoFit/>
          </a:bodyPr>
          <a:lstStyle/>
          <a:p>
            <a:r>
              <a:rPr lang="en-US" sz="2400" dirty="0"/>
              <a:t>Alice</a:t>
            </a:r>
          </a:p>
        </p:txBody>
      </p:sp>
      <p:sp>
        <p:nvSpPr>
          <p:cNvPr id="62" name="TextBox 61">
            <a:extLst>
              <a:ext uri="{FF2B5EF4-FFF2-40B4-BE49-F238E27FC236}">
                <a16:creationId xmlns:a16="http://schemas.microsoft.com/office/drawing/2014/main" id="{26794F70-E33E-C646-A40E-A82DD14CBAC5}"/>
              </a:ext>
            </a:extLst>
          </p:cNvPr>
          <p:cNvSpPr txBox="1"/>
          <p:nvPr/>
        </p:nvSpPr>
        <p:spPr>
          <a:xfrm>
            <a:off x="10435107" y="3368545"/>
            <a:ext cx="843372" cy="461665"/>
          </a:xfrm>
          <a:prstGeom prst="rect">
            <a:avLst/>
          </a:prstGeom>
          <a:noFill/>
        </p:spPr>
        <p:txBody>
          <a:bodyPr wrap="none" rtlCol="0">
            <a:spAutoFit/>
          </a:bodyPr>
          <a:lstStyle/>
          <a:p>
            <a:r>
              <a:rPr lang="en-US" sz="2400" dirty="0"/>
              <a:t>Mary</a:t>
            </a:r>
          </a:p>
        </p:txBody>
      </p:sp>
      <p:sp>
        <p:nvSpPr>
          <p:cNvPr id="63" name="TextBox 62">
            <a:extLst>
              <a:ext uri="{FF2B5EF4-FFF2-40B4-BE49-F238E27FC236}">
                <a16:creationId xmlns:a16="http://schemas.microsoft.com/office/drawing/2014/main" id="{53BCCC32-B041-2C46-9A45-D7936297D482}"/>
              </a:ext>
            </a:extLst>
          </p:cNvPr>
          <p:cNvSpPr txBox="1"/>
          <p:nvPr/>
        </p:nvSpPr>
        <p:spPr>
          <a:xfrm>
            <a:off x="1065439" y="5333399"/>
            <a:ext cx="1059906" cy="461665"/>
          </a:xfrm>
          <a:prstGeom prst="rect">
            <a:avLst/>
          </a:prstGeom>
          <a:noFill/>
        </p:spPr>
        <p:txBody>
          <a:bodyPr wrap="none" rtlCol="0">
            <a:spAutoFit/>
          </a:bodyPr>
          <a:lstStyle/>
          <a:p>
            <a:r>
              <a:rPr lang="en-US" sz="2400" dirty="0"/>
              <a:t>Charlie</a:t>
            </a:r>
          </a:p>
        </p:txBody>
      </p:sp>
      <p:cxnSp>
        <p:nvCxnSpPr>
          <p:cNvPr id="50" name="Straight Connector 49">
            <a:extLst>
              <a:ext uri="{FF2B5EF4-FFF2-40B4-BE49-F238E27FC236}">
                <a16:creationId xmlns:a16="http://schemas.microsoft.com/office/drawing/2014/main" id="{A60BB8B5-5906-E041-A5A9-312A7CC28F1C}"/>
              </a:ext>
            </a:extLst>
          </p:cNvPr>
          <p:cNvCxnSpPr>
            <a:cxnSpLocks/>
          </p:cNvCxnSpPr>
          <p:nvPr/>
        </p:nvCxnSpPr>
        <p:spPr>
          <a:xfrm flipV="1">
            <a:off x="9300363" y="3099251"/>
            <a:ext cx="1177260" cy="7309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CD15B7-FC6D-F14A-9E82-16F33937CB1D}"/>
              </a:ext>
            </a:extLst>
          </p:cNvPr>
          <p:cNvCxnSpPr>
            <a:cxnSpLocks/>
          </p:cNvCxnSpPr>
          <p:nvPr/>
        </p:nvCxnSpPr>
        <p:spPr>
          <a:xfrm>
            <a:off x="9447322" y="4327858"/>
            <a:ext cx="1030301" cy="480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Left-Right Arrow 52">
            <a:extLst>
              <a:ext uri="{FF2B5EF4-FFF2-40B4-BE49-F238E27FC236}">
                <a16:creationId xmlns:a16="http://schemas.microsoft.com/office/drawing/2014/main" id="{501E4E2D-638D-BD4B-B359-20479A9C3589}"/>
              </a:ext>
            </a:extLst>
          </p:cNvPr>
          <p:cNvSpPr/>
          <p:nvPr/>
        </p:nvSpPr>
        <p:spPr>
          <a:xfrm>
            <a:off x="4431753" y="3933449"/>
            <a:ext cx="3822117" cy="31113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DD991DA7-0FBD-6240-8310-43B766CA7658}"/>
              </a:ext>
            </a:extLst>
          </p:cNvPr>
          <p:cNvCxnSpPr>
            <a:cxnSpLocks/>
          </p:cNvCxnSpPr>
          <p:nvPr/>
        </p:nvCxnSpPr>
        <p:spPr>
          <a:xfrm>
            <a:off x="1903708" y="3142687"/>
            <a:ext cx="1256697" cy="5337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7696F03-7C07-5443-9962-7BE232DAE2D0}"/>
              </a:ext>
            </a:extLst>
          </p:cNvPr>
          <p:cNvCxnSpPr>
            <a:cxnSpLocks/>
          </p:cNvCxnSpPr>
          <p:nvPr/>
        </p:nvCxnSpPr>
        <p:spPr>
          <a:xfrm flipV="1">
            <a:off x="1848039" y="4503450"/>
            <a:ext cx="1221732" cy="3898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1F0636B5-664E-254C-B370-8D29FA37E51F}"/>
              </a:ext>
            </a:extLst>
          </p:cNvPr>
          <p:cNvGrpSpPr/>
          <p:nvPr/>
        </p:nvGrpSpPr>
        <p:grpSpPr>
          <a:xfrm>
            <a:off x="3332222" y="3491863"/>
            <a:ext cx="753393" cy="1020758"/>
            <a:chOff x="5691651" y="1952452"/>
            <a:chExt cx="753393" cy="1020758"/>
          </a:xfrm>
          <a:solidFill>
            <a:schemeClr val="accent5">
              <a:lumMod val="50000"/>
            </a:schemeClr>
          </a:solidFill>
        </p:grpSpPr>
        <p:sp>
          <p:nvSpPr>
            <p:cNvPr id="64" name="Oval 63">
              <a:extLst>
                <a:ext uri="{FF2B5EF4-FFF2-40B4-BE49-F238E27FC236}">
                  <a16:creationId xmlns:a16="http://schemas.microsoft.com/office/drawing/2014/main" id="{9822CB92-56A6-8F40-99EA-1D54C0C213C1}"/>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5" name="Delay 64">
              <a:extLst>
                <a:ext uri="{FF2B5EF4-FFF2-40B4-BE49-F238E27FC236}">
                  <a16:creationId xmlns:a16="http://schemas.microsoft.com/office/drawing/2014/main" id="{29794D8B-C08B-9D41-B061-33C7DDF60827}"/>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6" name="TextBox 65">
            <a:extLst>
              <a:ext uri="{FF2B5EF4-FFF2-40B4-BE49-F238E27FC236}">
                <a16:creationId xmlns:a16="http://schemas.microsoft.com/office/drawing/2014/main" id="{26D596D7-2E7F-5F40-ADA8-89CBE21E6CDE}"/>
              </a:ext>
            </a:extLst>
          </p:cNvPr>
          <p:cNvSpPr txBox="1"/>
          <p:nvPr/>
        </p:nvSpPr>
        <p:spPr>
          <a:xfrm>
            <a:off x="3397089" y="4534798"/>
            <a:ext cx="618887" cy="461665"/>
          </a:xfrm>
          <a:prstGeom prst="rect">
            <a:avLst/>
          </a:prstGeom>
          <a:noFill/>
        </p:spPr>
        <p:txBody>
          <a:bodyPr wrap="none" rtlCol="0">
            <a:spAutoFit/>
          </a:bodyPr>
          <a:lstStyle/>
          <a:p>
            <a:r>
              <a:rPr lang="en-US" sz="2400" dirty="0"/>
              <a:t>Eve</a:t>
            </a:r>
          </a:p>
        </p:txBody>
      </p:sp>
      <p:grpSp>
        <p:nvGrpSpPr>
          <p:cNvPr id="71" name="Group 70">
            <a:extLst>
              <a:ext uri="{FF2B5EF4-FFF2-40B4-BE49-F238E27FC236}">
                <a16:creationId xmlns:a16="http://schemas.microsoft.com/office/drawing/2014/main" id="{04683547-C321-AC44-BEEA-C413A6EF3AD7}"/>
              </a:ext>
            </a:extLst>
          </p:cNvPr>
          <p:cNvGrpSpPr/>
          <p:nvPr/>
        </p:nvGrpSpPr>
        <p:grpSpPr>
          <a:xfrm>
            <a:off x="8480355" y="3384151"/>
            <a:ext cx="753393" cy="1020758"/>
            <a:chOff x="5691651" y="1952452"/>
            <a:chExt cx="753393" cy="1020758"/>
          </a:xfrm>
          <a:solidFill>
            <a:schemeClr val="accent5">
              <a:lumMod val="50000"/>
            </a:schemeClr>
          </a:solidFill>
        </p:grpSpPr>
        <p:sp>
          <p:nvSpPr>
            <p:cNvPr id="73" name="Oval 72">
              <a:extLst>
                <a:ext uri="{FF2B5EF4-FFF2-40B4-BE49-F238E27FC236}">
                  <a16:creationId xmlns:a16="http://schemas.microsoft.com/office/drawing/2014/main" id="{AAEB7458-005F-7945-955E-8CB9668F81DC}"/>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Delay 73">
              <a:extLst>
                <a:ext uri="{FF2B5EF4-FFF2-40B4-BE49-F238E27FC236}">
                  <a16:creationId xmlns:a16="http://schemas.microsoft.com/office/drawing/2014/main" id="{8F2AFCEE-0945-9945-B4EA-CBCEE6A1D4DE}"/>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a:extLst>
              <a:ext uri="{FF2B5EF4-FFF2-40B4-BE49-F238E27FC236}">
                <a16:creationId xmlns:a16="http://schemas.microsoft.com/office/drawing/2014/main" id="{08A0A672-BC92-0F49-B2C4-0F3AECEA24C2}"/>
              </a:ext>
            </a:extLst>
          </p:cNvPr>
          <p:cNvSpPr txBox="1"/>
          <p:nvPr/>
        </p:nvSpPr>
        <p:spPr>
          <a:xfrm>
            <a:off x="8540831" y="4469836"/>
            <a:ext cx="606256" cy="461665"/>
          </a:xfrm>
          <a:prstGeom prst="rect">
            <a:avLst/>
          </a:prstGeom>
          <a:noFill/>
        </p:spPr>
        <p:txBody>
          <a:bodyPr wrap="none" rtlCol="0">
            <a:spAutoFit/>
          </a:bodyPr>
          <a:lstStyle/>
          <a:p>
            <a:r>
              <a:rPr lang="en-US" sz="2400" dirty="0"/>
              <a:t>Jon</a:t>
            </a:r>
          </a:p>
        </p:txBody>
      </p:sp>
      <p:sp>
        <p:nvSpPr>
          <p:cNvPr id="78" name="TextBox 77">
            <a:extLst>
              <a:ext uri="{FF2B5EF4-FFF2-40B4-BE49-F238E27FC236}">
                <a16:creationId xmlns:a16="http://schemas.microsoft.com/office/drawing/2014/main" id="{553E0876-2FFB-EA4B-B991-0E2B73C05721}"/>
              </a:ext>
            </a:extLst>
          </p:cNvPr>
          <p:cNvSpPr txBox="1"/>
          <p:nvPr/>
        </p:nvSpPr>
        <p:spPr>
          <a:xfrm>
            <a:off x="4085616" y="1715281"/>
            <a:ext cx="4579459" cy="523220"/>
          </a:xfrm>
          <a:prstGeom prst="rect">
            <a:avLst/>
          </a:prstGeom>
          <a:noFill/>
        </p:spPr>
        <p:txBody>
          <a:bodyPr wrap="square" rtlCol="0">
            <a:spAutoFit/>
          </a:bodyPr>
          <a:lstStyle/>
          <a:p>
            <a:r>
              <a:rPr lang="en-US" sz="2800" dirty="0">
                <a:latin typeface="Gill Sans Light" panose="020B0302020104020203" pitchFamily="34" charset="-79"/>
                <a:cs typeface="Gill Sans Light" panose="020B0302020104020203" pitchFamily="34" charset="-79"/>
              </a:rPr>
              <a:t>Only if the rates are balanced!</a:t>
            </a:r>
          </a:p>
        </p:txBody>
      </p:sp>
      <p:sp>
        <p:nvSpPr>
          <p:cNvPr id="82" name="Freeform 81">
            <a:extLst>
              <a:ext uri="{FF2B5EF4-FFF2-40B4-BE49-F238E27FC236}">
                <a16:creationId xmlns:a16="http://schemas.microsoft.com/office/drawing/2014/main" id="{AFF25AE5-180F-C646-9880-778A9D7F04C8}"/>
              </a:ext>
            </a:extLst>
          </p:cNvPr>
          <p:cNvSpPr/>
          <p:nvPr/>
        </p:nvSpPr>
        <p:spPr>
          <a:xfrm>
            <a:off x="1601928" y="4791760"/>
            <a:ext cx="9079832" cy="1254473"/>
          </a:xfrm>
          <a:custGeom>
            <a:avLst/>
            <a:gdLst>
              <a:gd name="connsiteX0" fmla="*/ 0 w 9079832"/>
              <a:gd name="connsiteY0" fmla="*/ 1254473 h 1254473"/>
              <a:gd name="connsiteX1" fmla="*/ 481263 w 9079832"/>
              <a:gd name="connsiteY1" fmla="*/ 1078010 h 1254473"/>
              <a:gd name="connsiteX2" fmla="*/ 2021305 w 9079832"/>
              <a:gd name="connsiteY2" fmla="*/ 484452 h 1254473"/>
              <a:gd name="connsiteX3" fmla="*/ 4186990 w 9079832"/>
              <a:gd name="connsiteY3" fmla="*/ 3188 h 1254473"/>
              <a:gd name="connsiteX4" fmla="*/ 6866021 w 9079832"/>
              <a:gd name="connsiteY4" fmla="*/ 324031 h 1254473"/>
              <a:gd name="connsiteX5" fmla="*/ 9079832 w 9079832"/>
              <a:gd name="connsiteY5" fmla="*/ 1222388 h 125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9832" h="1254473">
                <a:moveTo>
                  <a:pt x="0" y="1254473"/>
                </a:moveTo>
                <a:lnTo>
                  <a:pt x="481263" y="1078010"/>
                </a:lnTo>
                <a:cubicBezTo>
                  <a:pt x="818147" y="949673"/>
                  <a:pt x="1403684" y="663589"/>
                  <a:pt x="2021305" y="484452"/>
                </a:cubicBezTo>
                <a:cubicBezTo>
                  <a:pt x="2638926" y="305315"/>
                  <a:pt x="3379537" y="29925"/>
                  <a:pt x="4186990" y="3188"/>
                </a:cubicBezTo>
                <a:cubicBezTo>
                  <a:pt x="4994443" y="-23549"/>
                  <a:pt x="6050547" y="120831"/>
                  <a:pt x="6866021" y="324031"/>
                </a:cubicBezTo>
                <a:cubicBezTo>
                  <a:pt x="7681495" y="527231"/>
                  <a:pt x="8380663" y="874809"/>
                  <a:pt x="9079832" y="1222388"/>
                </a:cubicBezTo>
              </a:path>
            </a:pathLst>
          </a:custGeom>
          <a:noFill/>
          <a:ln w="381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5" name="TextBox 84">
            <a:extLst>
              <a:ext uri="{FF2B5EF4-FFF2-40B4-BE49-F238E27FC236}">
                <a16:creationId xmlns:a16="http://schemas.microsoft.com/office/drawing/2014/main" id="{24D53F8C-0D33-C447-A27D-C3455A812B6D}"/>
              </a:ext>
            </a:extLst>
          </p:cNvPr>
          <p:cNvSpPr txBox="1"/>
          <p:nvPr/>
        </p:nvSpPr>
        <p:spPr>
          <a:xfrm>
            <a:off x="1677827" y="2669044"/>
            <a:ext cx="1391944" cy="400110"/>
          </a:xfrm>
          <a:prstGeom prst="rect">
            <a:avLst/>
          </a:prstGeom>
          <a:noFill/>
        </p:spPr>
        <p:txBody>
          <a:bodyPr wrap="square" rtlCol="0">
            <a:spAutoFit/>
          </a:bodyPr>
          <a:lstStyle/>
          <a:p>
            <a:r>
              <a:rPr lang="en-US" sz="2000" dirty="0"/>
              <a:t>2 coins/RTT</a:t>
            </a:r>
          </a:p>
        </p:txBody>
      </p:sp>
      <p:sp>
        <p:nvSpPr>
          <p:cNvPr id="86" name="TextBox 85">
            <a:extLst>
              <a:ext uri="{FF2B5EF4-FFF2-40B4-BE49-F238E27FC236}">
                <a16:creationId xmlns:a16="http://schemas.microsoft.com/office/drawing/2014/main" id="{E14AAF0E-48DB-1A43-81E9-68367E57D370}"/>
              </a:ext>
            </a:extLst>
          </p:cNvPr>
          <p:cNvSpPr txBox="1"/>
          <p:nvPr/>
        </p:nvSpPr>
        <p:spPr>
          <a:xfrm>
            <a:off x="9115587" y="4988408"/>
            <a:ext cx="1391944" cy="400110"/>
          </a:xfrm>
          <a:prstGeom prst="rect">
            <a:avLst/>
          </a:prstGeom>
          <a:noFill/>
        </p:spPr>
        <p:txBody>
          <a:bodyPr wrap="square" rtlCol="0">
            <a:spAutoFit/>
          </a:bodyPr>
          <a:lstStyle/>
          <a:p>
            <a:r>
              <a:rPr lang="en-US" sz="2000" dirty="0"/>
              <a:t>2 coins/RTT</a:t>
            </a:r>
          </a:p>
        </p:txBody>
      </p:sp>
      <p:sp>
        <p:nvSpPr>
          <p:cNvPr id="87" name="Freeform 86">
            <a:extLst>
              <a:ext uri="{FF2B5EF4-FFF2-40B4-BE49-F238E27FC236}">
                <a16:creationId xmlns:a16="http://schemas.microsoft.com/office/drawing/2014/main" id="{01899E8A-2789-504E-AC8F-FF014836131A}"/>
              </a:ext>
            </a:extLst>
          </p:cNvPr>
          <p:cNvSpPr/>
          <p:nvPr/>
        </p:nvSpPr>
        <p:spPr>
          <a:xfrm rot="10800000">
            <a:off x="1954860" y="2235761"/>
            <a:ext cx="9079832" cy="1254473"/>
          </a:xfrm>
          <a:custGeom>
            <a:avLst/>
            <a:gdLst>
              <a:gd name="connsiteX0" fmla="*/ 0 w 9079832"/>
              <a:gd name="connsiteY0" fmla="*/ 1254473 h 1254473"/>
              <a:gd name="connsiteX1" fmla="*/ 481263 w 9079832"/>
              <a:gd name="connsiteY1" fmla="*/ 1078010 h 1254473"/>
              <a:gd name="connsiteX2" fmla="*/ 2021305 w 9079832"/>
              <a:gd name="connsiteY2" fmla="*/ 484452 h 1254473"/>
              <a:gd name="connsiteX3" fmla="*/ 4186990 w 9079832"/>
              <a:gd name="connsiteY3" fmla="*/ 3188 h 1254473"/>
              <a:gd name="connsiteX4" fmla="*/ 6866021 w 9079832"/>
              <a:gd name="connsiteY4" fmla="*/ 324031 h 1254473"/>
              <a:gd name="connsiteX5" fmla="*/ 9079832 w 9079832"/>
              <a:gd name="connsiteY5" fmla="*/ 1222388 h 125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9832" h="1254473">
                <a:moveTo>
                  <a:pt x="0" y="1254473"/>
                </a:moveTo>
                <a:lnTo>
                  <a:pt x="481263" y="1078010"/>
                </a:lnTo>
                <a:cubicBezTo>
                  <a:pt x="818147" y="949673"/>
                  <a:pt x="1403684" y="663589"/>
                  <a:pt x="2021305" y="484452"/>
                </a:cubicBezTo>
                <a:cubicBezTo>
                  <a:pt x="2638926" y="305315"/>
                  <a:pt x="3379537" y="29925"/>
                  <a:pt x="4186990" y="3188"/>
                </a:cubicBezTo>
                <a:cubicBezTo>
                  <a:pt x="4994443" y="-23549"/>
                  <a:pt x="6050547" y="120831"/>
                  <a:pt x="6866021" y="324031"/>
                </a:cubicBezTo>
                <a:cubicBezTo>
                  <a:pt x="7681495" y="527231"/>
                  <a:pt x="8380663" y="874809"/>
                  <a:pt x="9079832" y="1222388"/>
                </a:cubicBezTo>
              </a:path>
            </a:pathLst>
          </a:custGeom>
          <a:noFill/>
          <a:ln w="381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8" name="Rectangle 87">
            <a:extLst>
              <a:ext uri="{FF2B5EF4-FFF2-40B4-BE49-F238E27FC236}">
                <a16:creationId xmlns:a16="http://schemas.microsoft.com/office/drawing/2014/main" id="{240B7900-41A2-D944-9444-F07F753C1383}"/>
              </a:ext>
            </a:extLst>
          </p:cNvPr>
          <p:cNvSpPr/>
          <p:nvPr/>
        </p:nvSpPr>
        <p:spPr>
          <a:xfrm>
            <a:off x="203449" y="1842006"/>
            <a:ext cx="2948756" cy="461665"/>
          </a:xfrm>
          <a:prstGeom prst="rect">
            <a:avLst/>
          </a:prstGeom>
        </p:spPr>
        <p:txBody>
          <a:bodyPr wrap="none">
            <a:spAutoFit/>
          </a:bodyPr>
          <a:lstStyle/>
          <a:p>
            <a:r>
              <a:rPr lang="en-US" sz="2400" dirty="0"/>
              <a:t>Alice → Mary: 8 coins </a:t>
            </a:r>
          </a:p>
        </p:txBody>
      </p:sp>
      <p:sp>
        <p:nvSpPr>
          <p:cNvPr id="93" name="Rectangle 92">
            <a:extLst>
              <a:ext uri="{FF2B5EF4-FFF2-40B4-BE49-F238E27FC236}">
                <a16:creationId xmlns:a16="http://schemas.microsoft.com/office/drawing/2014/main" id="{6E91F57E-E4CB-9C46-A2D1-6A85594CC366}"/>
              </a:ext>
            </a:extLst>
          </p:cNvPr>
          <p:cNvSpPr/>
          <p:nvPr/>
        </p:nvSpPr>
        <p:spPr>
          <a:xfrm>
            <a:off x="8665075" y="6053928"/>
            <a:ext cx="3053080" cy="461665"/>
          </a:xfrm>
          <a:prstGeom prst="rect">
            <a:avLst/>
          </a:prstGeom>
        </p:spPr>
        <p:txBody>
          <a:bodyPr wrap="none">
            <a:spAutoFit/>
          </a:bodyPr>
          <a:lstStyle/>
          <a:p>
            <a:r>
              <a:rPr lang="en-US" sz="2400" dirty="0"/>
              <a:t>Bob → Charlie: 8 coins </a:t>
            </a:r>
          </a:p>
        </p:txBody>
      </p:sp>
      <p:sp>
        <p:nvSpPr>
          <p:cNvPr id="101" name="TextBox 100">
            <a:extLst>
              <a:ext uri="{FF2B5EF4-FFF2-40B4-BE49-F238E27FC236}">
                <a16:creationId xmlns:a16="http://schemas.microsoft.com/office/drawing/2014/main" id="{AE7D7B4D-6813-A641-81CF-A860AFDB70F7}"/>
              </a:ext>
            </a:extLst>
          </p:cNvPr>
          <p:cNvSpPr txBox="1"/>
          <p:nvPr/>
        </p:nvSpPr>
        <p:spPr>
          <a:xfrm>
            <a:off x="2209538" y="1267955"/>
            <a:ext cx="8647254" cy="523220"/>
          </a:xfrm>
          <a:prstGeom prst="rect">
            <a:avLst/>
          </a:prstGeom>
          <a:noFill/>
        </p:spPr>
        <p:txBody>
          <a:bodyPr wrap="square" rtlCol="0">
            <a:spAutoFit/>
          </a:bodyPr>
          <a:lstStyle/>
          <a:p>
            <a:r>
              <a:rPr lang="en-US" sz="2800" dirty="0">
                <a:latin typeface="Gill Sans Light" panose="020B0302020104020203" pitchFamily="34" charset="-79"/>
                <a:cs typeface="Gill Sans Light" panose="020B0302020104020203" pitchFamily="34" charset="-79"/>
              </a:rPr>
              <a:t>Transaction splitting and rate control enable token reuse</a:t>
            </a:r>
          </a:p>
        </p:txBody>
      </p:sp>
    </p:spTree>
    <p:custDataLst>
      <p:tags r:id="rId1"/>
    </p:custDataLst>
    <p:extLst>
      <p:ext uri="{BB962C8B-B14F-4D97-AF65-F5344CB8AC3E}">
        <p14:creationId xmlns:p14="http://schemas.microsoft.com/office/powerpoint/2010/main" val="2384209394"/>
      </p:ext>
    </p:extLst>
  </p:cSld>
  <p:clrMapOvr>
    <a:masterClrMapping/>
  </p:clrMapOvr>
  <mc:AlternateContent xmlns:mc="http://schemas.openxmlformats.org/markup-compatibility/2006" xmlns:p14="http://schemas.microsoft.com/office/powerpoint/2010/main">
    <mc:Choice Requires="p14">
      <p:transition spd="slow" p14:dur="2000" advTm="35560"/>
    </mc:Choice>
    <mc:Fallback xmlns="">
      <p:transition spd="slow" advTm="35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66667E-6 0.00185 L 0.14219 -0.00185 " pathEditMode="relative" rAng="0" ptsTypes="AA">
                                      <p:cBhvr>
                                        <p:cTn id="6" dur="1000" fill="hold"/>
                                        <p:tgtEl>
                                          <p:spTgt spid="35"/>
                                        </p:tgtEl>
                                        <p:attrNameLst>
                                          <p:attrName>ppt_x</p:attrName>
                                          <p:attrName>ppt_y</p:attrName>
                                        </p:attrNameLst>
                                      </p:cBhvr>
                                      <p:rCtr x="7109" y="-185"/>
                                    </p:animMotion>
                                  </p:childTnLst>
                                </p:cTn>
                              </p:par>
                              <p:par>
                                <p:cTn id="7" presetID="0" presetClass="path" presetSubtype="0" accel="50000" decel="50000" fill="hold" nodeType="withEffect">
                                  <p:stCondLst>
                                    <p:cond delay="0"/>
                                  </p:stCondLst>
                                  <p:childTnLst>
                                    <p:animMotion origin="layout" path="M 2.29167E-6 0.00208 L -0.14336 0.00324 " pathEditMode="relative" rAng="0" ptsTypes="AA">
                                      <p:cBhvr>
                                        <p:cTn id="8" dur="1000" fill="hold"/>
                                        <p:tgtEl>
                                          <p:spTgt spid="38"/>
                                        </p:tgtEl>
                                        <p:attrNameLst>
                                          <p:attrName>ppt_x</p:attrName>
                                          <p:attrName>ppt_y</p:attrName>
                                        </p:attrNameLst>
                                      </p:cBhvr>
                                      <p:rCtr x="-7174" y="46"/>
                                    </p:animMotion>
                                  </p:childTnLst>
                                </p:cTn>
                              </p:par>
                              <p:par>
                                <p:cTn id="9" presetID="9" presetClass="emph" presetSubtype="0" grpId="0" nodeType="withEffect">
                                  <p:stCondLst>
                                    <p:cond delay="0"/>
                                  </p:stCondLst>
                                  <p:childTnLst>
                                    <p:set>
                                      <p:cBhvr>
                                        <p:cTn id="10" dur="indefinite"/>
                                        <p:tgtEl>
                                          <p:spTgt spid="82"/>
                                        </p:tgtEl>
                                        <p:attrNameLst>
                                          <p:attrName>style.opacity</p:attrName>
                                        </p:attrNameLst>
                                      </p:cBhvr>
                                      <p:to>
                                        <p:strVal val="0.5"/>
                                      </p:to>
                                    </p:set>
                                    <p:animEffect filter="image" prLst="opacity: 0.5">
                                      <p:cBhvr rctx="IE">
                                        <p:cTn id="11" dur="indefinite"/>
                                        <p:tgtEl>
                                          <p:spTgt spid="8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8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childTnLst>
                                </p:cTn>
                              </p:par>
                              <p:par>
                                <p:cTn id="16" presetID="9" presetClass="emph" presetSubtype="0" grpId="0" nodeType="withEffect">
                                  <p:stCondLst>
                                    <p:cond delay="0"/>
                                  </p:stCondLst>
                                  <p:childTnLst>
                                    <p:set>
                                      <p:cBhvr>
                                        <p:cTn id="17" dur="indefinite"/>
                                        <p:tgtEl>
                                          <p:spTgt spid="87"/>
                                        </p:tgtEl>
                                        <p:attrNameLst>
                                          <p:attrName>style.opacity</p:attrName>
                                        </p:attrNameLst>
                                      </p:cBhvr>
                                      <p:to>
                                        <p:strVal val="0.5"/>
                                      </p:to>
                                    </p:set>
                                    <p:animEffect filter="image" prLst="opacity: 0.5">
                                      <p:cBhvr rctx="IE">
                                        <p:cTn id="18" dur="indefinite"/>
                                        <p:tgtEl>
                                          <p:spTgt spid="87"/>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89">
                                            <p:txEl>
                                              <p:pRg st="0" end="0"/>
                                            </p:txEl>
                                          </p:spTgt>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82" grpId="0" animBg="1"/>
      <p:bldP spid="85" grpId="0"/>
      <p:bldP spid="86" grpId="0"/>
      <p:bldP spid="87" grpId="0" animBg="1"/>
      <p:bldP spid="88" grpId="0"/>
      <p:bldP spid="9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The Spider Network</a:t>
            </a:r>
          </a:p>
        </p:txBody>
      </p:sp>
      <p:sp>
        <p:nvSpPr>
          <p:cNvPr id="3" name="Content Placeholder 2"/>
          <p:cNvSpPr>
            <a:spLocks noGrp="1"/>
          </p:cNvSpPr>
          <p:nvPr>
            <p:ph idx="1"/>
          </p:nvPr>
        </p:nvSpPr>
        <p:spPr>
          <a:xfrm>
            <a:off x="838199" y="1825625"/>
            <a:ext cx="10778068" cy="4351338"/>
          </a:xfrm>
        </p:spPr>
        <p:txBody>
          <a:bodyPr>
            <a:normAutofit/>
          </a:bodyPr>
          <a:lstStyle/>
          <a:p>
            <a:pPr marL="201168" lvl="1" indent="0">
              <a:buNone/>
            </a:pPr>
            <a:r>
              <a:rPr lang="en-US" sz="3200" dirty="0">
                <a:latin typeface="Gill Sans" charset="0"/>
                <a:ea typeface="Gill Sans" charset="0"/>
                <a:cs typeface="Gill Sans" charset="0"/>
              </a:rPr>
              <a:t>Goal: </a:t>
            </a:r>
            <a:r>
              <a:rPr lang="en-US" sz="3200" dirty="0"/>
              <a:t>High transaction throughput at low cost</a:t>
            </a:r>
          </a:p>
          <a:p>
            <a:pPr marL="201168" lvl="1" indent="0">
              <a:buNone/>
            </a:pPr>
            <a:endParaRPr lang="en-US" sz="3200" dirty="0"/>
          </a:p>
          <a:p>
            <a:pPr marL="201168" lvl="1" indent="0">
              <a:buNone/>
            </a:pPr>
            <a:r>
              <a:rPr lang="en-US" sz="3200" dirty="0">
                <a:latin typeface="Gill Sans" charset="0"/>
                <a:ea typeface="Gill Sans" charset="0"/>
                <a:cs typeface="Gill Sans" charset="0"/>
              </a:rPr>
              <a:t>Two main ideas:</a:t>
            </a:r>
          </a:p>
          <a:p>
            <a:pPr lvl="1"/>
            <a:r>
              <a:rPr lang="en-US" sz="3200" dirty="0">
                <a:latin typeface="Gill Sans" charset="0"/>
                <a:ea typeface="Gill Sans" charset="0"/>
                <a:cs typeface="Gill Sans" charset="0"/>
              </a:rPr>
              <a:t>Packetized payments: </a:t>
            </a:r>
            <a:r>
              <a:rPr lang="en-US" sz="3200" dirty="0"/>
              <a:t>Split payments into “transaction-units” that are routed independently on multiple paths over time</a:t>
            </a:r>
            <a:endParaRPr lang="en-US" sz="3200" dirty="0">
              <a:latin typeface="Gill Sans" charset="0"/>
              <a:ea typeface="Gill Sans" charset="0"/>
              <a:cs typeface="Gill Sans" charset="0"/>
            </a:endParaRPr>
          </a:p>
          <a:p>
            <a:pPr lvl="1"/>
            <a:endParaRPr lang="en-US" sz="1000" dirty="0">
              <a:latin typeface="Gill Sans" charset="0"/>
              <a:ea typeface="Gill Sans" charset="0"/>
              <a:cs typeface="Gill Sans" charset="0"/>
            </a:endParaRPr>
          </a:p>
          <a:p>
            <a:pPr lvl="1"/>
            <a:r>
              <a:rPr lang="en-US" sz="3200" dirty="0">
                <a:latin typeface="Gill Sans" charset="0"/>
                <a:ea typeface="Gill Sans" charset="0"/>
                <a:cs typeface="Gill Sans" charset="0"/>
              </a:rPr>
              <a:t>Multi-path transport protocol: </a:t>
            </a:r>
            <a:r>
              <a:rPr lang="en-US" sz="3200" dirty="0"/>
              <a:t>Decentralized congestion control algorithm based on queueing delay that promotes balanced routing</a:t>
            </a:r>
          </a:p>
        </p:txBody>
      </p:sp>
      <p:sp>
        <p:nvSpPr>
          <p:cNvPr id="6" name="Slide Number Placeholder 5"/>
          <p:cNvSpPr>
            <a:spLocks noGrp="1"/>
          </p:cNvSpPr>
          <p:nvPr>
            <p:ph type="sldNum" sz="quarter" idx="12"/>
          </p:nvPr>
        </p:nvSpPr>
        <p:spPr/>
        <p:txBody>
          <a:bodyPr/>
          <a:lstStyle/>
          <a:p>
            <a:fld id="{F87D3E06-D69A-8D4B-8F4E-A5338D96708D}" type="slidenum">
              <a:rPr lang="en-US" smtClean="0"/>
              <a:t>34</a:t>
            </a:fld>
            <a:endParaRPr lang="en-US"/>
          </a:p>
        </p:txBody>
      </p:sp>
    </p:spTree>
    <p:custDataLst>
      <p:tags r:id="rId1"/>
    </p:custDataLst>
    <p:extLst>
      <p:ext uri="{BB962C8B-B14F-4D97-AF65-F5344CB8AC3E}">
        <p14:creationId xmlns:p14="http://schemas.microsoft.com/office/powerpoint/2010/main" val="942572172"/>
      </p:ext>
    </p:extLst>
  </p:cSld>
  <p:clrMapOvr>
    <a:masterClrMapping/>
  </p:clrMapOvr>
  <mc:AlternateContent xmlns:mc="http://schemas.openxmlformats.org/markup-compatibility/2006" xmlns:p14="http://schemas.microsoft.com/office/powerpoint/2010/main">
    <mc:Choice Requires="p14">
      <p:transition spd="slow" p14:dur="2000" advTm="2078"/>
    </mc:Choice>
    <mc:Fallback xmlns="">
      <p:transition spd="slow" advTm="20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5899142"/>
            <a:ext cx="2743200" cy="365125"/>
          </a:xfrm>
        </p:spPr>
        <p:txBody>
          <a:bodyPr/>
          <a:lstStyle/>
          <a:p>
            <a:fld id="{F87D3E06-D69A-8D4B-8F4E-A5338D96708D}" type="slidenum">
              <a:rPr lang="en-US" smtClean="0"/>
              <a:t>35</a:t>
            </a:fld>
            <a:endParaRPr lang="en-US"/>
          </a:p>
        </p:txBody>
      </p:sp>
      <p:sp>
        <p:nvSpPr>
          <p:cNvPr id="43" name="TextBox 42"/>
          <p:cNvSpPr txBox="1"/>
          <p:nvPr/>
        </p:nvSpPr>
        <p:spPr>
          <a:xfrm>
            <a:off x="1211660" y="1762219"/>
            <a:ext cx="4391185" cy="523220"/>
          </a:xfrm>
          <a:prstGeom prst="rect">
            <a:avLst/>
          </a:prstGeom>
          <a:noFill/>
        </p:spPr>
        <p:txBody>
          <a:bodyPr wrap="square" rtlCol="0">
            <a:spAutoFit/>
          </a:bodyPr>
          <a:lstStyle/>
          <a:p>
            <a:r>
              <a:rPr lang="en-US" sz="2800" dirty="0">
                <a:latin typeface="Gill Sans" charset="0"/>
                <a:ea typeface="Gill Sans" charset="0"/>
                <a:cs typeface="Gill Sans" charset="0"/>
              </a:rPr>
              <a:t>Demand Matrix</a:t>
            </a:r>
          </a:p>
        </p:txBody>
      </p:sp>
      <p:sp>
        <p:nvSpPr>
          <p:cNvPr id="109" name="TextBox 108"/>
          <p:cNvSpPr txBox="1"/>
          <p:nvPr/>
        </p:nvSpPr>
        <p:spPr>
          <a:xfrm>
            <a:off x="2331356" y="5269333"/>
            <a:ext cx="8656212"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For each edge:  Total rate &lt; Capacity</a:t>
            </a:r>
          </a:p>
        </p:txBody>
      </p:sp>
      <p:sp>
        <p:nvSpPr>
          <p:cNvPr id="169" name="TextBox 168"/>
          <p:cNvSpPr txBox="1"/>
          <p:nvPr/>
        </p:nvSpPr>
        <p:spPr>
          <a:xfrm>
            <a:off x="6011341" y="1809731"/>
            <a:ext cx="2276736" cy="523220"/>
          </a:xfrm>
          <a:prstGeom prst="rect">
            <a:avLst/>
          </a:prstGeom>
          <a:noFill/>
        </p:spPr>
        <p:txBody>
          <a:bodyPr wrap="square" rtlCol="0">
            <a:spAutoFit/>
          </a:bodyPr>
          <a:lstStyle/>
          <a:p>
            <a:r>
              <a:rPr lang="en-US" sz="2800" dirty="0">
                <a:latin typeface="Gill Sans" charset="0"/>
                <a:ea typeface="Gill Sans" charset="0"/>
                <a:cs typeface="Gill Sans" charset="0"/>
              </a:rPr>
              <a:t>Topology</a:t>
            </a:r>
          </a:p>
        </p:txBody>
      </p:sp>
      <p:sp>
        <p:nvSpPr>
          <p:cNvPr id="174" name="TextBox 173"/>
          <p:cNvSpPr txBox="1"/>
          <p:nvPr/>
        </p:nvSpPr>
        <p:spPr>
          <a:xfrm>
            <a:off x="5825087" y="4680267"/>
            <a:ext cx="480929" cy="369332"/>
          </a:xfrm>
          <a:prstGeom prst="rect">
            <a:avLst/>
          </a:prstGeom>
          <a:noFill/>
          <a:ln w="28575">
            <a:noFill/>
          </a:ln>
        </p:spPr>
        <p:txBody>
          <a:bodyPr wrap="square" rtlCol="0">
            <a:spAutoFit/>
          </a:bodyPr>
          <a:lstStyle/>
          <a:p>
            <a:r>
              <a:rPr lang="en-US" dirty="0">
                <a:ea typeface="Gill Sans" charset="0"/>
                <a:cs typeface="Gill Sans" charset="0"/>
              </a:rPr>
              <a:t>c</a:t>
            </a:r>
            <a:r>
              <a:rPr lang="en-US" baseline="-25000" dirty="0">
                <a:ea typeface="Gill Sans" charset="0"/>
                <a:cs typeface="Gill Sans" charset="0"/>
              </a:rPr>
              <a:t>4</a:t>
            </a:r>
          </a:p>
        </p:txBody>
      </p:sp>
      <p:pic>
        <p:nvPicPr>
          <p:cNvPr id="179" name="Picture 178">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6381241" y="4164775"/>
            <a:ext cx="865071" cy="1205228"/>
          </a:xfrm>
          <a:prstGeom prst="rect">
            <a:avLst/>
          </a:prstGeom>
        </p:spPr>
      </p:pic>
      <p:pic>
        <p:nvPicPr>
          <p:cNvPr id="180" name="Picture 179">
            <a:extLst>
              <a:ext uri="{FF2B5EF4-FFF2-40B4-BE49-F238E27FC236}">
                <a16:creationId xmlns:a16="http://schemas.microsoft.com/office/drawing/2014/main" id="{5A304E72-C5D0-B248-96DF-73359A86783F}"/>
              </a:ext>
            </a:extLst>
          </p:cNvPr>
          <p:cNvPicPr>
            <a:picLocks noChangeAspect="1"/>
          </p:cNvPicPr>
          <p:nvPr/>
        </p:nvPicPr>
        <p:blipFill>
          <a:blip r:embed="rId4">
            <a:duotone>
              <a:srgbClr val="ED7D31">
                <a:shade val="45000"/>
                <a:satMod val="135000"/>
              </a:srgbClr>
              <a:prstClr val="white"/>
            </a:duotone>
          </a:blip>
          <a:stretch>
            <a:fillRect/>
          </a:stretch>
        </p:blipFill>
        <p:spPr>
          <a:xfrm>
            <a:off x="4825761" y="4176605"/>
            <a:ext cx="912609" cy="1127928"/>
          </a:xfrm>
          <a:prstGeom prst="rect">
            <a:avLst/>
          </a:prstGeom>
        </p:spPr>
      </p:pic>
      <p:grpSp>
        <p:nvGrpSpPr>
          <p:cNvPr id="181" name="Group 180"/>
          <p:cNvGrpSpPr/>
          <p:nvPr/>
        </p:nvGrpSpPr>
        <p:grpSpPr>
          <a:xfrm>
            <a:off x="7407418" y="2482911"/>
            <a:ext cx="673218" cy="667992"/>
            <a:chOff x="5905366" y="2607492"/>
            <a:chExt cx="810378" cy="1047231"/>
          </a:xfrm>
          <a:solidFill>
            <a:schemeClr val="accent3">
              <a:lumMod val="75000"/>
            </a:schemeClr>
          </a:solidFill>
        </p:grpSpPr>
        <p:sp>
          <p:nvSpPr>
            <p:cNvPr id="198" name="Oval 197"/>
            <p:cNvSpPr/>
            <p:nvPr/>
          </p:nvSpPr>
          <p:spPr>
            <a:xfrm>
              <a:off x="6095351" y="2607492"/>
              <a:ext cx="448406" cy="601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9" name="Delay 198"/>
            <p:cNvSpPr/>
            <p:nvPr/>
          </p:nvSpPr>
          <p:spPr>
            <a:xfrm rot="16200000">
              <a:off x="6120467" y="3059447"/>
              <a:ext cx="380175" cy="81037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2" name="Group 181"/>
          <p:cNvGrpSpPr/>
          <p:nvPr/>
        </p:nvGrpSpPr>
        <p:grpSpPr>
          <a:xfrm>
            <a:off x="5514636" y="2492687"/>
            <a:ext cx="689708" cy="718852"/>
            <a:chOff x="4211043" y="-475197"/>
            <a:chExt cx="851549" cy="984598"/>
          </a:xfrm>
          <a:solidFill>
            <a:schemeClr val="accent5">
              <a:lumMod val="50000"/>
            </a:schemeClr>
          </a:solidFill>
        </p:grpSpPr>
        <p:sp>
          <p:nvSpPr>
            <p:cNvPr id="196" name="Oval 195"/>
            <p:cNvSpPr/>
            <p:nvPr/>
          </p:nvSpPr>
          <p:spPr>
            <a:xfrm>
              <a:off x="4409139" y="-475197"/>
              <a:ext cx="460944" cy="5171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7" name="Delay 196"/>
            <p:cNvSpPr/>
            <p:nvPr/>
          </p:nvSpPr>
          <p:spPr>
            <a:xfrm rot="16200000">
              <a:off x="4464131" y="-89060"/>
              <a:ext cx="345373" cy="85154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3" name="Group 182"/>
          <p:cNvGrpSpPr/>
          <p:nvPr/>
        </p:nvGrpSpPr>
        <p:grpSpPr>
          <a:xfrm>
            <a:off x="8080629" y="4420654"/>
            <a:ext cx="605610" cy="697399"/>
            <a:chOff x="5691651" y="2138461"/>
            <a:chExt cx="673974" cy="987197"/>
          </a:xfrm>
          <a:solidFill>
            <a:srgbClr val="7030A0"/>
          </a:solidFill>
        </p:grpSpPr>
        <p:sp>
          <p:nvSpPr>
            <p:cNvPr id="194" name="Oval 193"/>
            <p:cNvSpPr/>
            <p:nvPr/>
          </p:nvSpPr>
          <p:spPr>
            <a:xfrm>
              <a:off x="5831768" y="2138461"/>
              <a:ext cx="361087" cy="4629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5" name="Delay 194"/>
            <p:cNvSpPr/>
            <p:nvPr/>
          </p:nvSpPr>
          <p:spPr>
            <a:xfrm rot="16200000">
              <a:off x="5831728" y="2591761"/>
              <a:ext cx="393820" cy="673974"/>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7" name="TextBox 186"/>
          <p:cNvSpPr txBox="1"/>
          <p:nvPr/>
        </p:nvSpPr>
        <p:spPr>
          <a:xfrm>
            <a:off x="8110767" y="3450002"/>
            <a:ext cx="480929" cy="369332"/>
          </a:xfrm>
          <a:prstGeom prst="rect">
            <a:avLst/>
          </a:prstGeom>
          <a:noFill/>
          <a:ln w="28575">
            <a:noFill/>
          </a:ln>
        </p:spPr>
        <p:txBody>
          <a:bodyPr wrap="square" rtlCol="0">
            <a:spAutoFit/>
          </a:bodyPr>
          <a:lstStyle/>
          <a:p>
            <a:r>
              <a:rPr lang="en-US" dirty="0">
                <a:ea typeface="Gill Sans" charset="0"/>
                <a:cs typeface="Gill Sans" charset="0"/>
              </a:rPr>
              <a:t>c</a:t>
            </a:r>
            <a:r>
              <a:rPr lang="en-US" baseline="-25000" dirty="0">
                <a:ea typeface="Gill Sans" charset="0"/>
                <a:cs typeface="Gill Sans" charset="0"/>
              </a:rPr>
              <a:t>6</a:t>
            </a:r>
          </a:p>
        </p:txBody>
      </p:sp>
      <p:sp>
        <p:nvSpPr>
          <p:cNvPr id="189" name="TextBox 188"/>
          <p:cNvSpPr txBox="1"/>
          <p:nvPr/>
        </p:nvSpPr>
        <p:spPr>
          <a:xfrm>
            <a:off x="5267725" y="3596285"/>
            <a:ext cx="529611" cy="369332"/>
          </a:xfrm>
          <a:prstGeom prst="rect">
            <a:avLst/>
          </a:prstGeom>
          <a:noFill/>
        </p:spPr>
        <p:txBody>
          <a:bodyPr wrap="square" rtlCol="0">
            <a:spAutoFit/>
          </a:bodyPr>
          <a:lstStyle/>
          <a:p>
            <a:r>
              <a:rPr lang="en-US" dirty="0">
                <a:ea typeface="Gill Sans" charset="0"/>
                <a:cs typeface="Gill Sans" charset="0"/>
              </a:rPr>
              <a:t>c</a:t>
            </a:r>
            <a:r>
              <a:rPr lang="en-US" baseline="-25000" dirty="0">
                <a:ea typeface="Gill Sans" charset="0"/>
                <a:cs typeface="Gill Sans" charset="0"/>
              </a:rPr>
              <a:t>3</a:t>
            </a:r>
          </a:p>
        </p:txBody>
      </p:sp>
      <p:sp>
        <p:nvSpPr>
          <p:cNvPr id="190" name="TextBox 189"/>
          <p:cNvSpPr txBox="1"/>
          <p:nvPr/>
        </p:nvSpPr>
        <p:spPr>
          <a:xfrm>
            <a:off x="6563086" y="2493000"/>
            <a:ext cx="480929" cy="369332"/>
          </a:xfrm>
          <a:prstGeom prst="rect">
            <a:avLst/>
          </a:prstGeom>
          <a:noFill/>
        </p:spPr>
        <p:txBody>
          <a:bodyPr wrap="square" rtlCol="0">
            <a:spAutoFit/>
          </a:bodyPr>
          <a:lstStyle/>
          <a:p>
            <a:r>
              <a:rPr lang="en-US" dirty="0">
                <a:ea typeface="Gill Sans" charset="0"/>
                <a:cs typeface="Gill Sans" charset="0"/>
              </a:rPr>
              <a:t>c</a:t>
            </a:r>
            <a:r>
              <a:rPr lang="en-US" baseline="-25000" dirty="0">
                <a:ea typeface="Gill Sans" charset="0"/>
                <a:cs typeface="Gill Sans" charset="0"/>
              </a:rPr>
              <a:t>1</a:t>
            </a:r>
          </a:p>
        </p:txBody>
      </p:sp>
      <p:sp>
        <p:nvSpPr>
          <p:cNvPr id="191" name="TextBox 190"/>
          <p:cNvSpPr txBox="1"/>
          <p:nvPr/>
        </p:nvSpPr>
        <p:spPr>
          <a:xfrm>
            <a:off x="7515938" y="4702760"/>
            <a:ext cx="480929" cy="369332"/>
          </a:xfrm>
          <a:prstGeom prst="rect">
            <a:avLst/>
          </a:prstGeom>
          <a:noFill/>
        </p:spPr>
        <p:txBody>
          <a:bodyPr wrap="square" rtlCol="0">
            <a:spAutoFit/>
          </a:bodyPr>
          <a:lstStyle/>
          <a:p>
            <a:r>
              <a:rPr lang="en-US" dirty="0">
                <a:ea typeface="Gill Sans" charset="0"/>
                <a:cs typeface="Gill Sans" charset="0"/>
              </a:rPr>
              <a:t>c</a:t>
            </a:r>
            <a:r>
              <a:rPr lang="en-US" baseline="-25000" dirty="0">
                <a:ea typeface="Gill Sans" charset="0"/>
                <a:cs typeface="Gill Sans" charset="0"/>
              </a:rPr>
              <a:t>5</a:t>
            </a:r>
          </a:p>
        </p:txBody>
      </p:sp>
      <p:sp>
        <p:nvSpPr>
          <p:cNvPr id="176" name="TextBox 175"/>
          <p:cNvSpPr txBox="1"/>
          <p:nvPr/>
        </p:nvSpPr>
        <p:spPr>
          <a:xfrm>
            <a:off x="6841727" y="3647203"/>
            <a:ext cx="480929" cy="369332"/>
          </a:xfrm>
          <a:prstGeom prst="rect">
            <a:avLst/>
          </a:prstGeom>
          <a:noFill/>
        </p:spPr>
        <p:txBody>
          <a:bodyPr wrap="square" rtlCol="0">
            <a:spAutoFit/>
          </a:bodyPr>
          <a:lstStyle/>
          <a:p>
            <a:r>
              <a:rPr lang="en-US">
                <a:ea typeface="Gill Sans" charset="0"/>
                <a:cs typeface="Gill Sans" charset="0"/>
              </a:rPr>
              <a:t>c</a:t>
            </a:r>
            <a:r>
              <a:rPr lang="en-US" baseline="-25000">
                <a:ea typeface="Gill Sans" charset="0"/>
                <a:cs typeface="Gill Sans" charset="0"/>
              </a:rPr>
              <a:t>2</a:t>
            </a:r>
            <a:endParaRPr lang="en-US" dirty="0">
              <a:ea typeface="Gill Sans" charset="0"/>
              <a:cs typeface="Gill Sans" charset="0"/>
            </a:endParaRPr>
          </a:p>
        </p:txBody>
      </p:sp>
      <p:cxnSp>
        <p:nvCxnSpPr>
          <p:cNvPr id="240" name="Straight Connector 239"/>
          <p:cNvCxnSpPr/>
          <p:nvPr/>
        </p:nvCxnSpPr>
        <p:spPr>
          <a:xfrm flipH="1">
            <a:off x="5474566" y="3327647"/>
            <a:ext cx="321953" cy="1078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H="1">
            <a:off x="6276037" y="2881255"/>
            <a:ext cx="1131380" cy="113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H="1">
            <a:off x="6954408" y="3189044"/>
            <a:ext cx="520770" cy="12027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7861014" y="3223409"/>
            <a:ext cx="507750" cy="11414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flipH="1">
            <a:off x="7014035" y="4636621"/>
            <a:ext cx="1131380" cy="113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5482008" y="4640143"/>
            <a:ext cx="1131380" cy="113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87734" y="1227469"/>
            <a:ext cx="7242002" cy="523220"/>
          </a:xfrm>
          <a:prstGeom prst="rect">
            <a:avLst/>
          </a:prstGeom>
          <a:noFill/>
        </p:spPr>
        <p:txBody>
          <a:bodyPr wrap="square" rtlCol="0">
            <a:spAutoFit/>
          </a:bodyPr>
          <a:lstStyle/>
          <a:p>
            <a:r>
              <a:rPr lang="en-US" sz="2800" dirty="0">
                <a:latin typeface="Gill Sans Light" charset="0"/>
                <a:ea typeface="Gill Sans Light" charset="0"/>
                <a:cs typeface="Gill Sans Light" charset="0"/>
              </a:rPr>
              <a:t>Fluid model:  Transactions as continuous streams</a:t>
            </a:r>
          </a:p>
        </p:txBody>
      </p:sp>
      <p:grpSp>
        <p:nvGrpSpPr>
          <p:cNvPr id="4" name="Group 3">
            <a:extLst>
              <a:ext uri="{FF2B5EF4-FFF2-40B4-BE49-F238E27FC236}">
                <a16:creationId xmlns:a16="http://schemas.microsoft.com/office/drawing/2014/main" id="{CC682B77-2214-7D46-8A10-42FAD7DC2782}"/>
              </a:ext>
            </a:extLst>
          </p:cNvPr>
          <p:cNvGrpSpPr/>
          <p:nvPr/>
        </p:nvGrpSpPr>
        <p:grpSpPr>
          <a:xfrm>
            <a:off x="1495465" y="3062825"/>
            <a:ext cx="401240" cy="1985216"/>
            <a:chOff x="1226241" y="2754435"/>
            <a:chExt cx="401240" cy="1985216"/>
          </a:xfrm>
        </p:grpSpPr>
        <p:pic>
          <p:nvPicPr>
            <p:cNvPr id="209" name="Picture 208">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1247489" y="3062428"/>
              <a:ext cx="367292" cy="511717"/>
            </a:xfrm>
            <a:prstGeom prst="rect">
              <a:avLst/>
            </a:prstGeom>
          </p:spPr>
        </p:pic>
        <p:pic>
          <p:nvPicPr>
            <p:cNvPr id="210" name="Picture 209">
              <a:extLst>
                <a:ext uri="{FF2B5EF4-FFF2-40B4-BE49-F238E27FC236}">
                  <a16:creationId xmlns:a16="http://schemas.microsoft.com/office/drawing/2014/main" id="{5A304E72-C5D0-B248-96DF-73359A86783F}"/>
                </a:ext>
              </a:extLst>
            </p:cNvPr>
            <p:cNvPicPr>
              <a:picLocks noChangeAspect="1"/>
            </p:cNvPicPr>
            <p:nvPr/>
          </p:nvPicPr>
          <p:blipFill>
            <a:blip r:embed="rId4">
              <a:duotone>
                <a:srgbClr val="ED7D31">
                  <a:shade val="45000"/>
                  <a:satMod val="135000"/>
                </a:srgbClr>
                <a:prstClr val="white"/>
              </a:duotone>
            </a:blip>
            <a:stretch>
              <a:fillRect/>
            </a:stretch>
          </p:blipFill>
          <p:spPr>
            <a:xfrm>
              <a:off x="1226241" y="4243743"/>
              <a:ext cx="401240" cy="495908"/>
            </a:xfrm>
            <a:prstGeom prst="rect">
              <a:avLst/>
            </a:prstGeom>
          </p:spPr>
        </p:pic>
        <p:grpSp>
          <p:nvGrpSpPr>
            <p:cNvPr id="211" name="Group 210"/>
            <p:cNvGrpSpPr/>
            <p:nvPr/>
          </p:nvGrpSpPr>
          <p:grpSpPr>
            <a:xfrm>
              <a:off x="1308044" y="3913631"/>
              <a:ext cx="262912" cy="313542"/>
              <a:chOff x="5905366" y="2607492"/>
              <a:chExt cx="810378" cy="1047231"/>
            </a:xfrm>
            <a:solidFill>
              <a:schemeClr val="accent3">
                <a:lumMod val="75000"/>
              </a:schemeClr>
            </a:solidFill>
          </p:grpSpPr>
          <p:sp>
            <p:nvSpPr>
              <p:cNvPr id="228" name="Oval 227"/>
              <p:cNvSpPr/>
              <p:nvPr/>
            </p:nvSpPr>
            <p:spPr>
              <a:xfrm>
                <a:off x="6095351" y="2607492"/>
                <a:ext cx="448406" cy="601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9" name="Delay 228"/>
              <p:cNvSpPr/>
              <p:nvPr/>
            </p:nvSpPr>
            <p:spPr>
              <a:xfrm rot="16200000">
                <a:off x="6120467" y="3059447"/>
                <a:ext cx="380175" cy="81037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12" name="Group 211"/>
            <p:cNvGrpSpPr/>
            <p:nvPr/>
          </p:nvGrpSpPr>
          <p:grpSpPr>
            <a:xfrm>
              <a:off x="1320744" y="3538730"/>
              <a:ext cx="234472" cy="292893"/>
              <a:chOff x="4211043" y="-475197"/>
              <a:chExt cx="851549" cy="984598"/>
            </a:xfrm>
            <a:solidFill>
              <a:schemeClr val="accent5">
                <a:lumMod val="50000"/>
              </a:schemeClr>
            </a:solidFill>
          </p:grpSpPr>
          <p:sp>
            <p:nvSpPr>
              <p:cNvPr id="226" name="Oval 225"/>
              <p:cNvSpPr/>
              <p:nvPr/>
            </p:nvSpPr>
            <p:spPr>
              <a:xfrm>
                <a:off x="4409139" y="-475197"/>
                <a:ext cx="460944" cy="5171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7" name="Delay 226"/>
              <p:cNvSpPr/>
              <p:nvPr/>
            </p:nvSpPr>
            <p:spPr>
              <a:xfrm rot="16200000">
                <a:off x="4464131" y="-89060"/>
                <a:ext cx="345373" cy="85154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13" name="Group 212"/>
            <p:cNvGrpSpPr/>
            <p:nvPr/>
          </p:nvGrpSpPr>
          <p:grpSpPr>
            <a:xfrm>
              <a:off x="1311581" y="2754435"/>
              <a:ext cx="259306" cy="326048"/>
              <a:chOff x="5691651" y="2138461"/>
              <a:chExt cx="673974" cy="987197"/>
            </a:xfrm>
            <a:solidFill>
              <a:srgbClr val="7030A0"/>
            </a:solidFill>
          </p:grpSpPr>
          <p:sp>
            <p:nvSpPr>
              <p:cNvPr id="224" name="Oval 223"/>
              <p:cNvSpPr/>
              <p:nvPr/>
            </p:nvSpPr>
            <p:spPr>
              <a:xfrm>
                <a:off x="5831768" y="2138461"/>
                <a:ext cx="361087" cy="4629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5" name="Delay 224"/>
              <p:cNvSpPr/>
              <p:nvPr/>
            </p:nvSpPr>
            <p:spPr>
              <a:xfrm rot="16200000">
                <a:off x="5831728" y="2591761"/>
                <a:ext cx="393820" cy="673974"/>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6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The routing problem</a:t>
            </a:r>
          </a:p>
        </p:txBody>
      </p:sp>
      <p:graphicFrame>
        <p:nvGraphicFramePr>
          <p:cNvPr id="2" name="Table 1">
            <a:extLst>
              <a:ext uri="{FF2B5EF4-FFF2-40B4-BE49-F238E27FC236}">
                <a16:creationId xmlns:a16="http://schemas.microsoft.com/office/drawing/2014/main" id="{C48A6693-1C7D-6342-B3CF-AA83B72D4296}"/>
              </a:ext>
            </a:extLst>
          </p:cNvPr>
          <p:cNvGraphicFramePr>
            <a:graphicFrameLocks noGrp="1"/>
          </p:cNvGraphicFramePr>
          <p:nvPr>
            <p:extLst>
              <p:ext uri="{D42A27DB-BD31-4B8C-83A1-F6EECF244321}">
                <p14:modId xmlns:p14="http://schemas.microsoft.com/office/powerpoint/2010/main" val="416004937"/>
              </p:ext>
            </p:extLst>
          </p:nvPr>
        </p:nvGraphicFramePr>
        <p:xfrm>
          <a:off x="1998936" y="3062825"/>
          <a:ext cx="2243485" cy="1932310"/>
        </p:xfrm>
        <a:graphic>
          <a:graphicData uri="http://schemas.openxmlformats.org/drawingml/2006/table">
            <a:tbl>
              <a:tblPr bandRow="1">
                <a:tableStyleId>{5C22544A-7EE6-4342-B048-85BDC9FD1C3A}</a:tableStyleId>
              </a:tblPr>
              <a:tblGrid>
                <a:gridCol w="448697">
                  <a:extLst>
                    <a:ext uri="{9D8B030D-6E8A-4147-A177-3AD203B41FA5}">
                      <a16:colId xmlns:a16="http://schemas.microsoft.com/office/drawing/2014/main" val="3192579238"/>
                    </a:ext>
                  </a:extLst>
                </a:gridCol>
                <a:gridCol w="448697">
                  <a:extLst>
                    <a:ext uri="{9D8B030D-6E8A-4147-A177-3AD203B41FA5}">
                      <a16:colId xmlns:a16="http://schemas.microsoft.com/office/drawing/2014/main" val="2765457074"/>
                    </a:ext>
                  </a:extLst>
                </a:gridCol>
                <a:gridCol w="448697">
                  <a:extLst>
                    <a:ext uri="{9D8B030D-6E8A-4147-A177-3AD203B41FA5}">
                      <a16:colId xmlns:a16="http://schemas.microsoft.com/office/drawing/2014/main" val="3987295172"/>
                    </a:ext>
                  </a:extLst>
                </a:gridCol>
                <a:gridCol w="448697">
                  <a:extLst>
                    <a:ext uri="{9D8B030D-6E8A-4147-A177-3AD203B41FA5}">
                      <a16:colId xmlns:a16="http://schemas.microsoft.com/office/drawing/2014/main" val="1429587093"/>
                    </a:ext>
                  </a:extLst>
                </a:gridCol>
                <a:gridCol w="448697">
                  <a:extLst>
                    <a:ext uri="{9D8B030D-6E8A-4147-A177-3AD203B41FA5}">
                      <a16:colId xmlns:a16="http://schemas.microsoft.com/office/drawing/2014/main" val="3833964327"/>
                    </a:ext>
                  </a:extLst>
                </a:gridCol>
              </a:tblGrid>
              <a:tr h="386462">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320109108"/>
                  </a:ext>
                </a:extLst>
              </a:tr>
              <a:tr h="386462">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2</a:t>
                      </a:r>
                    </a:p>
                  </a:txBody>
                  <a:tcPr/>
                </a:tc>
                <a:tc>
                  <a:txBody>
                    <a:bodyPr/>
                    <a:lstStyle/>
                    <a:p>
                      <a:pPr algn="ctr"/>
                      <a:r>
                        <a:rPr lang="en-US" dirty="0"/>
                        <a:t>0</a:t>
                      </a:r>
                    </a:p>
                  </a:txBody>
                  <a:tcPr/>
                </a:tc>
                <a:extLst>
                  <a:ext uri="{0D108BD9-81ED-4DB2-BD59-A6C34878D82A}">
                    <a16:rowId xmlns:a16="http://schemas.microsoft.com/office/drawing/2014/main" val="2426431403"/>
                  </a:ext>
                </a:extLst>
              </a:tr>
              <a:tr h="386462">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886377964"/>
                  </a:ext>
                </a:extLst>
              </a:tr>
              <a:tr h="386462">
                <a:tc>
                  <a:txBody>
                    <a:bodyPr/>
                    <a:lstStyle/>
                    <a:p>
                      <a:pPr algn="ctr"/>
                      <a:r>
                        <a:rPr lang="en-US" dirty="0"/>
                        <a:t>2</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2</a:t>
                      </a:r>
                    </a:p>
                  </a:txBody>
                  <a:tcPr/>
                </a:tc>
                <a:extLst>
                  <a:ext uri="{0D108BD9-81ED-4DB2-BD59-A6C34878D82A}">
                    <a16:rowId xmlns:a16="http://schemas.microsoft.com/office/drawing/2014/main" val="3030744442"/>
                  </a:ext>
                </a:extLst>
              </a:tr>
              <a:tr h="386462">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839124728"/>
                  </a:ext>
                </a:extLst>
              </a:tr>
            </a:tbl>
          </a:graphicData>
        </a:graphic>
      </p:graphicFrame>
      <p:grpSp>
        <p:nvGrpSpPr>
          <p:cNvPr id="7" name="Group 6">
            <a:extLst>
              <a:ext uri="{FF2B5EF4-FFF2-40B4-BE49-F238E27FC236}">
                <a16:creationId xmlns:a16="http://schemas.microsoft.com/office/drawing/2014/main" id="{547C195E-5209-7B4C-94AF-52E36BB9AAB2}"/>
              </a:ext>
            </a:extLst>
          </p:cNvPr>
          <p:cNvGrpSpPr/>
          <p:nvPr/>
        </p:nvGrpSpPr>
        <p:grpSpPr>
          <a:xfrm>
            <a:off x="2124362" y="2567876"/>
            <a:ext cx="2108318" cy="512676"/>
            <a:chOff x="2124362" y="2778896"/>
            <a:chExt cx="2108318" cy="512676"/>
          </a:xfrm>
        </p:grpSpPr>
        <p:pic>
          <p:nvPicPr>
            <p:cNvPr id="72" name="Picture 71">
              <a:extLst>
                <a:ext uri="{FF2B5EF4-FFF2-40B4-BE49-F238E27FC236}">
                  <a16:creationId xmlns:a16="http://schemas.microsoft.com/office/drawing/2014/main" id="{4F059026-4D35-464F-B986-FE01D8BB83A2}"/>
                </a:ext>
              </a:extLst>
            </p:cNvPr>
            <p:cNvPicPr>
              <a:picLocks noChangeAspect="1"/>
            </p:cNvPicPr>
            <p:nvPr/>
          </p:nvPicPr>
          <p:blipFill>
            <a:blip r:embed="rId4">
              <a:duotone>
                <a:srgbClr val="4472C4">
                  <a:shade val="45000"/>
                  <a:satMod val="135000"/>
                </a:srgbClr>
                <a:prstClr val="white"/>
              </a:duotone>
            </a:blip>
            <a:stretch>
              <a:fillRect/>
            </a:stretch>
          </p:blipFill>
          <p:spPr>
            <a:xfrm>
              <a:off x="2471197" y="2778896"/>
              <a:ext cx="417282" cy="512676"/>
            </a:xfrm>
            <a:prstGeom prst="rect">
              <a:avLst/>
            </a:prstGeom>
          </p:spPr>
        </p:pic>
        <p:pic>
          <p:nvPicPr>
            <p:cNvPr id="73" name="Picture 72">
              <a:extLst>
                <a:ext uri="{FF2B5EF4-FFF2-40B4-BE49-F238E27FC236}">
                  <a16:creationId xmlns:a16="http://schemas.microsoft.com/office/drawing/2014/main" id="{283CDA8E-AFDE-A346-9E74-B515D3ABF423}"/>
                </a:ext>
              </a:extLst>
            </p:cNvPr>
            <p:cNvPicPr>
              <a:picLocks noChangeAspect="1"/>
            </p:cNvPicPr>
            <p:nvPr/>
          </p:nvPicPr>
          <p:blipFill>
            <a:blip r:embed="rId4">
              <a:duotone>
                <a:srgbClr val="ED7D31">
                  <a:shade val="45000"/>
                  <a:satMod val="135000"/>
                </a:srgbClr>
                <a:prstClr val="white"/>
              </a:duotone>
            </a:blip>
            <a:stretch>
              <a:fillRect/>
            </a:stretch>
          </p:blipFill>
          <p:spPr>
            <a:xfrm>
              <a:off x="3831440" y="2778896"/>
              <a:ext cx="401240" cy="495908"/>
            </a:xfrm>
            <a:prstGeom prst="rect">
              <a:avLst/>
            </a:prstGeom>
          </p:spPr>
        </p:pic>
        <p:grpSp>
          <p:nvGrpSpPr>
            <p:cNvPr id="74" name="Group 73">
              <a:extLst>
                <a:ext uri="{FF2B5EF4-FFF2-40B4-BE49-F238E27FC236}">
                  <a16:creationId xmlns:a16="http://schemas.microsoft.com/office/drawing/2014/main" id="{0AE2B536-7558-0545-B351-D4F1916B6F39}"/>
                </a:ext>
              </a:extLst>
            </p:cNvPr>
            <p:cNvGrpSpPr/>
            <p:nvPr/>
          </p:nvGrpSpPr>
          <p:grpSpPr>
            <a:xfrm>
              <a:off x="3465108" y="2883158"/>
              <a:ext cx="262912" cy="313542"/>
              <a:chOff x="5905366" y="2607492"/>
              <a:chExt cx="810378" cy="1047231"/>
            </a:xfrm>
            <a:solidFill>
              <a:schemeClr val="accent3">
                <a:lumMod val="75000"/>
              </a:schemeClr>
            </a:solidFill>
          </p:grpSpPr>
          <p:sp>
            <p:nvSpPr>
              <p:cNvPr id="82" name="Oval 81">
                <a:extLst>
                  <a:ext uri="{FF2B5EF4-FFF2-40B4-BE49-F238E27FC236}">
                    <a16:creationId xmlns:a16="http://schemas.microsoft.com/office/drawing/2014/main" id="{CD66424B-B246-AF48-9F1C-5754AC7721DA}"/>
                  </a:ext>
                </a:extLst>
              </p:cNvPr>
              <p:cNvSpPr/>
              <p:nvPr/>
            </p:nvSpPr>
            <p:spPr>
              <a:xfrm>
                <a:off x="6095351" y="2607492"/>
                <a:ext cx="448406" cy="601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Delay 82">
                <a:extLst>
                  <a:ext uri="{FF2B5EF4-FFF2-40B4-BE49-F238E27FC236}">
                    <a16:creationId xmlns:a16="http://schemas.microsoft.com/office/drawing/2014/main" id="{E11472E9-14FE-AA46-B27D-8FA520E600AB}"/>
                  </a:ext>
                </a:extLst>
              </p:cNvPr>
              <p:cNvSpPr/>
              <p:nvPr/>
            </p:nvSpPr>
            <p:spPr>
              <a:xfrm rot="16200000">
                <a:off x="6120467" y="3059447"/>
                <a:ext cx="380175" cy="81037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5" name="Group 74">
              <a:extLst>
                <a:ext uri="{FF2B5EF4-FFF2-40B4-BE49-F238E27FC236}">
                  <a16:creationId xmlns:a16="http://schemas.microsoft.com/office/drawing/2014/main" id="{1C56AC63-7205-3749-8194-62E8F99BCBDD}"/>
                </a:ext>
              </a:extLst>
            </p:cNvPr>
            <p:cNvGrpSpPr/>
            <p:nvPr/>
          </p:nvGrpSpPr>
          <p:grpSpPr>
            <a:xfrm>
              <a:off x="2955622" y="2878558"/>
              <a:ext cx="304535" cy="337117"/>
              <a:chOff x="4211043" y="-475197"/>
              <a:chExt cx="851549" cy="984598"/>
            </a:xfrm>
            <a:solidFill>
              <a:schemeClr val="accent5">
                <a:lumMod val="50000"/>
              </a:schemeClr>
            </a:solidFill>
          </p:grpSpPr>
          <p:sp>
            <p:nvSpPr>
              <p:cNvPr id="80" name="Oval 79">
                <a:extLst>
                  <a:ext uri="{FF2B5EF4-FFF2-40B4-BE49-F238E27FC236}">
                    <a16:creationId xmlns:a16="http://schemas.microsoft.com/office/drawing/2014/main" id="{44B0586B-44CD-F445-ACE8-6DD07FD6561E}"/>
                  </a:ext>
                </a:extLst>
              </p:cNvPr>
              <p:cNvSpPr/>
              <p:nvPr/>
            </p:nvSpPr>
            <p:spPr>
              <a:xfrm>
                <a:off x="4409139" y="-475197"/>
                <a:ext cx="460944" cy="5171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1" name="Delay 80">
                <a:extLst>
                  <a:ext uri="{FF2B5EF4-FFF2-40B4-BE49-F238E27FC236}">
                    <a16:creationId xmlns:a16="http://schemas.microsoft.com/office/drawing/2014/main" id="{CBDE0408-1C84-0F45-8BAE-7ACE3DC4C19B}"/>
                  </a:ext>
                </a:extLst>
              </p:cNvPr>
              <p:cNvSpPr/>
              <p:nvPr/>
            </p:nvSpPr>
            <p:spPr>
              <a:xfrm rot="16200000">
                <a:off x="4464131" y="-89060"/>
                <a:ext cx="345373" cy="85154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6" name="Group 75">
              <a:extLst>
                <a:ext uri="{FF2B5EF4-FFF2-40B4-BE49-F238E27FC236}">
                  <a16:creationId xmlns:a16="http://schemas.microsoft.com/office/drawing/2014/main" id="{237E6DF6-9990-2440-BA76-8A809A141CBC}"/>
                </a:ext>
              </a:extLst>
            </p:cNvPr>
            <p:cNvGrpSpPr/>
            <p:nvPr/>
          </p:nvGrpSpPr>
          <p:grpSpPr>
            <a:xfrm>
              <a:off x="2124362" y="2862589"/>
              <a:ext cx="259306" cy="326048"/>
              <a:chOff x="5691651" y="2138461"/>
              <a:chExt cx="673974" cy="987197"/>
            </a:xfrm>
            <a:solidFill>
              <a:srgbClr val="7030A0"/>
            </a:solidFill>
          </p:grpSpPr>
          <p:sp>
            <p:nvSpPr>
              <p:cNvPr id="78" name="Oval 77">
                <a:extLst>
                  <a:ext uri="{FF2B5EF4-FFF2-40B4-BE49-F238E27FC236}">
                    <a16:creationId xmlns:a16="http://schemas.microsoft.com/office/drawing/2014/main" id="{73089E02-60D0-5343-B640-1DF4B408C084}"/>
                  </a:ext>
                </a:extLst>
              </p:cNvPr>
              <p:cNvSpPr/>
              <p:nvPr/>
            </p:nvSpPr>
            <p:spPr>
              <a:xfrm>
                <a:off x="5831768" y="2138461"/>
                <a:ext cx="361087" cy="4629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Delay 78">
                <a:extLst>
                  <a:ext uri="{FF2B5EF4-FFF2-40B4-BE49-F238E27FC236}">
                    <a16:creationId xmlns:a16="http://schemas.microsoft.com/office/drawing/2014/main" id="{A3E6FC6A-75EF-5B40-9FDC-883488035474}"/>
                  </a:ext>
                </a:extLst>
              </p:cNvPr>
              <p:cNvSpPr/>
              <p:nvPr/>
            </p:nvSpPr>
            <p:spPr>
              <a:xfrm rot="16200000">
                <a:off x="5831728" y="2591761"/>
                <a:ext cx="393820" cy="673974"/>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9" name="Rectangle 8">
            <a:extLst>
              <a:ext uri="{FF2B5EF4-FFF2-40B4-BE49-F238E27FC236}">
                <a16:creationId xmlns:a16="http://schemas.microsoft.com/office/drawing/2014/main" id="{4A036EE7-9864-884F-A2EC-2DBFB242E3F5}"/>
              </a:ext>
            </a:extLst>
          </p:cNvPr>
          <p:cNvSpPr/>
          <p:nvPr/>
        </p:nvSpPr>
        <p:spPr>
          <a:xfrm>
            <a:off x="8591696" y="2383395"/>
            <a:ext cx="3355266" cy="954107"/>
          </a:xfrm>
          <a:prstGeom prst="rect">
            <a:avLst/>
          </a:prstGeom>
        </p:spPr>
        <p:txBody>
          <a:bodyPr wrap="square">
            <a:spAutoFit/>
          </a:bodyPr>
          <a:lstStyle/>
          <a:p>
            <a:pPr marL="201168" lvl="1" indent="0">
              <a:buNone/>
            </a:pPr>
            <a:r>
              <a:rPr lang="en-US" sz="2800" dirty="0">
                <a:latin typeface="Gill Sans" panose="020B0502020104020203" pitchFamily="34" charset="-79"/>
                <a:ea typeface="Gill Sans" charset="0"/>
                <a:cs typeface="Gill Sans" panose="020B0502020104020203" pitchFamily="34" charset="-79"/>
              </a:rPr>
              <a:t>Maximize</a:t>
            </a:r>
            <a:r>
              <a:rPr lang="en-US" sz="2800" dirty="0">
                <a:latin typeface="Gill Sans" panose="020B0502020104020203" pitchFamily="34" charset="-79"/>
                <a:cs typeface="Gill Sans" panose="020B0502020104020203" pitchFamily="34" charset="-79"/>
              </a:rPr>
              <a:t> utility for senders</a:t>
            </a:r>
          </a:p>
        </p:txBody>
      </p:sp>
      <p:sp>
        <p:nvSpPr>
          <p:cNvPr id="60" name="TextBox 59">
            <a:extLst>
              <a:ext uri="{FF2B5EF4-FFF2-40B4-BE49-F238E27FC236}">
                <a16:creationId xmlns:a16="http://schemas.microsoft.com/office/drawing/2014/main" id="{88F327D8-D3E1-E34A-84E0-2C5F7B400179}"/>
              </a:ext>
            </a:extLst>
          </p:cNvPr>
          <p:cNvSpPr txBox="1"/>
          <p:nvPr/>
        </p:nvSpPr>
        <p:spPr>
          <a:xfrm>
            <a:off x="2331356" y="5741931"/>
            <a:ext cx="8656212"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Rate on forward direction = Rate on backward direction</a:t>
            </a:r>
            <a:endParaRPr lang="en-US" sz="2800" baseline="-25000" dirty="0">
              <a:latin typeface="Gill Sans" panose="020B0502020104020203" pitchFamily="34" charset="-79"/>
              <a:cs typeface="Gill Sans" panose="020B0502020104020203" pitchFamily="34" charset="-79"/>
            </a:endParaRPr>
          </a:p>
        </p:txBody>
      </p:sp>
      <p:sp>
        <p:nvSpPr>
          <p:cNvPr id="68" name="TextBox 67">
            <a:extLst>
              <a:ext uri="{FF2B5EF4-FFF2-40B4-BE49-F238E27FC236}">
                <a16:creationId xmlns:a16="http://schemas.microsoft.com/office/drawing/2014/main" id="{D1DABB52-4B83-EA4D-B66D-67544C90688C}"/>
              </a:ext>
            </a:extLst>
          </p:cNvPr>
          <p:cNvSpPr txBox="1"/>
          <p:nvPr/>
        </p:nvSpPr>
        <p:spPr>
          <a:xfrm rot="16200000">
            <a:off x="631476" y="3700716"/>
            <a:ext cx="1097833" cy="400110"/>
          </a:xfrm>
          <a:prstGeom prst="rect">
            <a:avLst/>
          </a:prstGeom>
          <a:noFill/>
        </p:spPr>
        <p:txBody>
          <a:bodyPr wrap="square" rtlCol="0">
            <a:spAutoFit/>
          </a:bodyPr>
          <a:lstStyle/>
          <a:p>
            <a:r>
              <a:rPr lang="en-US" sz="2000" dirty="0"/>
              <a:t>Senders</a:t>
            </a:r>
          </a:p>
        </p:txBody>
      </p:sp>
      <p:sp>
        <p:nvSpPr>
          <p:cNvPr id="69" name="TextBox 68">
            <a:extLst>
              <a:ext uri="{FF2B5EF4-FFF2-40B4-BE49-F238E27FC236}">
                <a16:creationId xmlns:a16="http://schemas.microsoft.com/office/drawing/2014/main" id="{EBA6FCAD-F79D-AB44-8C94-A9AF66C4A1D9}"/>
              </a:ext>
            </a:extLst>
          </p:cNvPr>
          <p:cNvSpPr txBox="1"/>
          <p:nvPr/>
        </p:nvSpPr>
        <p:spPr>
          <a:xfrm>
            <a:off x="2626872" y="2278913"/>
            <a:ext cx="1238005" cy="400110"/>
          </a:xfrm>
          <a:prstGeom prst="rect">
            <a:avLst/>
          </a:prstGeom>
          <a:noFill/>
        </p:spPr>
        <p:txBody>
          <a:bodyPr wrap="square" rtlCol="0">
            <a:spAutoFit/>
          </a:bodyPr>
          <a:lstStyle/>
          <a:p>
            <a:r>
              <a:rPr lang="en-US" sz="2000" dirty="0"/>
              <a:t>Receivers</a:t>
            </a:r>
          </a:p>
        </p:txBody>
      </p:sp>
    </p:spTree>
    <p:custDataLst>
      <p:tags r:id="rId1"/>
    </p:custDataLst>
    <p:extLst>
      <p:ext uri="{BB962C8B-B14F-4D97-AF65-F5344CB8AC3E}">
        <p14:creationId xmlns:p14="http://schemas.microsoft.com/office/powerpoint/2010/main" val="1938226347"/>
      </p:ext>
    </p:extLst>
  </p:cSld>
  <p:clrMapOvr>
    <a:masterClrMapping/>
  </p:clrMapOvr>
  <mc:AlternateContent xmlns:mc="http://schemas.openxmlformats.org/markup-compatibility/2006" xmlns:p14="http://schemas.microsoft.com/office/powerpoint/2010/main">
    <mc:Choice Requires="p14">
      <p:transition spd="slow" p14:dur="2000" advTm="5847"/>
    </mc:Choice>
    <mc:Fallback xmlns="">
      <p:transition spd="slow" advTm="58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09" grpId="0"/>
      <p:bldP spid="169" grpId="0"/>
      <p:bldP spid="174" grpId="0"/>
      <p:bldP spid="187" grpId="0"/>
      <p:bldP spid="189" grpId="0"/>
      <p:bldP spid="190" grpId="0"/>
      <p:bldP spid="191" grpId="0"/>
      <p:bldP spid="176" grpId="0"/>
      <p:bldP spid="9" grpId="0"/>
      <p:bldP spid="60" grpId="0"/>
      <p:bldP spid="68" grpId="0"/>
      <p:bldP spid="6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216" y="378583"/>
            <a:ext cx="10515600" cy="1325563"/>
          </a:xfrm>
        </p:spPr>
        <p:txBody>
          <a:bodyPr/>
          <a:lstStyle/>
          <a:p>
            <a:r>
              <a:rPr lang="en-US" dirty="0"/>
              <a:t>Spider routing</a:t>
            </a:r>
          </a:p>
        </p:txBody>
      </p:sp>
      <p:pic>
        <p:nvPicPr>
          <p:cNvPr id="8" name="Picture 7">
            <a:extLst>
              <a:ext uri="{FF2B5EF4-FFF2-40B4-BE49-F238E27FC236}">
                <a16:creationId xmlns:a16="http://schemas.microsoft.com/office/drawing/2014/main" id="{5A304E72-C5D0-B248-96DF-73359A86783F}"/>
              </a:ext>
            </a:extLst>
          </p:cNvPr>
          <p:cNvPicPr>
            <a:picLocks noChangeAspect="1"/>
          </p:cNvPicPr>
          <p:nvPr/>
        </p:nvPicPr>
        <p:blipFill>
          <a:blip r:embed="rId4">
            <a:duotone>
              <a:srgbClr val="ED7D31">
                <a:shade val="45000"/>
                <a:satMod val="135000"/>
              </a:srgbClr>
              <a:prstClr val="white"/>
            </a:duotone>
          </a:blip>
          <a:stretch>
            <a:fillRect/>
          </a:stretch>
        </p:blipFill>
        <p:spPr>
          <a:xfrm>
            <a:off x="9090932" y="4532081"/>
            <a:ext cx="752328" cy="730316"/>
          </a:xfrm>
          <a:prstGeom prst="rect">
            <a:avLst/>
          </a:prstGeom>
        </p:spPr>
      </p:pic>
      <p:pic>
        <p:nvPicPr>
          <p:cNvPr id="9" name="Picture 8">
            <a:extLst>
              <a:ext uri="{FF2B5EF4-FFF2-40B4-BE49-F238E27FC236}">
                <a16:creationId xmlns:a16="http://schemas.microsoft.com/office/drawing/2014/main" id="{5A304E72-C5D0-B248-96DF-73359A86783F}"/>
              </a:ext>
            </a:extLst>
          </p:cNvPr>
          <p:cNvPicPr>
            <a:picLocks noChangeAspect="1"/>
          </p:cNvPicPr>
          <p:nvPr/>
        </p:nvPicPr>
        <p:blipFill>
          <a:blip r:embed="rId4">
            <a:duotone>
              <a:srgbClr val="ED7D31">
                <a:shade val="45000"/>
                <a:satMod val="135000"/>
              </a:srgbClr>
              <a:prstClr val="white"/>
            </a:duotone>
          </a:blip>
          <a:stretch>
            <a:fillRect/>
          </a:stretch>
        </p:blipFill>
        <p:spPr>
          <a:xfrm>
            <a:off x="831308" y="5050200"/>
            <a:ext cx="752328" cy="730316"/>
          </a:xfrm>
          <a:prstGeom prst="rect">
            <a:avLst/>
          </a:prstGeom>
        </p:spPr>
      </p:pic>
      <p:pic>
        <p:nvPicPr>
          <p:cNvPr id="11" name="Picture 10">
            <a:extLst>
              <a:ext uri="{FF2B5EF4-FFF2-40B4-BE49-F238E27FC236}">
                <a16:creationId xmlns:a16="http://schemas.microsoft.com/office/drawing/2014/main" id="{5A304E72-C5D0-B248-96DF-73359A86783F}"/>
              </a:ext>
            </a:extLst>
          </p:cNvPr>
          <p:cNvPicPr>
            <a:picLocks noChangeAspect="1"/>
          </p:cNvPicPr>
          <p:nvPr/>
        </p:nvPicPr>
        <p:blipFill>
          <a:blip r:embed="rId4">
            <a:duotone>
              <a:srgbClr val="ED7D31">
                <a:shade val="45000"/>
                <a:satMod val="135000"/>
              </a:srgbClr>
              <a:prstClr val="white"/>
            </a:duotone>
          </a:blip>
          <a:stretch>
            <a:fillRect/>
          </a:stretch>
        </p:blipFill>
        <p:spPr>
          <a:xfrm>
            <a:off x="9159984" y="1773959"/>
            <a:ext cx="752328" cy="730316"/>
          </a:xfrm>
          <a:prstGeom prst="rect">
            <a:avLst/>
          </a:prstGeom>
        </p:spPr>
      </p:pic>
      <p:pic>
        <p:nvPicPr>
          <p:cNvPr id="12" name="Picture 11">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4263262" y="1971787"/>
            <a:ext cx="674929" cy="738554"/>
          </a:xfrm>
          <a:prstGeom prst="rect">
            <a:avLst/>
          </a:prstGeom>
        </p:spPr>
      </p:pic>
      <p:pic>
        <p:nvPicPr>
          <p:cNvPr id="15" name="Picture 14">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2516158" y="4521396"/>
            <a:ext cx="674929" cy="738554"/>
          </a:xfrm>
          <a:prstGeom prst="rect">
            <a:avLst/>
          </a:prstGeom>
        </p:spPr>
      </p:pic>
      <p:pic>
        <p:nvPicPr>
          <p:cNvPr id="16" name="Picture 15">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5102547" y="4586526"/>
            <a:ext cx="674929" cy="738554"/>
          </a:xfrm>
          <a:prstGeom prst="rect">
            <a:avLst/>
          </a:prstGeom>
        </p:spPr>
      </p:pic>
      <p:pic>
        <p:nvPicPr>
          <p:cNvPr id="17" name="Picture 16">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7234031" y="3955813"/>
            <a:ext cx="674929" cy="738554"/>
          </a:xfrm>
          <a:prstGeom prst="rect">
            <a:avLst/>
          </a:prstGeom>
        </p:spPr>
      </p:pic>
      <p:pic>
        <p:nvPicPr>
          <p:cNvPr id="19" name="Picture 18">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7384464" y="2081035"/>
            <a:ext cx="674929" cy="738554"/>
          </a:xfrm>
          <a:prstGeom prst="rect">
            <a:avLst/>
          </a:prstGeom>
        </p:spPr>
      </p:pic>
      <p:cxnSp>
        <p:nvCxnSpPr>
          <p:cNvPr id="23" name="Straight Connector 22"/>
          <p:cNvCxnSpPr/>
          <p:nvPr/>
        </p:nvCxnSpPr>
        <p:spPr>
          <a:xfrm flipH="1">
            <a:off x="4938191" y="2314560"/>
            <a:ext cx="23772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412494" y="2539462"/>
            <a:ext cx="850768" cy="6951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3249105" y="4955803"/>
            <a:ext cx="1647987" cy="943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821187" y="4532081"/>
            <a:ext cx="1248620" cy="4545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7" idx="0"/>
            <a:endCxn id="19" idx="2"/>
          </p:cNvCxnSpPr>
          <p:nvPr/>
        </p:nvCxnSpPr>
        <p:spPr>
          <a:xfrm flipV="1">
            <a:off x="7571496" y="2819589"/>
            <a:ext cx="150433" cy="11362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8059393" y="4478118"/>
            <a:ext cx="1100591" cy="29432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19" idx="3"/>
          </p:cNvCxnSpPr>
          <p:nvPr/>
        </p:nvCxnSpPr>
        <p:spPr>
          <a:xfrm flipH="1">
            <a:off x="8059393" y="2265587"/>
            <a:ext cx="1031539" cy="18472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518060" y="5050199"/>
            <a:ext cx="998098" cy="36516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id="{5A304E72-C5D0-B248-96DF-73359A86783F}"/>
              </a:ext>
            </a:extLst>
          </p:cNvPr>
          <p:cNvPicPr>
            <a:picLocks noChangeAspect="1"/>
          </p:cNvPicPr>
          <p:nvPr/>
        </p:nvPicPr>
        <p:blipFill>
          <a:blip r:embed="rId4">
            <a:duotone>
              <a:srgbClr val="ED7D31">
                <a:shade val="45000"/>
                <a:satMod val="135000"/>
              </a:srgbClr>
              <a:prstClr val="white"/>
            </a:duotone>
          </a:blip>
          <a:stretch>
            <a:fillRect/>
          </a:stretch>
        </p:blipFill>
        <p:spPr>
          <a:xfrm>
            <a:off x="1583636" y="2504275"/>
            <a:ext cx="752328" cy="730316"/>
          </a:xfrm>
          <a:prstGeom prst="rect">
            <a:avLst/>
          </a:prstGeom>
        </p:spPr>
      </p:pic>
      <p:cxnSp>
        <p:nvCxnSpPr>
          <p:cNvPr id="80" name="Straight Connector 79"/>
          <p:cNvCxnSpPr/>
          <p:nvPr/>
        </p:nvCxnSpPr>
        <p:spPr>
          <a:xfrm flipH="1" flipV="1">
            <a:off x="2350764" y="3032611"/>
            <a:ext cx="467272" cy="28604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 name="Picture 101">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2753132" y="3032611"/>
            <a:ext cx="674929" cy="738554"/>
          </a:xfrm>
          <a:prstGeom prst="rect">
            <a:avLst/>
          </a:prstGeom>
        </p:spPr>
      </p:pic>
      <p:cxnSp>
        <p:nvCxnSpPr>
          <p:cNvPr id="104" name="Straight Connector 103"/>
          <p:cNvCxnSpPr>
            <a:stCxn id="15" idx="0"/>
            <a:endCxn id="102" idx="2"/>
          </p:cNvCxnSpPr>
          <p:nvPr/>
        </p:nvCxnSpPr>
        <p:spPr>
          <a:xfrm flipV="1">
            <a:off x="2853623" y="3771165"/>
            <a:ext cx="236974" cy="7502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414077" y="4688487"/>
            <a:ext cx="1288203" cy="461665"/>
          </a:xfrm>
          <a:prstGeom prst="rect">
            <a:avLst/>
          </a:prstGeom>
          <a:noFill/>
        </p:spPr>
        <p:txBody>
          <a:bodyPr wrap="square" rtlCol="0">
            <a:spAutoFit/>
          </a:bodyPr>
          <a:lstStyle/>
          <a:p>
            <a:r>
              <a:rPr lang="en-US" sz="2400" dirty="0"/>
              <a:t>Sender</a:t>
            </a:r>
          </a:p>
        </p:txBody>
      </p:sp>
      <p:sp>
        <p:nvSpPr>
          <p:cNvPr id="140" name="TextBox 139"/>
          <p:cNvSpPr txBox="1"/>
          <p:nvPr/>
        </p:nvSpPr>
        <p:spPr>
          <a:xfrm>
            <a:off x="4136346" y="2613718"/>
            <a:ext cx="1024601" cy="461665"/>
          </a:xfrm>
          <a:prstGeom prst="rect">
            <a:avLst/>
          </a:prstGeom>
          <a:noFill/>
        </p:spPr>
        <p:txBody>
          <a:bodyPr wrap="square" rtlCol="0">
            <a:spAutoFit/>
          </a:bodyPr>
          <a:lstStyle/>
          <a:p>
            <a:r>
              <a:rPr lang="en-US" sz="2400" dirty="0"/>
              <a:t>Router</a:t>
            </a:r>
          </a:p>
        </p:txBody>
      </p:sp>
      <p:sp>
        <p:nvSpPr>
          <p:cNvPr id="141" name="TextBox 140"/>
          <p:cNvSpPr txBox="1"/>
          <p:nvPr/>
        </p:nvSpPr>
        <p:spPr>
          <a:xfrm>
            <a:off x="5007447" y="4346194"/>
            <a:ext cx="1024601" cy="369332"/>
          </a:xfrm>
          <a:prstGeom prst="rect">
            <a:avLst/>
          </a:prstGeom>
          <a:noFill/>
        </p:spPr>
        <p:txBody>
          <a:bodyPr wrap="square" rtlCol="0">
            <a:spAutoFit/>
          </a:bodyPr>
          <a:lstStyle/>
          <a:p>
            <a:r>
              <a:rPr lang="en-US" dirty="0"/>
              <a:t>Router</a:t>
            </a:r>
          </a:p>
        </p:txBody>
      </p:sp>
      <p:sp>
        <p:nvSpPr>
          <p:cNvPr id="142" name="TextBox 141"/>
          <p:cNvSpPr txBox="1"/>
          <p:nvPr/>
        </p:nvSpPr>
        <p:spPr>
          <a:xfrm>
            <a:off x="9787542" y="1936151"/>
            <a:ext cx="1506991" cy="461665"/>
          </a:xfrm>
          <a:prstGeom prst="rect">
            <a:avLst/>
          </a:prstGeom>
          <a:noFill/>
        </p:spPr>
        <p:txBody>
          <a:bodyPr wrap="square" rtlCol="0">
            <a:spAutoFit/>
          </a:bodyPr>
          <a:lstStyle/>
          <a:p>
            <a:r>
              <a:rPr lang="en-US" sz="2400" dirty="0"/>
              <a:t>Receiver</a:t>
            </a:r>
          </a:p>
        </p:txBody>
      </p:sp>
      <p:sp>
        <p:nvSpPr>
          <p:cNvPr id="3" name="TextBox 2"/>
          <p:cNvSpPr txBox="1"/>
          <p:nvPr/>
        </p:nvSpPr>
        <p:spPr>
          <a:xfrm>
            <a:off x="3061345" y="5332673"/>
            <a:ext cx="10463226" cy="954107"/>
          </a:xfrm>
          <a:prstGeom prst="rect">
            <a:avLst/>
          </a:prstGeom>
          <a:noFill/>
        </p:spPr>
        <p:txBody>
          <a:bodyPr wrap="square" rtlCol="0">
            <a:spAutoFit/>
          </a:bodyPr>
          <a:lstStyle/>
          <a:p>
            <a:r>
              <a:rPr lang="en-US" sz="2800" dirty="0">
                <a:latin typeface="Gill Sans Light" panose="020B0302020104020203" pitchFamily="34" charset="-79"/>
                <a:cs typeface="Gill Sans Light" panose="020B0302020104020203" pitchFamily="34" charset="-79"/>
              </a:rPr>
              <a:t>Decentralized multi-path transport protocol: </a:t>
            </a:r>
          </a:p>
          <a:p>
            <a:r>
              <a:rPr lang="en-US" sz="2800" dirty="0">
                <a:latin typeface="Gill Sans Light" panose="020B0302020104020203" pitchFamily="34" charset="-79"/>
                <a:cs typeface="Gill Sans Light" panose="020B0302020104020203" pitchFamily="34" charset="-79"/>
              </a:rPr>
              <a:t>Pick windows for candidate paths based on router feedback</a:t>
            </a:r>
          </a:p>
        </p:txBody>
      </p:sp>
      <p:grpSp>
        <p:nvGrpSpPr>
          <p:cNvPr id="10" name="Group 9"/>
          <p:cNvGrpSpPr/>
          <p:nvPr/>
        </p:nvGrpSpPr>
        <p:grpSpPr>
          <a:xfrm>
            <a:off x="1409071" y="2112975"/>
            <a:ext cx="7672822" cy="3137018"/>
            <a:chOff x="1409071" y="2112975"/>
            <a:chExt cx="7672822" cy="3137018"/>
          </a:xfrm>
        </p:grpSpPr>
        <p:sp>
          <p:nvSpPr>
            <p:cNvPr id="130" name="TextBox 129"/>
            <p:cNvSpPr txBox="1"/>
            <p:nvPr/>
          </p:nvSpPr>
          <p:spPr>
            <a:xfrm rot="20343222">
              <a:off x="1409071" y="4596412"/>
              <a:ext cx="1368893" cy="369332"/>
            </a:xfrm>
            <a:prstGeom prst="rect">
              <a:avLst/>
            </a:prstGeom>
            <a:noFill/>
          </p:spPr>
          <p:txBody>
            <a:bodyPr wrap="square" rtlCol="0">
              <a:spAutoFit/>
            </a:bodyPr>
            <a:lstStyle/>
            <a:p>
              <a:r>
                <a:rPr lang="en-US" b="1" dirty="0">
                  <a:solidFill>
                    <a:srgbClr val="069CD9"/>
                  </a:solidFill>
                  <a:ea typeface="Gill Sans" charset="0"/>
                  <a:cs typeface="Gill Sans" charset="0"/>
                </a:rPr>
                <a:t>Window 1</a:t>
              </a:r>
              <a:endParaRPr lang="en-US" b="1" baseline="-25000" dirty="0">
                <a:solidFill>
                  <a:srgbClr val="069CD9"/>
                </a:solidFill>
                <a:ea typeface="Gill Sans" charset="0"/>
                <a:cs typeface="Gill Sans" charset="0"/>
              </a:endParaRPr>
            </a:p>
          </p:txBody>
        </p:sp>
        <p:sp>
          <p:nvSpPr>
            <p:cNvPr id="37" name="Freeform 36"/>
            <p:cNvSpPr/>
            <p:nvPr/>
          </p:nvSpPr>
          <p:spPr>
            <a:xfrm>
              <a:off x="1483027" y="2112975"/>
              <a:ext cx="7598866" cy="3137018"/>
            </a:xfrm>
            <a:custGeom>
              <a:avLst/>
              <a:gdLst>
                <a:gd name="connsiteX0" fmla="*/ 0 w 5756804"/>
                <a:gd name="connsiteY0" fmla="*/ 21990 h 1989598"/>
                <a:gd name="connsiteX1" fmla="*/ 645429 w 5756804"/>
                <a:gd name="connsiteY1" fmla="*/ 115686 h 1989598"/>
                <a:gd name="connsiteX2" fmla="*/ 2446381 w 5756804"/>
                <a:gd name="connsiteY2" fmla="*/ 917304 h 1989598"/>
                <a:gd name="connsiteX3" fmla="*/ 3175091 w 5756804"/>
                <a:gd name="connsiteY3" fmla="*/ 1000589 h 1989598"/>
                <a:gd name="connsiteX4" fmla="*/ 4976044 w 5756804"/>
                <a:gd name="connsiteY4" fmla="*/ 1791796 h 1989598"/>
                <a:gd name="connsiteX5" fmla="*/ 5756804 w 5756804"/>
                <a:gd name="connsiteY5" fmla="*/ 1989598 h 1989598"/>
                <a:gd name="connsiteX0" fmla="*/ 0 w 5756804"/>
                <a:gd name="connsiteY0" fmla="*/ 20074 h 1987682"/>
                <a:gd name="connsiteX1" fmla="*/ 645429 w 5756804"/>
                <a:gd name="connsiteY1" fmla="*/ 113770 h 1987682"/>
                <a:gd name="connsiteX2" fmla="*/ 2373510 w 5756804"/>
                <a:gd name="connsiteY2" fmla="*/ 873745 h 1987682"/>
                <a:gd name="connsiteX3" fmla="*/ 3175091 w 5756804"/>
                <a:gd name="connsiteY3" fmla="*/ 998673 h 1987682"/>
                <a:gd name="connsiteX4" fmla="*/ 4976044 w 5756804"/>
                <a:gd name="connsiteY4" fmla="*/ 1789880 h 1987682"/>
                <a:gd name="connsiteX5" fmla="*/ 5756804 w 5756804"/>
                <a:gd name="connsiteY5" fmla="*/ 1987682 h 1987682"/>
                <a:gd name="connsiteX0" fmla="*/ 0 w 5921904"/>
                <a:gd name="connsiteY0" fmla="*/ 1272239 h 1880947"/>
                <a:gd name="connsiteX1" fmla="*/ 810529 w 5921904"/>
                <a:gd name="connsiteY1" fmla="*/ 7035 h 1880947"/>
                <a:gd name="connsiteX2" fmla="*/ 2538610 w 5921904"/>
                <a:gd name="connsiteY2" fmla="*/ 767010 h 1880947"/>
                <a:gd name="connsiteX3" fmla="*/ 3340191 w 5921904"/>
                <a:gd name="connsiteY3" fmla="*/ 891938 h 1880947"/>
                <a:gd name="connsiteX4" fmla="*/ 5141144 w 5921904"/>
                <a:gd name="connsiteY4" fmla="*/ 1683145 h 1880947"/>
                <a:gd name="connsiteX5" fmla="*/ 5921904 w 5921904"/>
                <a:gd name="connsiteY5" fmla="*/ 1880947 h 1880947"/>
                <a:gd name="connsiteX0" fmla="*/ 0 w 5921904"/>
                <a:gd name="connsiteY0" fmla="*/ 505685 h 1114393"/>
                <a:gd name="connsiteX1" fmla="*/ 493029 w 5921904"/>
                <a:gd name="connsiteY1" fmla="*/ 104081 h 1114393"/>
                <a:gd name="connsiteX2" fmla="*/ 2538610 w 5921904"/>
                <a:gd name="connsiteY2" fmla="*/ 456 h 1114393"/>
                <a:gd name="connsiteX3" fmla="*/ 3340191 w 5921904"/>
                <a:gd name="connsiteY3" fmla="*/ 125384 h 1114393"/>
                <a:gd name="connsiteX4" fmla="*/ 5141144 w 5921904"/>
                <a:gd name="connsiteY4" fmla="*/ 916591 h 1114393"/>
                <a:gd name="connsiteX5" fmla="*/ 5921904 w 5921904"/>
                <a:gd name="connsiteY5" fmla="*/ 1114393 h 1114393"/>
                <a:gd name="connsiteX0" fmla="*/ 0 w 5921904"/>
                <a:gd name="connsiteY0" fmla="*/ 516501 h 1125209"/>
                <a:gd name="connsiteX1" fmla="*/ 493029 w 5921904"/>
                <a:gd name="connsiteY1" fmla="*/ 114897 h 1125209"/>
                <a:gd name="connsiteX2" fmla="*/ 2538610 w 5921904"/>
                <a:gd name="connsiteY2" fmla="*/ 11272 h 1125209"/>
                <a:gd name="connsiteX3" fmla="*/ 3340191 w 5921904"/>
                <a:gd name="connsiteY3" fmla="*/ 136200 h 1125209"/>
                <a:gd name="connsiteX4" fmla="*/ 5141144 w 5921904"/>
                <a:gd name="connsiteY4" fmla="*/ 927407 h 1125209"/>
                <a:gd name="connsiteX5" fmla="*/ 5921904 w 5921904"/>
                <a:gd name="connsiteY5" fmla="*/ 1125209 h 1125209"/>
                <a:gd name="connsiteX0" fmla="*/ 0 w 5921904"/>
                <a:gd name="connsiteY0" fmla="*/ 2257835 h 2866543"/>
                <a:gd name="connsiteX1" fmla="*/ 493029 w 5921904"/>
                <a:gd name="connsiteY1" fmla="*/ 1856231 h 2866543"/>
                <a:gd name="connsiteX2" fmla="*/ 2297310 w 5921904"/>
                <a:gd name="connsiteY2" fmla="*/ 6 h 2866543"/>
                <a:gd name="connsiteX3" fmla="*/ 3340191 w 5921904"/>
                <a:gd name="connsiteY3" fmla="*/ 1877534 h 2866543"/>
                <a:gd name="connsiteX4" fmla="*/ 5141144 w 5921904"/>
                <a:gd name="connsiteY4" fmla="*/ 2668741 h 2866543"/>
                <a:gd name="connsiteX5" fmla="*/ 5921904 w 5921904"/>
                <a:gd name="connsiteY5" fmla="*/ 2866543 h 2866543"/>
                <a:gd name="connsiteX0" fmla="*/ 0 w 5921904"/>
                <a:gd name="connsiteY0" fmla="*/ 2258436 h 2867144"/>
                <a:gd name="connsiteX1" fmla="*/ 429529 w 5921904"/>
                <a:gd name="connsiteY1" fmla="*/ 1679032 h 2867144"/>
                <a:gd name="connsiteX2" fmla="*/ 2297310 w 5921904"/>
                <a:gd name="connsiteY2" fmla="*/ 607 h 2867144"/>
                <a:gd name="connsiteX3" fmla="*/ 3340191 w 5921904"/>
                <a:gd name="connsiteY3" fmla="*/ 1878135 h 2867144"/>
                <a:gd name="connsiteX4" fmla="*/ 5141144 w 5921904"/>
                <a:gd name="connsiteY4" fmla="*/ 2669342 h 2867144"/>
                <a:gd name="connsiteX5" fmla="*/ 5921904 w 5921904"/>
                <a:gd name="connsiteY5" fmla="*/ 2867144 h 2867144"/>
                <a:gd name="connsiteX0" fmla="*/ 0 w 5921904"/>
                <a:gd name="connsiteY0" fmla="*/ 2258466 h 2867174"/>
                <a:gd name="connsiteX1" fmla="*/ 429529 w 5921904"/>
                <a:gd name="connsiteY1" fmla="*/ 1679062 h 2867174"/>
                <a:gd name="connsiteX2" fmla="*/ 2297310 w 5921904"/>
                <a:gd name="connsiteY2" fmla="*/ 637 h 2867174"/>
                <a:gd name="connsiteX3" fmla="*/ 3340191 w 5921904"/>
                <a:gd name="connsiteY3" fmla="*/ 1878165 h 2867174"/>
                <a:gd name="connsiteX4" fmla="*/ 5141144 w 5921904"/>
                <a:gd name="connsiteY4" fmla="*/ 2669372 h 2867174"/>
                <a:gd name="connsiteX5" fmla="*/ 5921904 w 5921904"/>
                <a:gd name="connsiteY5" fmla="*/ 2867174 h 2867174"/>
                <a:gd name="connsiteX0" fmla="*/ 0 w 5921904"/>
                <a:gd name="connsiteY0" fmla="*/ 2258650 h 2867358"/>
                <a:gd name="connsiteX1" fmla="*/ 505729 w 5921904"/>
                <a:gd name="connsiteY1" fmla="*/ 1653846 h 2867358"/>
                <a:gd name="connsiteX2" fmla="*/ 2297310 w 5921904"/>
                <a:gd name="connsiteY2" fmla="*/ 821 h 2867358"/>
                <a:gd name="connsiteX3" fmla="*/ 3340191 w 5921904"/>
                <a:gd name="connsiteY3" fmla="*/ 1878349 h 2867358"/>
                <a:gd name="connsiteX4" fmla="*/ 5141144 w 5921904"/>
                <a:gd name="connsiteY4" fmla="*/ 2669556 h 2867358"/>
                <a:gd name="connsiteX5" fmla="*/ 5921904 w 5921904"/>
                <a:gd name="connsiteY5" fmla="*/ 2867358 h 2867358"/>
                <a:gd name="connsiteX0" fmla="*/ 0 w 5921904"/>
                <a:gd name="connsiteY0" fmla="*/ 2258730 h 2867438"/>
                <a:gd name="connsiteX1" fmla="*/ 505729 w 5921904"/>
                <a:gd name="connsiteY1" fmla="*/ 1653926 h 2867438"/>
                <a:gd name="connsiteX2" fmla="*/ 2297310 w 5921904"/>
                <a:gd name="connsiteY2" fmla="*/ 901 h 2867438"/>
                <a:gd name="connsiteX3" fmla="*/ 3340191 w 5921904"/>
                <a:gd name="connsiteY3" fmla="*/ 1878429 h 2867438"/>
                <a:gd name="connsiteX4" fmla="*/ 5141144 w 5921904"/>
                <a:gd name="connsiteY4" fmla="*/ 2669636 h 2867438"/>
                <a:gd name="connsiteX5" fmla="*/ 5921904 w 5921904"/>
                <a:gd name="connsiteY5" fmla="*/ 2867438 h 2867438"/>
                <a:gd name="connsiteX0" fmla="*/ 0 w 5921904"/>
                <a:gd name="connsiteY0" fmla="*/ 2262707 h 2871415"/>
                <a:gd name="connsiteX1" fmla="*/ 505729 w 5921904"/>
                <a:gd name="connsiteY1" fmla="*/ 1657903 h 2871415"/>
                <a:gd name="connsiteX2" fmla="*/ 2297310 w 5921904"/>
                <a:gd name="connsiteY2" fmla="*/ 4878 h 2871415"/>
                <a:gd name="connsiteX3" fmla="*/ 3340191 w 5921904"/>
                <a:gd name="connsiteY3" fmla="*/ 1882406 h 2871415"/>
                <a:gd name="connsiteX4" fmla="*/ 5141144 w 5921904"/>
                <a:gd name="connsiteY4" fmla="*/ 2673613 h 2871415"/>
                <a:gd name="connsiteX5" fmla="*/ 5921904 w 5921904"/>
                <a:gd name="connsiteY5" fmla="*/ 2871415 h 2871415"/>
                <a:gd name="connsiteX0" fmla="*/ 0 w 5921904"/>
                <a:gd name="connsiteY0" fmla="*/ 2258107 h 2866815"/>
                <a:gd name="connsiteX1" fmla="*/ 505729 w 5921904"/>
                <a:gd name="connsiteY1" fmla="*/ 1653303 h 2866815"/>
                <a:gd name="connsiteX2" fmla="*/ 2297310 w 5921904"/>
                <a:gd name="connsiteY2" fmla="*/ 278 h 2866815"/>
                <a:gd name="connsiteX3" fmla="*/ 2400391 w 5921904"/>
                <a:gd name="connsiteY3" fmla="*/ 1776206 h 2866815"/>
                <a:gd name="connsiteX4" fmla="*/ 5141144 w 5921904"/>
                <a:gd name="connsiteY4" fmla="*/ 2669013 h 2866815"/>
                <a:gd name="connsiteX5" fmla="*/ 5921904 w 5921904"/>
                <a:gd name="connsiteY5" fmla="*/ 2866815 h 2866815"/>
                <a:gd name="connsiteX0" fmla="*/ 0 w 5921904"/>
                <a:gd name="connsiteY0" fmla="*/ 2258069 h 2866777"/>
                <a:gd name="connsiteX1" fmla="*/ 505729 w 5921904"/>
                <a:gd name="connsiteY1" fmla="*/ 1653265 h 2866777"/>
                <a:gd name="connsiteX2" fmla="*/ 2221110 w 5921904"/>
                <a:gd name="connsiteY2" fmla="*/ 240 h 2866777"/>
                <a:gd name="connsiteX3" fmla="*/ 2400391 w 5921904"/>
                <a:gd name="connsiteY3" fmla="*/ 1776168 h 2866777"/>
                <a:gd name="connsiteX4" fmla="*/ 5141144 w 5921904"/>
                <a:gd name="connsiteY4" fmla="*/ 2668975 h 2866777"/>
                <a:gd name="connsiteX5" fmla="*/ 5921904 w 5921904"/>
                <a:gd name="connsiteY5" fmla="*/ 2866777 h 2866777"/>
                <a:gd name="connsiteX0" fmla="*/ 0 w 5921904"/>
                <a:gd name="connsiteY0" fmla="*/ 2259460 h 2868168"/>
                <a:gd name="connsiteX1" fmla="*/ 505729 w 5921904"/>
                <a:gd name="connsiteY1" fmla="*/ 1654656 h 2868168"/>
                <a:gd name="connsiteX2" fmla="*/ 2221110 w 5921904"/>
                <a:gd name="connsiteY2" fmla="*/ 1631 h 2868168"/>
                <a:gd name="connsiteX3" fmla="*/ 2400391 w 5921904"/>
                <a:gd name="connsiteY3" fmla="*/ 1777559 h 2868168"/>
                <a:gd name="connsiteX4" fmla="*/ 5141144 w 5921904"/>
                <a:gd name="connsiteY4" fmla="*/ 2670366 h 2868168"/>
                <a:gd name="connsiteX5" fmla="*/ 5921904 w 5921904"/>
                <a:gd name="connsiteY5" fmla="*/ 2868168 h 2868168"/>
                <a:gd name="connsiteX0" fmla="*/ 0 w 5921904"/>
                <a:gd name="connsiteY0" fmla="*/ 2257910 h 2866618"/>
                <a:gd name="connsiteX1" fmla="*/ 569229 w 5921904"/>
                <a:gd name="connsiteY1" fmla="*/ 1703906 h 2866618"/>
                <a:gd name="connsiteX2" fmla="*/ 2221110 w 5921904"/>
                <a:gd name="connsiteY2" fmla="*/ 81 h 2866618"/>
                <a:gd name="connsiteX3" fmla="*/ 2400391 w 5921904"/>
                <a:gd name="connsiteY3" fmla="*/ 1776009 h 2866618"/>
                <a:gd name="connsiteX4" fmla="*/ 5141144 w 5921904"/>
                <a:gd name="connsiteY4" fmla="*/ 2668816 h 2866618"/>
                <a:gd name="connsiteX5" fmla="*/ 5921904 w 5921904"/>
                <a:gd name="connsiteY5" fmla="*/ 2866618 h 2866618"/>
                <a:gd name="connsiteX0" fmla="*/ 0 w 5921904"/>
                <a:gd name="connsiteY0" fmla="*/ 2257902 h 2866610"/>
                <a:gd name="connsiteX1" fmla="*/ 569229 w 5921904"/>
                <a:gd name="connsiteY1" fmla="*/ 1703898 h 2866610"/>
                <a:gd name="connsiteX2" fmla="*/ 2221110 w 5921904"/>
                <a:gd name="connsiteY2" fmla="*/ 73 h 2866610"/>
                <a:gd name="connsiteX3" fmla="*/ 2400391 w 5921904"/>
                <a:gd name="connsiteY3" fmla="*/ 1776001 h 2866610"/>
                <a:gd name="connsiteX4" fmla="*/ 5141144 w 5921904"/>
                <a:gd name="connsiteY4" fmla="*/ 2668808 h 2866610"/>
                <a:gd name="connsiteX5" fmla="*/ 5921904 w 5921904"/>
                <a:gd name="connsiteY5" fmla="*/ 2866610 h 2866610"/>
                <a:gd name="connsiteX0" fmla="*/ 0 w 5921904"/>
                <a:gd name="connsiteY0" fmla="*/ 2258000 h 2866708"/>
                <a:gd name="connsiteX1" fmla="*/ 518429 w 5921904"/>
                <a:gd name="connsiteY1" fmla="*/ 1665896 h 2866708"/>
                <a:gd name="connsiteX2" fmla="*/ 2221110 w 5921904"/>
                <a:gd name="connsiteY2" fmla="*/ 171 h 2866708"/>
                <a:gd name="connsiteX3" fmla="*/ 2400391 w 5921904"/>
                <a:gd name="connsiteY3" fmla="*/ 1776099 h 2866708"/>
                <a:gd name="connsiteX4" fmla="*/ 5141144 w 5921904"/>
                <a:gd name="connsiteY4" fmla="*/ 2668906 h 2866708"/>
                <a:gd name="connsiteX5" fmla="*/ 5921904 w 5921904"/>
                <a:gd name="connsiteY5" fmla="*/ 2866708 h 2866708"/>
                <a:gd name="connsiteX0" fmla="*/ 0 w 5892271"/>
                <a:gd name="connsiteY0" fmla="*/ 2236854 h 2866728"/>
                <a:gd name="connsiteX1" fmla="*/ 488796 w 5892271"/>
                <a:gd name="connsiteY1" fmla="*/ 1665916 h 2866728"/>
                <a:gd name="connsiteX2" fmla="*/ 2191477 w 5892271"/>
                <a:gd name="connsiteY2" fmla="*/ 191 h 2866728"/>
                <a:gd name="connsiteX3" fmla="*/ 2370758 w 5892271"/>
                <a:gd name="connsiteY3" fmla="*/ 1776119 h 2866728"/>
                <a:gd name="connsiteX4" fmla="*/ 5111511 w 5892271"/>
                <a:gd name="connsiteY4" fmla="*/ 2668926 h 2866728"/>
                <a:gd name="connsiteX5" fmla="*/ 5892271 w 5892271"/>
                <a:gd name="connsiteY5" fmla="*/ 2866728 h 2866728"/>
                <a:gd name="connsiteX0" fmla="*/ 0 w 5892271"/>
                <a:gd name="connsiteY0" fmla="*/ 2237232 h 2867106"/>
                <a:gd name="connsiteX1" fmla="*/ 717396 w 5892271"/>
                <a:gd name="connsiteY1" fmla="*/ 1590094 h 2867106"/>
                <a:gd name="connsiteX2" fmla="*/ 2191477 w 5892271"/>
                <a:gd name="connsiteY2" fmla="*/ 569 h 2867106"/>
                <a:gd name="connsiteX3" fmla="*/ 2370758 w 5892271"/>
                <a:gd name="connsiteY3" fmla="*/ 1776497 h 2867106"/>
                <a:gd name="connsiteX4" fmla="*/ 5111511 w 5892271"/>
                <a:gd name="connsiteY4" fmla="*/ 2669304 h 2867106"/>
                <a:gd name="connsiteX5" fmla="*/ 5892271 w 5892271"/>
                <a:gd name="connsiteY5" fmla="*/ 2867106 h 2867106"/>
                <a:gd name="connsiteX0" fmla="*/ 0 w 5892271"/>
                <a:gd name="connsiteY0" fmla="*/ 1657616 h 2287490"/>
                <a:gd name="connsiteX1" fmla="*/ 717396 w 5892271"/>
                <a:gd name="connsiteY1" fmla="*/ 1010478 h 2287490"/>
                <a:gd name="connsiteX2" fmla="*/ 1797777 w 5892271"/>
                <a:gd name="connsiteY2" fmla="*/ 920 h 2287490"/>
                <a:gd name="connsiteX3" fmla="*/ 2370758 w 5892271"/>
                <a:gd name="connsiteY3" fmla="*/ 1196881 h 2287490"/>
                <a:gd name="connsiteX4" fmla="*/ 5111511 w 5892271"/>
                <a:gd name="connsiteY4" fmla="*/ 2089688 h 2287490"/>
                <a:gd name="connsiteX5" fmla="*/ 5892271 w 5892271"/>
                <a:gd name="connsiteY5" fmla="*/ 2287490 h 2287490"/>
                <a:gd name="connsiteX0" fmla="*/ 0 w 5892271"/>
                <a:gd name="connsiteY0" fmla="*/ 1661934 h 2291808"/>
                <a:gd name="connsiteX1" fmla="*/ 717396 w 5892271"/>
                <a:gd name="connsiteY1" fmla="*/ 1014796 h 2291808"/>
                <a:gd name="connsiteX2" fmla="*/ 1797777 w 5892271"/>
                <a:gd name="connsiteY2" fmla="*/ 5238 h 2291808"/>
                <a:gd name="connsiteX3" fmla="*/ 2370758 w 5892271"/>
                <a:gd name="connsiteY3" fmla="*/ 1201199 h 2291808"/>
                <a:gd name="connsiteX4" fmla="*/ 5111511 w 5892271"/>
                <a:gd name="connsiteY4" fmla="*/ 2094006 h 2291808"/>
                <a:gd name="connsiteX5" fmla="*/ 5892271 w 5892271"/>
                <a:gd name="connsiteY5" fmla="*/ 2291808 h 2291808"/>
                <a:gd name="connsiteX0" fmla="*/ 0 w 5892271"/>
                <a:gd name="connsiteY0" fmla="*/ 1666999 h 2296873"/>
                <a:gd name="connsiteX1" fmla="*/ 717396 w 5892271"/>
                <a:gd name="connsiteY1" fmla="*/ 1019861 h 2296873"/>
                <a:gd name="connsiteX2" fmla="*/ 1797777 w 5892271"/>
                <a:gd name="connsiteY2" fmla="*/ 10303 h 2296873"/>
                <a:gd name="connsiteX3" fmla="*/ 1841591 w 5892271"/>
                <a:gd name="connsiteY3" fmla="*/ 1697331 h 2296873"/>
                <a:gd name="connsiteX4" fmla="*/ 5111511 w 5892271"/>
                <a:gd name="connsiteY4" fmla="*/ 2099071 h 2296873"/>
                <a:gd name="connsiteX5" fmla="*/ 5892271 w 5892271"/>
                <a:gd name="connsiteY5" fmla="*/ 2296873 h 2296873"/>
                <a:gd name="connsiteX0" fmla="*/ 0 w 5892271"/>
                <a:gd name="connsiteY0" fmla="*/ 1666999 h 2296873"/>
                <a:gd name="connsiteX1" fmla="*/ 717396 w 5892271"/>
                <a:gd name="connsiteY1" fmla="*/ 1019861 h 2296873"/>
                <a:gd name="connsiteX2" fmla="*/ 1797777 w 5892271"/>
                <a:gd name="connsiteY2" fmla="*/ 10303 h 2296873"/>
                <a:gd name="connsiteX3" fmla="*/ 1841591 w 5892271"/>
                <a:gd name="connsiteY3" fmla="*/ 1697331 h 2296873"/>
                <a:gd name="connsiteX4" fmla="*/ 5892271 w 5892271"/>
                <a:gd name="connsiteY4" fmla="*/ 2296873 h 2296873"/>
                <a:gd name="connsiteX0" fmla="*/ 0 w 1841591"/>
                <a:gd name="connsiteY0" fmla="*/ 1666999 h 1697331"/>
                <a:gd name="connsiteX1" fmla="*/ 717396 w 1841591"/>
                <a:gd name="connsiteY1" fmla="*/ 1019861 h 1697331"/>
                <a:gd name="connsiteX2" fmla="*/ 1797777 w 1841591"/>
                <a:gd name="connsiteY2" fmla="*/ 10303 h 1697331"/>
                <a:gd name="connsiteX3" fmla="*/ 1841591 w 1841591"/>
                <a:gd name="connsiteY3" fmla="*/ 1697331 h 1697331"/>
                <a:gd name="connsiteX0" fmla="*/ 0 w 1858317"/>
                <a:gd name="connsiteY0" fmla="*/ 1666999 h 1697331"/>
                <a:gd name="connsiteX1" fmla="*/ 717396 w 1858317"/>
                <a:gd name="connsiteY1" fmla="*/ 1019861 h 1697331"/>
                <a:gd name="connsiteX2" fmla="*/ 1797777 w 1858317"/>
                <a:gd name="connsiteY2" fmla="*/ 10303 h 1697331"/>
                <a:gd name="connsiteX3" fmla="*/ 1841591 w 1858317"/>
                <a:gd name="connsiteY3" fmla="*/ 1697331 h 1697331"/>
                <a:gd name="connsiteX0" fmla="*/ 0 w 1854375"/>
                <a:gd name="connsiteY0" fmla="*/ 1667173 h 1703855"/>
                <a:gd name="connsiteX1" fmla="*/ 717396 w 1854375"/>
                <a:gd name="connsiteY1" fmla="*/ 1020035 h 1703855"/>
                <a:gd name="connsiteX2" fmla="*/ 1797777 w 1854375"/>
                <a:gd name="connsiteY2" fmla="*/ 10477 h 1703855"/>
                <a:gd name="connsiteX3" fmla="*/ 1822541 w 1854375"/>
                <a:gd name="connsiteY3" fmla="*/ 1703855 h 1703855"/>
                <a:gd name="connsiteX0" fmla="*/ 0 w 1859905"/>
                <a:gd name="connsiteY0" fmla="*/ 1642017 h 1678699"/>
                <a:gd name="connsiteX1" fmla="*/ 717396 w 1859905"/>
                <a:gd name="connsiteY1" fmla="*/ 994879 h 1678699"/>
                <a:gd name="connsiteX2" fmla="*/ 1804127 w 1859905"/>
                <a:gd name="connsiteY2" fmla="*/ 10721 h 1678699"/>
                <a:gd name="connsiteX3" fmla="*/ 1822541 w 1859905"/>
                <a:gd name="connsiteY3" fmla="*/ 1678699 h 1678699"/>
                <a:gd name="connsiteX0" fmla="*/ 0 w 1823852"/>
                <a:gd name="connsiteY0" fmla="*/ 1649101 h 1685783"/>
                <a:gd name="connsiteX1" fmla="*/ 717396 w 1823852"/>
                <a:gd name="connsiteY1" fmla="*/ 1001963 h 1685783"/>
                <a:gd name="connsiteX2" fmla="*/ 1804127 w 1823852"/>
                <a:gd name="connsiteY2" fmla="*/ 17805 h 1685783"/>
                <a:gd name="connsiteX3" fmla="*/ 1822541 w 1823852"/>
                <a:gd name="connsiteY3" fmla="*/ 1685783 h 1685783"/>
                <a:gd name="connsiteX0" fmla="*/ 0 w 1811152"/>
                <a:gd name="connsiteY0" fmla="*/ 1642733 h 1685765"/>
                <a:gd name="connsiteX1" fmla="*/ 704696 w 1811152"/>
                <a:gd name="connsiteY1" fmla="*/ 1001945 h 1685765"/>
                <a:gd name="connsiteX2" fmla="*/ 1791427 w 1811152"/>
                <a:gd name="connsiteY2" fmla="*/ 17787 h 1685765"/>
                <a:gd name="connsiteX3" fmla="*/ 1809841 w 1811152"/>
                <a:gd name="connsiteY3" fmla="*/ 1685765 h 1685765"/>
                <a:gd name="connsiteX0" fmla="*/ 0 w 1811152"/>
                <a:gd name="connsiteY0" fmla="*/ 1642733 h 1685765"/>
                <a:gd name="connsiteX1" fmla="*/ 704696 w 1811152"/>
                <a:gd name="connsiteY1" fmla="*/ 1001945 h 1685765"/>
                <a:gd name="connsiteX2" fmla="*/ 1791427 w 1811152"/>
                <a:gd name="connsiteY2" fmla="*/ 17787 h 1685765"/>
                <a:gd name="connsiteX3" fmla="*/ 1809841 w 1811152"/>
                <a:gd name="connsiteY3" fmla="*/ 1685765 h 1685765"/>
                <a:gd name="connsiteX0" fmla="*/ 0 w 1820677"/>
                <a:gd name="connsiteY0" fmla="*/ 1658654 h 1685811"/>
                <a:gd name="connsiteX1" fmla="*/ 714221 w 1820677"/>
                <a:gd name="connsiteY1" fmla="*/ 1001991 h 1685811"/>
                <a:gd name="connsiteX2" fmla="*/ 1800952 w 1820677"/>
                <a:gd name="connsiteY2" fmla="*/ 17833 h 1685811"/>
                <a:gd name="connsiteX3" fmla="*/ 1819366 w 1820677"/>
                <a:gd name="connsiteY3" fmla="*/ 1685811 h 1685811"/>
                <a:gd name="connsiteX0" fmla="*/ 0 w 1819366"/>
                <a:gd name="connsiteY0" fmla="*/ 1667785 h 1694942"/>
                <a:gd name="connsiteX1" fmla="*/ 714221 w 1819366"/>
                <a:gd name="connsiteY1" fmla="*/ 1011122 h 1694942"/>
                <a:gd name="connsiteX2" fmla="*/ 1717519 w 1819366"/>
                <a:gd name="connsiteY2" fmla="*/ 17693 h 1694942"/>
                <a:gd name="connsiteX3" fmla="*/ 1819366 w 1819366"/>
                <a:gd name="connsiteY3" fmla="*/ 1694942 h 1694942"/>
                <a:gd name="connsiteX0" fmla="*/ 0 w 3474577"/>
                <a:gd name="connsiteY0" fmla="*/ 1667785 h 1667785"/>
                <a:gd name="connsiteX1" fmla="*/ 714221 w 3474577"/>
                <a:gd name="connsiteY1" fmla="*/ 1011122 h 1667785"/>
                <a:gd name="connsiteX2" fmla="*/ 1717519 w 3474577"/>
                <a:gd name="connsiteY2" fmla="*/ 17693 h 1667785"/>
                <a:gd name="connsiteX3" fmla="*/ 3474577 w 3474577"/>
                <a:gd name="connsiteY3" fmla="*/ 1663710 h 1667785"/>
                <a:gd name="connsiteX0" fmla="*/ 0 w 3474577"/>
                <a:gd name="connsiteY0" fmla="*/ 1667785 h 1667785"/>
                <a:gd name="connsiteX1" fmla="*/ 714221 w 3474577"/>
                <a:gd name="connsiteY1" fmla="*/ 1011122 h 1667785"/>
                <a:gd name="connsiteX2" fmla="*/ 1717519 w 3474577"/>
                <a:gd name="connsiteY2" fmla="*/ 17693 h 1667785"/>
                <a:gd name="connsiteX3" fmla="*/ 3474577 w 3474577"/>
                <a:gd name="connsiteY3" fmla="*/ 1663710 h 1667785"/>
                <a:gd name="connsiteX0" fmla="*/ 0 w 3474577"/>
                <a:gd name="connsiteY0" fmla="*/ 1667785 h 1667785"/>
                <a:gd name="connsiteX1" fmla="*/ 714221 w 3474577"/>
                <a:gd name="connsiteY1" fmla="*/ 1011122 h 1667785"/>
                <a:gd name="connsiteX2" fmla="*/ 1790390 w 3474577"/>
                <a:gd name="connsiteY2" fmla="*/ 17693 h 1667785"/>
                <a:gd name="connsiteX3" fmla="*/ 3474577 w 3474577"/>
                <a:gd name="connsiteY3" fmla="*/ 1663710 h 1667785"/>
                <a:gd name="connsiteX0" fmla="*/ 0 w 3464167"/>
                <a:gd name="connsiteY0" fmla="*/ 1667785 h 1705352"/>
                <a:gd name="connsiteX1" fmla="*/ 714221 w 3464167"/>
                <a:gd name="connsiteY1" fmla="*/ 1011122 h 1705352"/>
                <a:gd name="connsiteX2" fmla="*/ 1790390 w 3464167"/>
                <a:gd name="connsiteY2" fmla="*/ 17693 h 1705352"/>
                <a:gd name="connsiteX3" fmla="*/ 3464167 w 3464167"/>
                <a:gd name="connsiteY3" fmla="*/ 1705352 h 1705352"/>
                <a:gd name="connsiteX0" fmla="*/ 0 w 3505808"/>
                <a:gd name="connsiteY0" fmla="*/ 1667785 h 1694942"/>
                <a:gd name="connsiteX1" fmla="*/ 714221 w 3505808"/>
                <a:gd name="connsiteY1" fmla="*/ 1011122 h 1694942"/>
                <a:gd name="connsiteX2" fmla="*/ 1790390 w 3505808"/>
                <a:gd name="connsiteY2" fmla="*/ 17693 h 1694942"/>
                <a:gd name="connsiteX3" fmla="*/ 3505808 w 3505808"/>
                <a:gd name="connsiteY3" fmla="*/ 1694942 h 1694942"/>
                <a:gd name="connsiteX0" fmla="*/ 0 w 3505808"/>
                <a:gd name="connsiteY0" fmla="*/ 1665155 h 1692312"/>
                <a:gd name="connsiteX1" fmla="*/ 714221 w 3505808"/>
                <a:gd name="connsiteY1" fmla="*/ 1181020 h 1692312"/>
                <a:gd name="connsiteX2" fmla="*/ 1790390 w 3505808"/>
                <a:gd name="connsiteY2" fmla="*/ 15063 h 1692312"/>
                <a:gd name="connsiteX3" fmla="*/ 3505808 w 3505808"/>
                <a:gd name="connsiteY3" fmla="*/ 1692312 h 1692312"/>
                <a:gd name="connsiteX0" fmla="*/ 0 w 3505808"/>
                <a:gd name="connsiteY0" fmla="*/ 1718736 h 1745893"/>
                <a:gd name="connsiteX1" fmla="*/ 714221 w 3505808"/>
                <a:gd name="connsiteY1" fmla="*/ 1234601 h 1745893"/>
                <a:gd name="connsiteX2" fmla="*/ 1094924 w 3505808"/>
                <a:gd name="connsiteY2" fmla="*/ 319854 h 1745893"/>
                <a:gd name="connsiteX3" fmla="*/ 1790390 w 3505808"/>
                <a:gd name="connsiteY3" fmla="*/ 68644 h 1745893"/>
                <a:gd name="connsiteX4" fmla="*/ 3505808 w 3505808"/>
                <a:gd name="connsiteY4" fmla="*/ 1745893 h 1745893"/>
                <a:gd name="connsiteX0" fmla="*/ 0 w 3505808"/>
                <a:gd name="connsiteY0" fmla="*/ 1718736 h 1745893"/>
                <a:gd name="connsiteX1" fmla="*/ 741179 w 3505808"/>
                <a:gd name="connsiteY1" fmla="*/ 1248979 h 1745893"/>
                <a:gd name="connsiteX2" fmla="*/ 1094924 w 3505808"/>
                <a:gd name="connsiteY2" fmla="*/ 319854 h 1745893"/>
                <a:gd name="connsiteX3" fmla="*/ 1790390 w 3505808"/>
                <a:gd name="connsiteY3" fmla="*/ 68644 h 1745893"/>
                <a:gd name="connsiteX4" fmla="*/ 3505808 w 3505808"/>
                <a:gd name="connsiteY4" fmla="*/ 1745893 h 1745893"/>
                <a:gd name="connsiteX0" fmla="*/ 0 w 3505808"/>
                <a:gd name="connsiteY0" fmla="*/ 2218872 h 2246029"/>
                <a:gd name="connsiteX1" fmla="*/ 741179 w 3505808"/>
                <a:gd name="connsiteY1" fmla="*/ 1749115 h 2246029"/>
                <a:gd name="connsiteX2" fmla="*/ 1094924 w 3505808"/>
                <a:gd name="connsiteY2" fmla="*/ 819990 h 2246029"/>
                <a:gd name="connsiteX3" fmla="*/ 1914395 w 3505808"/>
                <a:gd name="connsiteY3" fmla="*/ 29629 h 2246029"/>
                <a:gd name="connsiteX4" fmla="*/ 3505808 w 3505808"/>
                <a:gd name="connsiteY4" fmla="*/ 2246029 h 2246029"/>
                <a:gd name="connsiteX0" fmla="*/ 0 w 3505808"/>
                <a:gd name="connsiteY0" fmla="*/ 2223635 h 2250792"/>
                <a:gd name="connsiteX1" fmla="*/ 741179 w 3505808"/>
                <a:gd name="connsiteY1" fmla="*/ 1753878 h 2250792"/>
                <a:gd name="connsiteX2" fmla="*/ 1100316 w 3505808"/>
                <a:gd name="connsiteY2" fmla="*/ 695357 h 2250792"/>
                <a:gd name="connsiteX3" fmla="*/ 1914395 w 3505808"/>
                <a:gd name="connsiteY3" fmla="*/ 34392 h 2250792"/>
                <a:gd name="connsiteX4" fmla="*/ 3505808 w 3505808"/>
                <a:gd name="connsiteY4" fmla="*/ 2250792 h 2250792"/>
                <a:gd name="connsiteX0" fmla="*/ 0 w 3505808"/>
                <a:gd name="connsiteY0" fmla="*/ 2306573 h 2333730"/>
                <a:gd name="connsiteX1" fmla="*/ 741179 w 3505808"/>
                <a:gd name="connsiteY1" fmla="*/ 1836816 h 2333730"/>
                <a:gd name="connsiteX2" fmla="*/ 1100316 w 3505808"/>
                <a:gd name="connsiteY2" fmla="*/ 778295 h 2333730"/>
                <a:gd name="connsiteX3" fmla="*/ 2086923 w 3505808"/>
                <a:gd name="connsiteY3" fmla="*/ 31065 h 2333730"/>
                <a:gd name="connsiteX4" fmla="*/ 3505808 w 3505808"/>
                <a:gd name="connsiteY4" fmla="*/ 2333730 h 2333730"/>
                <a:gd name="connsiteX0" fmla="*/ 0 w 4217487"/>
                <a:gd name="connsiteY0" fmla="*/ 2375486 h 2375487"/>
                <a:gd name="connsiteX1" fmla="*/ 741179 w 4217487"/>
                <a:gd name="connsiteY1" fmla="*/ 1905729 h 2375487"/>
                <a:gd name="connsiteX2" fmla="*/ 1100316 w 4217487"/>
                <a:gd name="connsiteY2" fmla="*/ 847208 h 2375487"/>
                <a:gd name="connsiteX3" fmla="*/ 2086923 w 4217487"/>
                <a:gd name="connsiteY3" fmla="*/ 99978 h 2375487"/>
                <a:gd name="connsiteX4" fmla="*/ 4217487 w 4217487"/>
                <a:gd name="connsiteY4" fmla="*/ 181341 h 2375487"/>
                <a:gd name="connsiteX0" fmla="*/ 0 w 4217487"/>
                <a:gd name="connsiteY0" fmla="*/ 2375486 h 2375486"/>
                <a:gd name="connsiteX1" fmla="*/ 741179 w 4217487"/>
                <a:gd name="connsiteY1" fmla="*/ 1905729 h 2375486"/>
                <a:gd name="connsiteX2" fmla="*/ 1100316 w 4217487"/>
                <a:gd name="connsiteY2" fmla="*/ 847208 h 2375486"/>
                <a:gd name="connsiteX3" fmla="*/ 2146229 w 4217487"/>
                <a:gd name="connsiteY3" fmla="*/ 99978 h 2375486"/>
                <a:gd name="connsiteX4" fmla="*/ 4217487 w 4217487"/>
                <a:gd name="connsiteY4" fmla="*/ 181341 h 2375486"/>
                <a:gd name="connsiteX0" fmla="*/ 0 w 4217487"/>
                <a:gd name="connsiteY0" fmla="*/ 2375486 h 2375486"/>
                <a:gd name="connsiteX1" fmla="*/ 741179 w 4217487"/>
                <a:gd name="connsiteY1" fmla="*/ 1905729 h 2375486"/>
                <a:gd name="connsiteX2" fmla="*/ 1100316 w 4217487"/>
                <a:gd name="connsiteY2" fmla="*/ 847208 h 2375486"/>
                <a:gd name="connsiteX3" fmla="*/ 2146229 w 4217487"/>
                <a:gd name="connsiteY3" fmla="*/ 99978 h 2375486"/>
                <a:gd name="connsiteX4" fmla="*/ 4217487 w 4217487"/>
                <a:gd name="connsiteY4" fmla="*/ 181341 h 2375486"/>
                <a:gd name="connsiteX0" fmla="*/ 0 w 4217487"/>
                <a:gd name="connsiteY0" fmla="*/ 2396473 h 2396473"/>
                <a:gd name="connsiteX1" fmla="*/ 741179 w 4217487"/>
                <a:gd name="connsiteY1" fmla="*/ 1926716 h 2396473"/>
                <a:gd name="connsiteX2" fmla="*/ 1100316 w 4217487"/>
                <a:gd name="connsiteY2" fmla="*/ 868195 h 2396473"/>
                <a:gd name="connsiteX3" fmla="*/ 1973701 w 4217487"/>
                <a:gd name="connsiteY3" fmla="*/ 41890 h 2396473"/>
                <a:gd name="connsiteX4" fmla="*/ 4217487 w 4217487"/>
                <a:gd name="connsiteY4" fmla="*/ 202328 h 2396473"/>
                <a:gd name="connsiteX0" fmla="*/ 0 w 4217487"/>
                <a:gd name="connsiteY0" fmla="*/ 2462413 h 2462413"/>
                <a:gd name="connsiteX1" fmla="*/ 741179 w 4217487"/>
                <a:gd name="connsiteY1" fmla="*/ 1992656 h 2462413"/>
                <a:gd name="connsiteX2" fmla="*/ 1100316 w 4217487"/>
                <a:gd name="connsiteY2" fmla="*/ 934135 h 2462413"/>
                <a:gd name="connsiteX3" fmla="*/ 2022225 w 4217487"/>
                <a:gd name="connsiteY3" fmla="*/ 0 h 2462413"/>
                <a:gd name="connsiteX4" fmla="*/ 4217487 w 4217487"/>
                <a:gd name="connsiteY4" fmla="*/ 268268 h 2462413"/>
                <a:gd name="connsiteX0" fmla="*/ 0 w 4217487"/>
                <a:gd name="connsiteY0" fmla="*/ 2470165 h 2470165"/>
                <a:gd name="connsiteX1" fmla="*/ 741179 w 4217487"/>
                <a:gd name="connsiteY1" fmla="*/ 2000408 h 2470165"/>
                <a:gd name="connsiteX2" fmla="*/ 1100316 w 4217487"/>
                <a:gd name="connsiteY2" fmla="*/ 941887 h 2470165"/>
                <a:gd name="connsiteX3" fmla="*/ 2022225 w 4217487"/>
                <a:gd name="connsiteY3" fmla="*/ 7752 h 2470165"/>
                <a:gd name="connsiteX4" fmla="*/ 4217487 w 4217487"/>
                <a:gd name="connsiteY4" fmla="*/ 276020 h 2470165"/>
                <a:gd name="connsiteX0" fmla="*/ 0 w 4217487"/>
                <a:gd name="connsiteY0" fmla="*/ 2458917 h 2458917"/>
                <a:gd name="connsiteX1" fmla="*/ 741179 w 4217487"/>
                <a:gd name="connsiteY1" fmla="*/ 1989160 h 2458917"/>
                <a:gd name="connsiteX2" fmla="*/ 1100316 w 4217487"/>
                <a:gd name="connsiteY2" fmla="*/ 930639 h 2458917"/>
                <a:gd name="connsiteX3" fmla="*/ 2011442 w 4217487"/>
                <a:gd name="connsiteY3" fmla="*/ 18070 h 2458917"/>
                <a:gd name="connsiteX4" fmla="*/ 4217487 w 4217487"/>
                <a:gd name="connsiteY4" fmla="*/ 264772 h 2458917"/>
                <a:gd name="connsiteX0" fmla="*/ 0 w 4783596"/>
                <a:gd name="connsiteY0" fmla="*/ 2659707 h 2659707"/>
                <a:gd name="connsiteX1" fmla="*/ 741179 w 4783596"/>
                <a:gd name="connsiteY1" fmla="*/ 2189950 h 2659707"/>
                <a:gd name="connsiteX2" fmla="*/ 1100316 w 4783596"/>
                <a:gd name="connsiteY2" fmla="*/ 1131429 h 2659707"/>
                <a:gd name="connsiteX3" fmla="*/ 2011442 w 4783596"/>
                <a:gd name="connsiteY3" fmla="*/ 218860 h 2659707"/>
                <a:gd name="connsiteX4" fmla="*/ 4783596 w 4783596"/>
                <a:gd name="connsiteY4" fmla="*/ 170826 h 2659707"/>
                <a:gd name="connsiteX0" fmla="*/ 0 w 4783596"/>
                <a:gd name="connsiteY0" fmla="*/ 2513238 h 2513238"/>
                <a:gd name="connsiteX1" fmla="*/ 741179 w 4783596"/>
                <a:gd name="connsiteY1" fmla="*/ 2043481 h 2513238"/>
                <a:gd name="connsiteX2" fmla="*/ 1100316 w 4783596"/>
                <a:gd name="connsiteY2" fmla="*/ 984960 h 2513238"/>
                <a:gd name="connsiteX3" fmla="*/ 2011442 w 4783596"/>
                <a:gd name="connsiteY3" fmla="*/ 72391 h 2513238"/>
                <a:gd name="connsiteX4" fmla="*/ 3990165 w 4783596"/>
                <a:gd name="connsiteY4" fmla="*/ 115130 h 2513238"/>
                <a:gd name="connsiteX5" fmla="*/ 4783596 w 4783596"/>
                <a:gd name="connsiteY5" fmla="*/ 24357 h 2513238"/>
                <a:gd name="connsiteX0" fmla="*/ 0 w 4783596"/>
                <a:gd name="connsiteY0" fmla="*/ 2493408 h 2493408"/>
                <a:gd name="connsiteX1" fmla="*/ 741179 w 4783596"/>
                <a:gd name="connsiteY1" fmla="*/ 2023651 h 2493408"/>
                <a:gd name="connsiteX2" fmla="*/ 1100316 w 4783596"/>
                <a:gd name="connsiteY2" fmla="*/ 965130 h 2493408"/>
                <a:gd name="connsiteX3" fmla="*/ 1925178 w 4783596"/>
                <a:gd name="connsiteY3" fmla="*/ 138825 h 2493408"/>
                <a:gd name="connsiteX4" fmla="*/ 3990165 w 4783596"/>
                <a:gd name="connsiteY4" fmla="*/ 95300 h 2493408"/>
                <a:gd name="connsiteX5" fmla="*/ 4783596 w 4783596"/>
                <a:gd name="connsiteY5" fmla="*/ 4527 h 2493408"/>
                <a:gd name="connsiteX0" fmla="*/ 0 w 4783596"/>
                <a:gd name="connsiteY0" fmla="*/ 2492022 h 2492022"/>
                <a:gd name="connsiteX1" fmla="*/ 741179 w 4783596"/>
                <a:gd name="connsiteY1" fmla="*/ 2022265 h 2492022"/>
                <a:gd name="connsiteX2" fmla="*/ 1100316 w 4783596"/>
                <a:gd name="connsiteY2" fmla="*/ 963744 h 2492022"/>
                <a:gd name="connsiteX3" fmla="*/ 1925178 w 4783596"/>
                <a:gd name="connsiteY3" fmla="*/ 137439 h 2492022"/>
                <a:gd name="connsiteX4" fmla="*/ 3968600 w 4783596"/>
                <a:gd name="connsiteY4" fmla="*/ 151423 h 2492022"/>
                <a:gd name="connsiteX5" fmla="*/ 4783596 w 4783596"/>
                <a:gd name="connsiteY5" fmla="*/ 3141 h 2492022"/>
                <a:gd name="connsiteX0" fmla="*/ 0 w 4783596"/>
                <a:gd name="connsiteY0" fmla="*/ 2493170 h 2493170"/>
                <a:gd name="connsiteX1" fmla="*/ 741179 w 4783596"/>
                <a:gd name="connsiteY1" fmla="*/ 2023413 h 2493170"/>
                <a:gd name="connsiteX2" fmla="*/ 1100316 w 4783596"/>
                <a:gd name="connsiteY2" fmla="*/ 964892 h 2493170"/>
                <a:gd name="connsiteX3" fmla="*/ 1925178 w 4783596"/>
                <a:gd name="connsiteY3" fmla="*/ 138587 h 2493170"/>
                <a:gd name="connsiteX4" fmla="*/ 3936252 w 4783596"/>
                <a:gd name="connsiteY4" fmla="*/ 102251 h 2493170"/>
                <a:gd name="connsiteX5" fmla="*/ 4783596 w 4783596"/>
                <a:gd name="connsiteY5" fmla="*/ 4289 h 2493170"/>
                <a:gd name="connsiteX0" fmla="*/ 0 w 4783596"/>
                <a:gd name="connsiteY0" fmla="*/ 2492282 h 2492282"/>
                <a:gd name="connsiteX1" fmla="*/ 741179 w 4783596"/>
                <a:gd name="connsiteY1" fmla="*/ 2022525 h 2492282"/>
                <a:gd name="connsiteX2" fmla="*/ 1100316 w 4783596"/>
                <a:gd name="connsiteY2" fmla="*/ 964004 h 2492282"/>
                <a:gd name="connsiteX3" fmla="*/ 1925178 w 4783596"/>
                <a:gd name="connsiteY3" fmla="*/ 137699 h 2492282"/>
                <a:gd name="connsiteX4" fmla="*/ 3968601 w 4783596"/>
                <a:gd name="connsiteY4" fmla="*/ 137306 h 2492282"/>
                <a:gd name="connsiteX5" fmla="*/ 4783596 w 4783596"/>
                <a:gd name="connsiteY5" fmla="*/ 3401 h 2492282"/>
                <a:gd name="connsiteX0" fmla="*/ 0 w 4783596"/>
                <a:gd name="connsiteY0" fmla="*/ 2493407 h 2493407"/>
                <a:gd name="connsiteX1" fmla="*/ 741179 w 4783596"/>
                <a:gd name="connsiteY1" fmla="*/ 2023650 h 2493407"/>
                <a:gd name="connsiteX2" fmla="*/ 1100316 w 4783596"/>
                <a:gd name="connsiteY2" fmla="*/ 965129 h 2493407"/>
                <a:gd name="connsiteX3" fmla="*/ 1925178 w 4783596"/>
                <a:gd name="connsiteY3" fmla="*/ 138824 h 2493407"/>
                <a:gd name="connsiteX4" fmla="*/ 3925469 w 4783596"/>
                <a:gd name="connsiteY4" fmla="*/ 95299 h 2493407"/>
                <a:gd name="connsiteX5" fmla="*/ 4783596 w 4783596"/>
                <a:gd name="connsiteY5" fmla="*/ 4526 h 2493407"/>
                <a:gd name="connsiteX0" fmla="*/ 0 w 4783596"/>
                <a:gd name="connsiteY0" fmla="*/ 2491906 h 2491906"/>
                <a:gd name="connsiteX1" fmla="*/ 741179 w 4783596"/>
                <a:gd name="connsiteY1" fmla="*/ 2022149 h 2491906"/>
                <a:gd name="connsiteX2" fmla="*/ 1100316 w 4783596"/>
                <a:gd name="connsiteY2" fmla="*/ 963628 h 2491906"/>
                <a:gd name="connsiteX3" fmla="*/ 1925178 w 4783596"/>
                <a:gd name="connsiteY3" fmla="*/ 137323 h 2491906"/>
                <a:gd name="connsiteX4" fmla="*/ 3925469 w 4783596"/>
                <a:gd name="connsiteY4" fmla="*/ 158496 h 2491906"/>
                <a:gd name="connsiteX5" fmla="*/ 4783596 w 4783596"/>
                <a:gd name="connsiteY5" fmla="*/ 3025 h 2491906"/>
                <a:gd name="connsiteX0" fmla="*/ 0 w 4783596"/>
                <a:gd name="connsiteY0" fmla="*/ 2493170 h 2493170"/>
                <a:gd name="connsiteX1" fmla="*/ 741179 w 4783596"/>
                <a:gd name="connsiteY1" fmla="*/ 2023413 h 2493170"/>
                <a:gd name="connsiteX2" fmla="*/ 1100316 w 4783596"/>
                <a:gd name="connsiteY2" fmla="*/ 964892 h 2493170"/>
                <a:gd name="connsiteX3" fmla="*/ 1925178 w 4783596"/>
                <a:gd name="connsiteY3" fmla="*/ 138587 h 2493170"/>
                <a:gd name="connsiteX4" fmla="*/ 3920077 w 4783596"/>
                <a:gd name="connsiteY4" fmla="*/ 102251 h 2493170"/>
                <a:gd name="connsiteX5" fmla="*/ 4783596 w 4783596"/>
                <a:gd name="connsiteY5" fmla="*/ 4289 h 2493170"/>
                <a:gd name="connsiteX0" fmla="*/ 0 w 4783596"/>
                <a:gd name="connsiteY0" fmla="*/ 2493170 h 2493170"/>
                <a:gd name="connsiteX1" fmla="*/ 741179 w 4783596"/>
                <a:gd name="connsiteY1" fmla="*/ 2023413 h 2493170"/>
                <a:gd name="connsiteX2" fmla="*/ 1100316 w 4783596"/>
                <a:gd name="connsiteY2" fmla="*/ 964892 h 2493170"/>
                <a:gd name="connsiteX3" fmla="*/ 1909004 w 4783596"/>
                <a:gd name="connsiteY3" fmla="*/ 181718 h 2493170"/>
                <a:gd name="connsiteX4" fmla="*/ 3920077 w 4783596"/>
                <a:gd name="connsiteY4" fmla="*/ 102251 h 2493170"/>
                <a:gd name="connsiteX5" fmla="*/ 4783596 w 4783596"/>
                <a:gd name="connsiteY5" fmla="*/ 4289 h 2493170"/>
                <a:gd name="connsiteX0" fmla="*/ 0 w 4783596"/>
                <a:gd name="connsiteY0" fmla="*/ 2493170 h 2493170"/>
                <a:gd name="connsiteX1" fmla="*/ 741179 w 4783596"/>
                <a:gd name="connsiteY1" fmla="*/ 2023413 h 2493170"/>
                <a:gd name="connsiteX2" fmla="*/ 1073359 w 4783596"/>
                <a:gd name="connsiteY2" fmla="*/ 1022401 h 2493170"/>
                <a:gd name="connsiteX3" fmla="*/ 1909004 w 4783596"/>
                <a:gd name="connsiteY3" fmla="*/ 181718 h 2493170"/>
                <a:gd name="connsiteX4" fmla="*/ 3920077 w 4783596"/>
                <a:gd name="connsiteY4" fmla="*/ 102251 h 2493170"/>
                <a:gd name="connsiteX5" fmla="*/ 4783596 w 4783596"/>
                <a:gd name="connsiteY5" fmla="*/ 4289 h 2493170"/>
                <a:gd name="connsiteX0" fmla="*/ 0 w 4783596"/>
                <a:gd name="connsiteY0" fmla="*/ 2493170 h 2493170"/>
                <a:gd name="connsiteX1" fmla="*/ 741179 w 4783596"/>
                <a:gd name="connsiteY1" fmla="*/ 2023413 h 2493170"/>
                <a:gd name="connsiteX2" fmla="*/ 1073359 w 4783596"/>
                <a:gd name="connsiteY2" fmla="*/ 1022401 h 2493170"/>
                <a:gd name="connsiteX3" fmla="*/ 1909004 w 4783596"/>
                <a:gd name="connsiteY3" fmla="*/ 181718 h 2493170"/>
                <a:gd name="connsiteX4" fmla="*/ 3920077 w 4783596"/>
                <a:gd name="connsiteY4" fmla="*/ 102251 h 2493170"/>
                <a:gd name="connsiteX5" fmla="*/ 4783596 w 4783596"/>
                <a:gd name="connsiteY5" fmla="*/ 4289 h 2493170"/>
                <a:gd name="connsiteX0" fmla="*/ 0 w 4783596"/>
                <a:gd name="connsiteY0" fmla="*/ 2493170 h 2493170"/>
                <a:gd name="connsiteX1" fmla="*/ 741179 w 4783596"/>
                <a:gd name="connsiteY1" fmla="*/ 2023413 h 2493170"/>
                <a:gd name="connsiteX2" fmla="*/ 1073359 w 4783596"/>
                <a:gd name="connsiteY2" fmla="*/ 1022401 h 2493170"/>
                <a:gd name="connsiteX3" fmla="*/ 1909004 w 4783596"/>
                <a:gd name="connsiteY3" fmla="*/ 181718 h 2493170"/>
                <a:gd name="connsiteX4" fmla="*/ 3920077 w 4783596"/>
                <a:gd name="connsiteY4" fmla="*/ 102251 h 2493170"/>
                <a:gd name="connsiteX5" fmla="*/ 4783596 w 4783596"/>
                <a:gd name="connsiteY5" fmla="*/ 4289 h 2493170"/>
                <a:gd name="connsiteX0" fmla="*/ 0 w 4742244"/>
                <a:gd name="connsiteY0" fmla="*/ 2568478 h 2568478"/>
                <a:gd name="connsiteX1" fmla="*/ 741179 w 4742244"/>
                <a:gd name="connsiteY1" fmla="*/ 2098721 h 2568478"/>
                <a:gd name="connsiteX2" fmla="*/ 1073359 w 4742244"/>
                <a:gd name="connsiteY2" fmla="*/ 1097709 h 2568478"/>
                <a:gd name="connsiteX3" fmla="*/ 1909004 w 4742244"/>
                <a:gd name="connsiteY3" fmla="*/ 257026 h 2568478"/>
                <a:gd name="connsiteX4" fmla="*/ 3920077 w 4742244"/>
                <a:gd name="connsiteY4" fmla="*/ 177559 h 2568478"/>
                <a:gd name="connsiteX5" fmla="*/ 4742244 w 4742244"/>
                <a:gd name="connsiteY5" fmla="*/ 2751 h 2568478"/>
                <a:gd name="connsiteX0" fmla="*/ 0 w 4742244"/>
                <a:gd name="connsiteY0" fmla="*/ 2601045 h 2601045"/>
                <a:gd name="connsiteX1" fmla="*/ 741179 w 4742244"/>
                <a:gd name="connsiteY1" fmla="*/ 2131288 h 2601045"/>
                <a:gd name="connsiteX2" fmla="*/ 1073359 w 4742244"/>
                <a:gd name="connsiteY2" fmla="*/ 1130276 h 2601045"/>
                <a:gd name="connsiteX3" fmla="*/ 1909004 w 4742244"/>
                <a:gd name="connsiteY3" fmla="*/ 289593 h 2601045"/>
                <a:gd name="connsiteX4" fmla="*/ 3920077 w 4742244"/>
                <a:gd name="connsiteY4" fmla="*/ 210126 h 2601045"/>
                <a:gd name="connsiteX5" fmla="*/ 4742244 w 4742244"/>
                <a:gd name="connsiteY5" fmla="*/ 2384 h 2601045"/>
                <a:gd name="connsiteX0" fmla="*/ 0 w 4742244"/>
                <a:gd name="connsiteY0" fmla="*/ 2598661 h 2598661"/>
                <a:gd name="connsiteX1" fmla="*/ 741179 w 4742244"/>
                <a:gd name="connsiteY1" fmla="*/ 2128904 h 2598661"/>
                <a:gd name="connsiteX2" fmla="*/ 1073359 w 4742244"/>
                <a:gd name="connsiteY2" fmla="*/ 1127892 h 2598661"/>
                <a:gd name="connsiteX3" fmla="*/ 1909004 w 4742244"/>
                <a:gd name="connsiteY3" fmla="*/ 287209 h 2598661"/>
                <a:gd name="connsiteX4" fmla="*/ 3920077 w 4742244"/>
                <a:gd name="connsiteY4" fmla="*/ 207742 h 2598661"/>
                <a:gd name="connsiteX5" fmla="*/ 4742244 w 4742244"/>
                <a:gd name="connsiteY5" fmla="*/ 0 h 259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244" h="2598661">
                  <a:moveTo>
                    <a:pt x="0" y="2598661"/>
                  </a:moveTo>
                  <a:cubicBezTo>
                    <a:pt x="93449" y="2501049"/>
                    <a:pt x="562286" y="2374032"/>
                    <a:pt x="741179" y="2128904"/>
                  </a:cubicBezTo>
                  <a:cubicBezTo>
                    <a:pt x="920072" y="1883776"/>
                    <a:pt x="920956" y="1350973"/>
                    <a:pt x="1073359" y="1127892"/>
                  </a:cubicBezTo>
                  <a:cubicBezTo>
                    <a:pt x="1209588" y="883245"/>
                    <a:pt x="1424667" y="475313"/>
                    <a:pt x="1909004" y="287209"/>
                  </a:cubicBezTo>
                  <a:cubicBezTo>
                    <a:pt x="2393341" y="99105"/>
                    <a:pt x="3458051" y="215748"/>
                    <a:pt x="3920077" y="207742"/>
                  </a:cubicBezTo>
                  <a:cubicBezTo>
                    <a:pt x="4382103" y="199736"/>
                    <a:pt x="4620971" y="15908"/>
                    <a:pt x="4742244" y="0"/>
                  </a:cubicBezTo>
                </a:path>
              </a:pathLst>
            </a:custGeom>
            <a:ln w="76200">
              <a:solidFill>
                <a:schemeClr val="accent2"/>
              </a:solidFill>
              <a:tailEnd type="triangle" w="lg" len="lg"/>
            </a:ln>
            <a:effectLst>
              <a:glow rad="101600">
                <a:schemeClr val="bg2">
                  <a:alpha val="75000"/>
                </a:schemeClr>
              </a:glow>
              <a:outerShdw blurRad="50800" dist="38100" dir="2700000" algn="tl" rotWithShape="0">
                <a:schemeClr val="bg2">
                  <a:lumMod val="25000"/>
                  <a:alpha val="43000"/>
                </a:scheme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lIns="130609" tIns="65305" rIns="130609" bIns="65305" rtlCol="0" anchor="ctr"/>
            <a:lstStyle/>
            <a:p>
              <a:pPr algn="ctr" defTabSz="1306090"/>
              <a:endParaRPr lang="en-US">
                <a:solidFill>
                  <a:prstClr val="black"/>
                </a:solidFill>
                <a:latin typeface="Calibri"/>
              </a:endParaRPr>
            </a:p>
          </p:txBody>
        </p:sp>
      </p:grpSp>
      <p:grpSp>
        <p:nvGrpSpPr>
          <p:cNvPr id="13" name="Group 12"/>
          <p:cNvGrpSpPr/>
          <p:nvPr/>
        </p:nvGrpSpPr>
        <p:grpSpPr>
          <a:xfrm>
            <a:off x="1643679" y="2432592"/>
            <a:ext cx="7501629" cy="3309220"/>
            <a:chOff x="1643679" y="2432592"/>
            <a:chExt cx="7501629" cy="3309220"/>
          </a:xfrm>
        </p:grpSpPr>
        <p:sp>
          <p:nvSpPr>
            <p:cNvPr id="131" name="TextBox 130"/>
            <p:cNvSpPr txBox="1"/>
            <p:nvPr/>
          </p:nvSpPr>
          <p:spPr>
            <a:xfrm rot="20343222">
              <a:off x="1716078" y="5372480"/>
              <a:ext cx="1333534" cy="369332"/>
            </a:xfrm>
            <a:prstGeom prst="rect">
              <a:avLst/>
            </a:prstGeom>
            <a:noFill/>
          </p:spPr>
          <p:txBody>
            <a:bodyPr wrap="square" rtlCol="0">
              <a:spAutoFit/>
            </a:bodyPr>
            <a:lstStyle/>
            <a:p>
              <a:r>
                <a:rPr lang="en-US" b="1" dirty="0">
                  <a:solidFill>
                    <a:srgbClr val="008C01"/>
                  </a:solidFill>
                  <a:ea typeface="Gill Sans" charset="0"/>
                  <a:cs typeface="Gill Sans" charset="0"/>
                </a:rPr>
                <a:t>Window 2</a:t>
              </a:r>
              <a:endParaRPr lang="en-US" b="1" baseline="-25000" dirty="0">
                <a:solidFill>
                  <a:srgbClr val="008C01"/>
                </a:solidFill>
                <a:ea typeface="Gill Sans" charset="0"/>
                <a:cs typeface="Gill Sans" charset="0"/>
              </a:endParaRPr>
            </a:p>
          </p:txBody>
        </p:sp>
        <p:sp>
          <p:nvSpPr>
            <p:cNvPr id="38" name="Freeform 37"/>
            <p:cNvSpPr/>
            <p:nvPr/>
          </p:nvSpPr>
          <p:spPr>
            <a:xfrm>
              <a:off x="1643679" y="2432592"/>
              <a:ext cx="7501629" cy="3114973"/>
            </a:xfrm>
            <a:custGeom>
              <a:avLst/>
              <a:gdLst>
                <a:gd name="connsiteX0" fmla="*/ 3653956 w 3653956"/>
                <a:gd name="connsiteY0" fmla="*/ 1822088 h 1822088"/>
                <a:gd name="connsiteX1" fmla="*/ 739119 w 3653956"/>
                <a:gd name="connsiteY1" fmla="*/ 228 h 1822088"/>
                <a:gd name="connsiteX2" fmla="*/ 0 w 3653956"/>
                <a:gd name="connsiteY2" fmla="*/ 1697160 h 1822088"/>
                <a:gd name="connsiteX0" fmla="*/ 3653956 w 3653956"/>
                <a:gd name="connsiteY0" fmla="*/ 1886609 h 1886609"/>
                <a:gd name="connsiteX1" fmla="*/ 739119 w 3653956"/>
                <a:gd name="connsiteY1" fmla="*/ 64749 h 1886609"/>
                <a:gd name="connsiteX2" fmla="*/ 0 w 3653956"/>
                <a:gd name="connsiteY2" fmla="*/ 1761681 h 1886609"/>
                <a:gd name="connsiteX0" fmla="*/ 3653956 w 3653956"/>
                <a:gd name="connsiteY0" fmla="*/ 1869161 h 1869161"/>
                <a:gd name="connsiteX1" fmla="*/ 739119 w 3653956"/>
                <a:gd name="connsiteY1" fmla="*/ 47301 h 1869161"/>
                <a:gd name="connsiteX2" fmla="*/ 0 w 3653956"/>
                <a:gd name="connsiteY2" fmla="*/ 1744233 h 1869161"/>
                <a:gd name="connsiteX0" fmla="*/ 3653956 w 3653956"/>
                <a:gd name="connsiteY0" fmla="*/ 1869161 h 1869161"/>
                <a:gd name="connsiteX1" fmla="*/ 2082026 w 3653956"/>
                <a:gd name="connsiteY1" fmla="*/ 786456 h 1869161"/>
                <a:gd name="connsiteX2" fmla="*/ 739119 w 3653956"/>
                <a:gd name="connsiteY2" fmla="*/ 47301 h 1869161"/>
                <a:gd name="connsiteX3" fmla="*/ 0 w 3653956"/>
                <a:gd name="connsiteY3" fmla="*/ 1744233 h 1869161"/>
                <a:gd name="connsiteX0" fmla="*/ 3653956 w 3653956"/>
                <a:gd name="connsiteY0" fmla="*/ 1846925 h 1846925"/>
                <a:gd name="connsiteX1" fmla="*/ 1977925 w 3653956"/>
                <a:gd name="connsiteY1" fmla="*/ 785041 h 1846925"/>
                <a:gd name="connsiteX2" fmla="*/ 739119 w 3653956"/>
                <a:gd name="connsiteY2" fmla="*/ 25065 h 1846925"/>
                <a:gd name="connsiteX3" fmla="*/ 0 w 3653956"/>
                <a:gd name="connsiteY3" fmla="*/ 1721997 h 1846925"/>
                <a:gd name="connsiteX0" fmla="*/ 3653956 w 3653956"/>
                <a:gd name="connsiteY0" fmla="*/ 1756827 h 1756827"/>
                <a:gd name="connsiteX1" fmla="*/ 1977925 w 3653956"/>
                <a:gd name="connsiteY1" fmla="*/ 694943 h 1756827"/>
                <a:gd name="connsiteX2" fmla="*/ 572557 w 3653956"/>
                <a:gd name="connsiteY2" fmla="*/ 28662 h 1756827"/>
                <a:gd name="connsiteX3" fmla="*/ 0 w 3653956"/>
                <a:gd name="connsiteY3" fmla="*/ 1631899 h 1756827"/>
                <a:gd name="connsiteX0" fmla="*/ 3653956 w 3653956"/>
                <a:gd name="connsiteY0" fmla="*/ 1743017 h 1743017"/>
                <a:gd name="connsiteX1" fmla="*/ 1977925 w 3653956"/>
                <a:gd name="connsiteY1" fmla="*/ 681133 h 1743017"/>
                <a:gd name="connsiteX2" fmla="*/ 572557 w 3653956"/>
                <a:gd name="connsiteY2" fmla="*/ 14852 h 1743017"/>
                <a:gd name="connsiteX3" fmla="*/ 0 w 3653956"/>
                <a:gd name="connsiteY3" fmla="*/ 1618089 h 1743017"/>
                <a:gd name="connsiteX0" fmla="*/ 3653956 w 3653956"/>
                <a:gd name="connsiteY0" fmla="*/ 1763006 h 1763006"/>
                <a:gd name="connsiteX1" fmla="*/ 1977925 w 3653956"/>
                <a:gd name="connsiteY1" fmla="*/ 701122 h 1763006"/>
                <a:gd name="connsiteX2" fmla="*/ 572557 w 3653956"/>
                <a:gd name="connsiteY2" fmla="*/ 34841 h 1763006"/>
                <a:gd name="connsiteX3" fmla="*/ 0 w 3653956"/>
                <a:gd name="connsiteY3" fmla="*/ 1638078 h 1763006"/>
                <a:gd name="connsiteX0" fmla="*/ 3591495 w 3591495"/>
                <a:gd name="connsiteY0" fmla="*/ 1757330 h 1757330"/>
                <a:gd name="connsiteX1" fmla="*/ 1915464 w 3591495"/>
                <a:gd name="connsiteY1" fmla="*/ 695446 h 1757330"/>
                <a:gd name="connsiteX2" fmla="*/ 510096 w 3591495"/>
                <a:gd name="connsiteY2" fmla="*/ 29165 h 1757330"/>
                <a:gd name="connsiteX3" fmla="*/ 0 w 3591495"/>
                <a:gd name="connsiteY3" fmla="*/ 1642813 h 1757330"/>
                <a:gd name="connsiteX0" fmla="*/ 3624698 w 3624698"/>
                <a:gd name="connsiteY0" fmla="*/ 1757330 h 1757330"/>
                <a:gd name="connsiteX1" fmla="*/ 1948667 w 3624698"/>
                <a:gd name="connsiteY1" fmla="*/ 695446 h 1757330"/>
                <a:gd name="connsiteX2" fmla="*/ 543299 w 3624698"/>
                <a:gd name="connsiteY2" fmla="*/ 29165 h 1757330"/>
                <a:gd name="connsiteX3" fmla="*/ 33203 w 3624698"/>
                <a:gd name="connsiteY3" fmla="*/ 1642813 h 1757330"/>
                <a:gd name="connsiteX0" fmla="*/ 3654164 w 3654164"/>
                <a:gd name="connsiteY0" fmla="*/ 1757330 h 1757330"/>
                <a:gd name="connsiteX1" fmla="*/ 1978133 w 3654164"/>
                <a:gd name="connsiteY1" fmla="*/ 695446 h 1757330"/>
                <a:gd name="connsiteX2" fmla="*/ 572765 w 3654164"/>
                <a:gd name="connsiteY2" fmla="*/ 29165 h 1757330"/>
                <a:gd name="connsiteX3" fmla="*/ 31438 w 3654164"/>
                <a:gd name="connsiteY3" fmla="*/ 1642813 h 1757330"/>
                <a:gd name="connsiteX0" fmla="*/ 3673905 w 3673905"/>
                <a:gd name="connsiteY0" fmla="*/ 1758342 h 1758342"/>
                <a:gd name="connsiteX1" fmla="*/ 1997874 w 3673905"/>
                <a:gd name="connsiteY1" fmla="*/ 696458 h 1758342"/>
                <a:gd name="connsiteX2" fmla="*/ 592506 w 3673905"/>
                <a:gd name="connsiteY2" fmla="*/ 30177 h 1758342"/>
                <a:gd name="connsiteX3" fmla="*/ 30359 w 3673905"/>
                <a:gd name="connsiteY3" fmla="*/ 1664647 h 1758342"/>
                <a:gd name="connsiteX0" fmla="*/ 3643546 w 3643546"/>
                <a:gd name="connsiteY0" fmla="*/ 1728185 h 1728185"/>
                <a:gd name="connsiteX1" fmla="*/ 1967515 w 3643546"/>
                <a:gd name="connsiteY1" fmla="*/ 666301 h 1728185"/>
                <a:gd name="connsiteX2" fmla="*/ 562147 w 3643546"/>
                <a:gd name="connsiteY2" fmla="*/ 20 h 1728185"/>
                <a:gd name="connsiteX3" fmla="*/ 557803 w 3643546"/>
                <a:gd name="connsiteY3" fmla="*/ 1058747 h 1728185"/>
                <a:gd name="connsiteX4" fmla="*/ 0 w 3643546"/>
                <a:gd name="connsiteY4" fmla="*/ 1634490 h 1728185"/>
                <a:gd name="connsiteX0" fmla="*/ 3702853 w 3702853"/>
                <a:gd name="connsiteY0" fmla="*/ 1728185 h 1728185"/>
                <a:gd name="connsiteX1" fmla="*/ 2026822 w 3702853"/>
                <a:gd name="connsiteY1" fmla="*/ 666301 h 1728185"/>
                <a:gd name="connsiteX2" fmla="*/ 621454 w 3702853"/>
                <a:gd name="connsiteY2" fmla="*/ 20 h 1728185"/>
                <a:gd name="connsiteX3" fmla="*/ 617110 w 3702853"/>
                <a:gd name="connsiteY3" fmla="*/ 1058747 h 1728185"/>
                <a:gd name="connsiteX4" fmla="*/ 0 w 3702853"/>
                <a:gd name="connsiteY4" fmla="*/ 1569793 h 1728185"/>
                <a:gd name="connsiteX0" fmla="*/ 3702853 w 3702853"/>
                <a:gd name="connsiteY0" fmla="*/ 1728185 h 1728185"/>
                <a:gd name="connsiteX1" fmla="*/ 2026822 w 3702853"/>
                <a:gd name="connsiteY1" fmla="*/ 666301 h 1728185"/>
                <a:gd name="connsiteX2" fmla="*/ 621454 w 3702853"/>
                <a:gd name="connsiteY2" fmla="*/ 20 h 1728185"/>
                <a:gd name="connsiteX3" fmla="*/ 660242 w 3702853"/>
                <a:gd name="connsiteY3" fmla="*/ 1123444 h 1728185"/>
                <a:gd name="connsiteX4" fmla="*/ 0 w 3702853"/>
                <a:gd name="connsiteY4" fmla="*/ 1569793 h 1728185"/>
                <a:gd name="connsiteX0" fmla="*/ 3702853 w 3702853"/>
                <a:gd name="connsiteY0" fmla="*/ 1069040 h 1069040"/>
                <a:gd name="connsiteX1" fmla="*/ 2026822 w 3702853"/>
                <a:gd name="connsiteY1" fmla="*/ 7156 h 1069040"/>
                <a:gd name="connsiteX2" fmla="*/ 2109510 w 3702853"/>
                <a:gd name="connsiteY2" fmla="*/ 577328 h 1069040"/>
                <a:gd name="connsiteX3" fmla="*/ 660242 w 3702853"/>
                <a:gd name="connsiteY3" fmla="*/ 464299 h 1069040"/>
                <a:gd name="connsiteX4" fmla="*/ 0 w 3702853"/>
                <a:gd name="connsiteY4" fmla="*/ 910648 h 1069040"/>
                <a:gd name="connsiteX0" fmla="*/ 3702853 w 3702853"/>
                <a:gd name="connsiteY0" fmla="*/ 1069040 h 1069040"/>
                <a:gd name="connsiteX1" fmla="*/ 2026822 w 3702853"/>
                <a:gd name="connsiteY1" fmla="*/ 7156 h 1069040"/>
                <a:gd name="connsiteX2" fmla="*/ 2109510 w 3702853"/>
                <a:gd name="connsiteY2" fmla="*/ 577328 h 1069040"/>
                <a:gd name="connsiteX3" fmla="*/ 784247 w 3702853"/>
                <a:gd name="connsiteY3" fmla="*/ 507431 h 1069040"/>
                <a:gd name="connsiteX4" fmla="*/ 0 w 3702853"/>
                <a:gd name="connsiteY4" fmla="*/ 910648 h 1069040"/>
                <a:gd name="connsiteX0" fmla="*/ 3648938 w 3648938"/>
                <a:gd name="connsiteY0" fmla="*/ 1069040 h 1069040"/>
                <a:gd name="connsiteX1" fmla="*/ 1972907 w 3648938"/>
                <a:gd name="connsiteY1" fmla="*/ 7156 h 1069040"/>
                <a:gd name="connsiteX2" fmla="*/ 2055595 w 3648938"/>
                <a:gd name="connsiteY2" fmla="*/ 577328 h 1069040"/>
                <a:gd name="connsiteX3" fmla="*/ 730332 w 3648938"/>
                <a:gd name="connsiteY3" fmla="*/ 507431 h 1069040"/>
                <a:gd name="connsiteX4" fmla="*/ 0 w 3648938"/>
                <a:gd name="connsiteY4" fmla="*/ 1018478 h 1069040"/>
                <a:gd name="connsiteX0" fmla="*/ 3648938 w 3648938"/>
                <a:gd name="connsiteY0" fmla="*/ 1069040 h 1069040"/>
                <a:gd name="connsiteX1" fmla="*/ 1972907 w 3648938"/>
                <a:gd name="connsiteY1" fmla="*/ 7156 h 1069040"/>
                <a:gd name="connsiteX2" fmla="*/ 2055595 w 3648938"/>
                <a:gd name="connsiteY2" fmla="*/ 577328 h 1069040"/>
                <a:gd name="connsiteX3" fmla="*/ 730332 w 3648938"/>
                <a:gd name="connsiteY3" fmla="*/ 507431 h 1069040"/>
                <a:gd name="connsiteX4" fmla="*/ 0 w 3648938"/>
                <a:gd name="connsiteY4" fmla="*/ 982535 h 1069040"/>
                <a:gd name="connsiteX0" fmla="*/ 3648938 w 3648938"/>
                <a:gd name="connsiteY0" fmla="*/ 1069040 h 1069040"/>
                <a:gd name="connsiteX1" fmla="*/ 1972907 w 3648938"/>
                <a:gd name="connsiteY1" fmla="*/ 7156 h 1069040"/>
                <a:gd name="connsiteX2" fmla="*/ 2055595 w 3648938"/>
                <a:gd name="connsiteY2" fmla="*/ 577328 h 1069040"/>
                <a:gd name="connsiteX3" fmla="*/ 730332 w 3648938"/>
                <a:gd name="connsiteY3" fmla="*/ 507431 h 1069040"/>
                <a:gd name="connsiteX4" fmla="*/ 0 w 3648938"/>
                <a:gd name="connsiteY4" fmla="*/ 982535 h 1069040"/>
                <a:gd name="connsiteX0" fmla="*/ 3648938 w 3648938"/>
                <a:gd name="connsiteY0" fmla="*/ 1069040 h 1069040"/>
                <a:gd name="connsiteX1" fmla="*/ 1972907 w 3648938"/>
                <a:gd name="connsiteY1" fmla="*/ 7156 h 1069040"/>
                <a:gd name="connsiteX2" fmla="*/ 2055595 w 3648938"/>
                <a:gd name="connsiteY2" fmla="*/ 577328 h 1069040"/>
                <a:gd name="connsiteX3" fmla="*/ 730332 w 3648938"/>
                <a:gd name="connsiteY3" fmla="*/ 507431 h 1069040"/>
                <a:gd name="connsiteX4" fmla="*/ 0 w 3648938"/>
                <a:gd name="connsiteY4" fmla="*/ 982535 h 1069040"/>
                <a:gd name="connsiteX0" fmla="*/ 4651759 w 4651759"/>
                <a:gd name="connsiteY0" fmla="*/ 14990 h 2688938"/>
                <a:gd name="connsiteX1" fmla="*/ 1972907 w 4651759"/>
                <a:gd name="connsiteY1" fmla="*/ 1713559 h 2688938"/>
                <a:gd name="connsiteX2" fmla="*/ 2055595 w 4651759"/>
                <a:gd name="connsiteY2" fmla="*/ 2283731 h 2688938"/>
                <a:gd name="connsiteX3" fmla="*/ 730332 w 4651759"/>
                <a:gd name="connsiteY3" fmla="*/ 2213834 h 2688938"/>
                <a:gd name="connsiteX4" fmla="*/ 0 w 4651759"/>
                <a:gd name="connsiteY4" fmla="*/ 2688938 h 2688938"/>
                <a:gd name="connsiteX0" fmla="*/ 4651759 w 4651759"/>
                <a:gd name="connsiteY0" fmla="*/ 14990 h 2688938"/>
                <a:gd name="connsiteX1" fmla="*/ 3498705 w 4651759"/>
                <a:gd name="connsiteY1" fmla="*/ 1713559 h 2688938"/>
                <a:gd name="connsiteX2" fmla="*/ 2055595 w 4651759"/>
                <a:gd name="connsiteY2" fmla="*/ 2283731 h 2688938"/>
                <a:gd name="connsiteX3" fmla="*/ 730332 w 4651759"/>
                <a:gd name="connsiteY3" fmla="*/ 2213834 h 2688938"/>
                <a:gd name="connsiteX4" fmla="*/ 0 w 4651759"/>
                <a:gd name="connsiteY4" fmla="*/ 2688938 h 2688938"/>
                <a:gd name="connsiteX0" fmla="*/ 4651759 w 4651759"/>
                <a:gd name="connsiteY0" fmla="*/ 0 h 2673948"/>
                <a:gd name="connsiteX1" fmla="*/ 3819667 w 4651759"/>
                <a:gd name="connsiteY1" fmla="*/ 279468 h 2673948"/>
                <a:gd name="connsiteX2" fmla="*/ 3498705 w 4651759"/>
                <a:gd name="connsiteY2" fmla="*/ 1698569 h 2673948"/>
                <a:gd name="connsiteX3" fmla="*/ 2055595 w 4651759"/>
                <a:gd name="connsiteY3" fmla="*/ 2268741 h 2673948"/>
                <a:gd name="connsiteX4" fmla="*/ 730332 w 4651759"/>
                <a:gd name="connsiteY4" fmla="*/ 2198844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730332 w 4651759"/>
                <a:gd name="connsiteY4" fmla="*/ 2198844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730332 w 4651759"/>
                <a:gd name="connsiteY4" fmla="*/ 2234787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730332 w 4651759"/>
                <a:gd name="connsiteY4" fmla="*/ 2234787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730332 w 4651759"/>
                <a:gd name="connsiteY4" fmla="*/ 2234787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730332 w 4651759"/>
                <a:gd name="connsiteY4" fmla="*/ 2234787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778856 w 4651759"/>
                <a:gd name="connsiteY4" fmla="*/ 2177277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805814 w 4651759"/>
                <a:gd name="connsiteY4" fmla="*/ 2213221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848947 w 4651759"/>
                <a:gd name="connsiteY4" fmla="*/ 2191655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848947 w 4651759"/>
                <a:gd name="connsiteY4" fmla="*/ 2191655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848947 w 4651759"/>
                <a:gd name="connsiteY4" fmla="*/ 2191655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848947 w 4651759"/>
                <a:gd name="connsiteY4" fmla="*/ 2191655 h 2673948"/>
                <a:gd name="connsiteX5" fmla="*/ 0 w 4651759"/>
                <a:gd name="connsiteY5" fmla="*/ 2673948 h 2673948"/>
                <a:gd name="connsiteX0" fmla="*/ 4673325 w 4673325"/>
                <a:gd name="connsiteY0" fmla="*/ 0 h 2659571"/>
                <a:gd name="connsiteX1" fmla="*/ 3825059 w 4673325"/>
                <a:gd name="connsiteY1" fmla="*/ 322600 h 2659571"/>
                <a:gd name="connsiteX2" fmla="*/ 3520271 w 4673325"/>
                <a:gd name="connsiteY2" fmla="*/ 1698569 h 2659571"/>
                <a:gd name="connsiteX3" fmla="*/ 2077161 w 4673325"/>
                <a:gd name="connsiteY3" fmla="*/ 2268741 h 2659571"/>
                <a:gd name="connsiteX4" fmla="*/ 870513 w 4673325"/>
                <a:gd name="connsiteY4" fmla="*/ 2191655 h 2659571"/>
                <a:gd name="connsiteX5" fmla="*/ 0 w 4673325"/>
                <a:gd name="connsiteY5" fmla="*/ 2659571 h 2659571"/>
                <a:gd name="connsiteX0" fmla="*/ 4673325 w 4673325"/>
                <a:gd name="connsiteY0" fmla="*/ 0 h 2659571"/>
                <a:gd name="connsiteX1" fmla="*/ 3825059 w 4673325"/>
                <a:gd name="connsiteY1" fmla="*/ 322600 h 2659571"/>
                <a:gd name="connsiteX2" fmla="*/ 3520271 w 4673325"/>
                <a:gd name="connsiteY2" fmla="*/ 1698569 h 2659571"/>
                <a:gd name="connsiteX3" fmla="*/ 2077161 w 4673325"/>
                <a:gd name="connsiteY3" fmla="*/ 2268741 h 2659571"/>
                <a:gd name="connsiteX4" fmla="*/ 773466 w 4673325"/>
                <a:gd name="connsiteY4" fmla="*/ 2234787 h 2659571"/>
                <a:gd name="connsiteX5" fmla="*/ 0 w 4673325"/>
                <a:gd name="connsiteY5" fmla="*/ 2659571 h 2659571"/>
                <a:gd name="connsiteX0" fmla="*/ 4673325 w 4673325"/>
                <a:gd name="connsiteY0" fmla="*/ 0 h 2659571"/>
                <a:gd name="connsiteX1" fmla="*/ 3825059 w 4673325"/>
                <a:gd name="connsiteY1" fmla="*/ 322600 h 2659571"/>
                <a:gd name="connsiteX2" fmla="*/ 3520271 w 4673325"/>
                <a:gd name="connsiteY2" fmla="*/ 1698569 h 2659571"/>
                <a:gd name="connsiteX3" fmla="*/ 2077161 w 4673325"/>
                <a:gd name="connsiteY3" fmla="*/ 2268741 h 2659571"/>
                <a:gd name="connsiteX4" fmla="*/ 838164 w 4673325"/>
                <a:gd name="connsiteY4" fmla="*/ 2198844 h 2659571"/>
                <a:gd name="connsiteX5" fmla="*/ 0 w 4673325"/>
                <a:gd name="connsiteY5" fmla="*/ 2659571 h 2659571"/>
                <a:gd name="connsiteX0" fmla="*/ 4591058 w 4591058"/>
                <a:gd name="connsiteY0" fmla="*/ 0 h 2625771"/>
                <a:gd name="connsiteX1" fmla="*/ 3825059 w 4591058"/>
                <a:gd name="connsiteY1" fmla="*/ 288800 h 2625771"/>
                <a:gd name="connsiteX2" fmla="*/ 3520271 w 4591058"/>
                <a:gd name="connsiteY2" fmla="*/ 1664769 h 2625771"/>
                <a:gd name="connsiteX3" fmla="*/ 2077161 w 4591058"/>
                <a:gd name="connsiteY3" fmla="*/ 2234941 h 2625771"/>
                <a:gd name="connsiteX4" fmla="*/ 838164 w 4591058"/>
                <a:gd name="connsiteY4" fmla="*/ 2165044 h 2625771"/>
                <a:gd name="connsiteX5" fmla="*/ 0 w 4591058"/>
                <a:gd name="connsiteY5" fmla="*/ 2625771 h 2625771"/>
                <a:gd name="connsiteX0" fmla="*/ 4591058 w 4591058"/>
                <a:gd name="connsiteY0" fmla="*/ 0 h 2625771"/>
                <a:gd name="connsiteX1" fmla="*/ 3825059 w 4591058"/>
                <a:gd name="connsiteY1" fmla="*/ 288800 h 2625771"/>
                <a:gd name="connsiteX2" fmla="*/ 3520271 w 4591058"/>
                <a:gd name="connsiteY2" fmla="*/ 1664769 h 2625771"/>
                <a:gd name="connsiteX3" fmla="*/ 2077161 w 4591058"/>
                <a:gd name="connsiteY3" fmla="*/ 2234941 h 2625771"/>
                <a:gd name="connsiteX4" fmla="*/ 838164 w 4591058"/>
                <a:gd name="connsiteY4" fmla="*/ 2165044 h 2625771"/>
                <a:gd name="connsiteX5" fmla="*/ 0 w 4591058"/>
                <a:gd name="connsiteY5" fmla="*/ 2625771 h 2625771"/>
                <a:gd name="connsiteX0" fmla="*/ 4591058 w 4591058"/>
                <a:gd name="connsiteY0" fmla="*/ 0 h 2625771"/>
                <a:gd name="connsiteX1" fmla="*/ 3825059 w 4591058"/>
                <a:gd name="connsiteY1" fmla="*/ 288800 h 2625771"/>
                <a:gd name="connsiteX2" fmla="*/ 3520271 w 4591058"/>
                <a:gd name="connsiteY2" fmla="*/ 1664769 h 2625771"/>
                <a:gd name="connsiteX3" fmla="*/ 2077161 w 4591058"/>
                <a:gd name="connsiteY3" fmla="*/ 2234941 h 2625771"/>
                <a:gd name="connsiteX4" fmla="*/ 838164 w 4591058"/>
                <a:gd name="connsiteY4" fmla="*/ 2165044 h 2625771"/>
                <a:gd name="connsiteX5" fmla="*/ 0 w 4591058"/>
                <a:gd name="connsiteY5" fmla="*/ 2625771 h 2625771"/>
                <a:gd name="connsiteX0" fmla="*/ 4591058 w 4591058"/>
                <a:gd name="connsiteY0" fmla="*/ 0 h 2625771"/>
                <a:gd name="connsiteX1" fmla="*/ 3800379 w 4591058"/>
                <a:gd name="connsiteY1" fmla="*/ 322600 h 2625771"/>
                <a:gd name="connsiteX2" fmla="*/ 3520271 w 4591058"/>
                <a:gd name="connsiteY2" fmla="*/ 1664769 h 2625771"/>
                <a:gd name="connsiteX3" fmla="*/ 2077161 w 4591058"/>
                <a:gd name="connsiteY3" fmla="*/ 2234941 h 2625771"/>
                <a:gd name="connsiteX4" fmla="*/ 838164 w 4591058"/>
                <a:gd name="connsiteY4" fmla="*/ 2165044 h 2625771"/>
                <a:gd name="connsiteX5" fmla="*/ 0 w 4591058"/>
                <a:gd name="connsiteY5" fmla="*/ 2625771 h 2625771"/>
                <a:gd name="connsiteX0" fmla="*/ 4640418 w 4640418"/>
                <a:gd name="connsiteY0" fmla="*/ 0 h 2614504"/>
                <a:gd name="connsiteX1" fmla="*/ 3800379 w 4640418"/>
                <a:gd name="connsiteY1" fmla="*/ 311333 h 2614504"/>
                <a:gd name="connsiteX2" fmla="*/ 3520271 w 4640418"/>
                <a:gd name="connsiteY2" fmla="*/ 1653502 h 2614504"/>
                <a:gd name="connsiteX3" fmla="*/ 2077161 w 4640418"/>
                <a:gd name="connsiteY3" fmla="*/ 2223674 h 2614504"/>
                <a:gd name="connsiteX4" fmla="*/ 838164 w 4640418"/>
                <a:gd name="connsiteY4" fmla="*/ 2153777 h 2614504"/>
                <a:gd name="connsiteX5" fmla="*/ 0 w 4640418"/>
                <a:gd name="connsiteY5" fmla="*/ 2614504 h 2614504"/>
                <a:gd name="connsiteX0" fmla="*/ 4656871 w 4656871"/>
                <a:gd name="connsiteY0" fmla="*/ 0 h 2569437"/>
                <a:gd name="connsiteX1" fmla="*/ 3800379 w 4656871"/>
                <a:gd name="connsiteY1" fmla="*/ 266266 h 2569437"/>
                <a:gd name="connsiteX2" fmla="*/ 3520271 w 4656871"/>
                <a:gd name="connsiteY2" fmla="*/ 1608435 h 2569437"/>
                <a:gd name="connsiteX3" fmla="*/ 2077161 w 4656871"/>
                <a:gd name="connsiteY3" fmla="*/ 2178607 h 2569437"/>
                <a:gd name="connsiteX4" fmla="*/ 838164 w 4656871"/>
                <a:gd name="connsiteY4" fmla="*/ 2108710 h 2569437"/>
                <a:gd name="connsiteX5" fmla="*/ 0 w 4656871"/>
                <a:gd name="connsiteY5" fmla="*/ 2569437 h 2569437"/>
                <a:gd name="connsiteX0" fmla="*/ 4656871 w 4656871"/>
                <a:gd name="connsiteY0" fmla="*/ 0 h 2648305"/>
                <a:gd name="connsiteX1" fmla="*/ 3800379 w 4656871"/>
                <a:gd name="connsiteY1" fmla="*/ 345134 h 2648305"/>
                <a:gd name="connsiteX2" fmla="*/ 3520271 w 4656871"/>
                <a:gd name="connsiteY2" fmla="*/ 1687303 h 2648305"/>
                <a:gd name="connsiteX3" fmla="*/ 2077161 w 4656871"/>
                <a:gd name="connsiteY3" fmla="*/ 2257475 h 2648305"/>
                <a:gd name="connsiteX4" fmla="*/ 838164 w 4656871"/>
                <a:gd name="connsiteY4" fmla="*/ 2187578 h 2648305"/>
                <a:gd name="connsiteX5" fmla="*/ 0 w 4656871"/>
                <a:gd name="connsiteY5" fmla="*/ 2648305 h 264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6871" h="2648305">
                  <a:moveTo>
                    <a:pt x="4656871" y="0"/>
                  </a:moveTo>
                  <a:cubicBezTo>
                    <a:pt x="4551917" y="75563"/>
                    <a:pt x="3992555" y="62039"/>
                    <a:pt x="3800379" y="345134"/>
                  </a:cubicBezTo>
                  <a:cubicBezTo>
                    <a:pt x="3608203" y="628229"/>
                    <a:pt x="3807474" y="1368580"/>
                    <a:pt x="3520271" y="1687303"/>
                  </a:cubicBezTo>
                  <a:cubicBezTo>
                    <a:pt x="3233068" y="2006026"/>
                    <a:pt x="2384000" y="2254369"/>
                    <a:pt x="2077161" y="2257475"/>
                  </a:cubicBezTo>
                  <a:cubicBezTo>
                    <a:pt x="1770322" y="2260581"/>
                    <a:pt x="1185256" y="2181148"/>
                    <a:pt x="838164" y="2187578"/>
                  </a:cubicBezTo>
                  <a:cubicBezTo>
                    <a:pt x="561161" y="2380915"/>
                    <a:pt x="128910" y="2561933"/>
                    <a:pt x="0" y="2648305"/>
                  </a:cubicBezTo>
                </a:path>
              </a:pathLst>
            </a:custGeom>
            <a:ln w="76200">
              <a:solidFill>
                <a:srgbClr val="008000"/>
              </a:solidFill>
              <a:headEnd type="triangle" w="lg" len="lg"/>
            </a:ln>
            <a:effectLst>
              <a:glow rad="101600">
                <a:srgbClr val="4AFF0A">
                  <a:alpha val="75000"/>
                </a:srgbClr>
              </a:glow>
              <a:outerShdw blurRad="40000" dist="20000" dir="5400000" rotWithShape="0">
                <a:srgbClr val="000000">
                  <a:alpha val="38000"/>
                </a:srgb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lIns="130609" tIns="65305" rIns="130609" bIns="65305" rtlCol="0" anchor="ctr"/>
            <a:lstStyle/>
            <a:p>
              <a:pPr algn="ctr" defTabSz="1306090"/>
              <a:endParaRPr lang="en-US">
                <a:solidFill>
                  <a:prstClr val="black"/>
                </a:solidFill>
                <a:latin typeface="Calibri"/>
              </a:endParaRPr>
            </a:p>
          </p:txBody>
        </p:sp>
      </p:grpSp>
      <p:sp>
        <p:nvSpPr>
          <p:cNvPr id="44" name="TextBox 43"/>
          <p:cNvSpPr txBox="1"/>
          <p:nvPr/>
        </p:nvSpPr>
        <p:spPr>
          <a:xfrm>
            <a:off x="6441016" y="859963"/>
            <a:ext cx="5310808" cy="954107"/>
          </a:xfrm>
          <a:prstGeom prst="rect">
            <a:avLst/>
          </a:prstGeom>
          <a:noFill/>
        </p:spPr>
        <p:txBody>
          <a:bodyPr wrap="square" rtlCol="0">
            <a:spAutoFit/>
          </a:bodyPr>
          <a:lstStyle/>
          <a:p>
            <a:r>
              <a:rPr lang="en-US" sz="2800" dirty="0">
                <a:latin typeface="Gill Sans Light" panose="020B0302020104020203" pitchFamily="34" charset="-79"/>
                <a:cs typeface="Gill Sans Light" panose="020B0302020104020203" pitchFamily="34" charset="-79"/>
              </a:rPr>
              <a:t>Routers: Signal congestion and imbalance based on queuing delay</a:t>
            </a:r>
          </a:p>
        </p:txBody>
      </p:sp>
      <p:grpSp>
        <p:nvGrpSpPr>
          <p:cNvPr id="35" name="Group 34">
            <a:extLst>
              <a:ext uri="{FF2B5EF4-FFF2-40B4-BE49-F238E27FC236}">
                <a16:creationId xmlns:a16="http://schemas.microsoft.com/office/drawing/2014/main" id="{823BF036-C8AF-504F-87E0-43B579053AB0}"/>
              </a:ext>
            </a:extLst>
          </p:cNvPr>
          <p:cNvGrpSpPr/>
          <p:nvPr/>
        </p:nvGrpSpPr>
        <p:grpSpPr>
          <a:xfrm rot="9321496">
            <a:off x="6935892" y="4352789"/>
            <a:ext cx="202417" cy="109501"/>
            <a:chOff x="721662" y="3355322"/>
            <a:chExt cx="550326" cy="148134"/>
          </a:xfrm>
        </p:grpSpPr>
        <p:grpSp>
          <p:nvGrpSpPr>
            <p:cNvPr id="39" name="Group 38">
              <a:extLst>
                <a:ext uri="{FF2B5EF4-FFF2-40B4-BE49-F238E27FC236}">
                  <a16:creationId xmlns:a16="http://schemas.microsoft.com/office/drawing/2014/main" id="{C0BD3666-C6CE-0142-AFB8-CA3ABA90A6F5}"/>
                </a:ext>
              </a:extLst>
            </p:cNvPr>
            <p:cNvGrpSpPr/>
            <p:nvPr/>
          </p:nvGrpSpPr>
          <p:grpSpPr>
            <a:xfrm>
              <a:off x="721662" y="3355322"/>
              <a:ext cx="550326" cy="148134"/>
              <a:chOff x="2005663" y="3059370"/>
              <a:chExt cx="1324222" cy="403454"/>
            </a:xfrm>
          </p:grpSpPr>
          <p:cxnSp>
            <p:nvCxnSpPr>
              <p:cNvPr id="41" name="Straight Connector 40">
                <a:extLst>
                  <a:ext uri="{FF2B5EF4-FFF2-40B4-BE49-F238E27FC236}">
                    <a16:creationId xmlns:a16="http://schemas.microsoft.com/office/drawing/2014/main" id="{53B796C0-087B-874D-8F12-E2DDB08C7F3C}"/>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F4AD9F89-75DC-4849-85A8-707198BB31AF}"/>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B96676C7-AD73-C045-9419-772D4F2E721E}"/>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sp>
          <p:nvSpPr>
            <p:cNvPr id="40" name="Rectangle 39">
              <a:extLst>
                <a:ext uri="{FF2B5EF4-FFF2-40B4-BE49-F238E27FC236}">
                  <a16:creationId xmlns:a16="http://schemas.microsoft.com/office/drawing/2014/main" id="{9B6AEAA6-F1FE-7443-92EE-E5ED7A156DE3}"/>
                </a:ext>
              </a:extLst>
            </p:cNvPr>
            <p:cNvSpPr/>
            <p:nvPr/>
          </p:nvSpPr>
          <p:spPr>
            <a:xfrm>
              <a:off x="1093173" y="3364765"/>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5FC652E-62CF-3647-9EAB-32E34BDA86CE}"/>
              </a:ext>
            </a:extLst>
          </p:cNvPr>
          <p:cNvGrpSpPr/>
          <p:nvPr/>
        </p:nvGrpSpPr>
        <p:grpSpPr>
          <a:xfrm>
            <a:off x="5016282" y="2087028"/>
            <a:ext cx="202417" cy="109501"/>
            <a:chOff x="721662" y="3355322"/>
            <a:chExt cx="550326" cy="148134"/>
          </a:xfrm>
        </p:grpSpPr>
        <p:grpSp>
          <p:nvGrpSpPr>
            <p:cNvPr id="46" name="Group 45">
              <a:extLst>
                <a:ext uri="{FF2B5EF4-FFF2-40B4-BE49-F238E27FC236}">
                  <a16:creationId xmlns:a16="http://schemas.microsoft.com/office/drawing/2014/main" id="{1C992785-2FCB-4643-BBBC-6C4025EF3B6C}"/>
                </a:ext>
              </a:extLst>
            </p:cNvPr>
            <p:cNvGrpSpPr/>
            <p:nvPr/>
          </p:nvGrpSpPr>
          <p:grpSpPr>
            <a:xfrm>
              <a:off x="721662" y="3355322"/>
              <a:ext cx="550326" cy="148134"/>
              <a:chOff x="2005663" y="3059370"/>
              <a:chExt cx="1324222" cy="403454"/>
            </a:xfrm>
          </p:grpSpPr>
          <p:cxnSp>
            <p:nvCxnSpPr>
              <p:cNvPr id="49" name="Straight Connector 48">
                <a:extLst>
                  <a:ext uri="{FF2B5EF4-FFF2-40B4-BE49-F238E27FC236}">
                    <a16:creationId xmlns:a16="http://schemas.microsoft.com/office/drawing/2014/main" id="{CD62F268-BB82-D244-96A6-D5F36B6D1363}"/>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EE122AE7-2EA7-ED4A-8E96-A485B7EAB4BE}"/>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6D108B5-A4CC-0346-AE2B-68A2A56AB02D}"/>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sp>
          <p:nvSpPr>
            <p:cNvPr id="47" name="Rectangle 46">
              <a:extLst>
                <a:ext uri="{FF2B5EF4-FFF2-40B4-BE49-F238E27FC236}">
                  <a16:creationId xmlns:a16="http://schemas.microsoft.com/office/drawing/2014/main" id="{671DB6FD-6F76-9142-96FA-5D7F83A8BA13}"/>
                </a:ext>
              </a:extLst>
            </p:cNvPr>
            <p:cNvSpPr/>
            <p:nvPr/>
          </p:nvSpPr>
          <p:spPr>
            <a:xfrm>
              <a:off x="1093173" y="3364765"/>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F286A93-0901-7546-80EC-2EA349E143C4}"/>
                </a:ext>
              </a:extLst>
            </p:cNvPr>
            <p:cNvSpPr/>
            <p:nvPr/>
          </p:nvSpPr>
          <p:spPr>
            <a:xfrm>
              <a:off x="928150" y="3364901"/>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C496A77-E3EE-7E44-8ABE-9247EA3E4694}"/>
              </a:ext>
            </a:extLst>
          </p:cNvPr>
          <p:cNvGrpSpPr/>
          <p:nvPr/>
        </p:nvGrpSpPr>
        <p:grpSpPr>
          <a:xfrm rot="17558478">
            <a:off x="2577631" y="4298231"/>
            <a:ext cx="202417" cy="109501"/>
            <a:chOff x="721662" y="3355322"/>
            <a:chExt cx="550326" cy="148134"/>
          </a:xfrm>
        </p:grpSpPr>
        <p:grpSp>
          <p:nvGrpSpPr>
            <p:cNvPr id="55" name="Group 54">
              <a:extLst>
                <a:ext uri="{FF2B5EF4-FFF2-40B4-BE49-F238E27FC236}">
                  <a16:creationId xmlns:a16="http://schemas.microsoft.com/office/drawing/2014/main" id="{502855ED-A4C8-5E4F-9E6B-017D127B385C}"/>
                </a:ext>
              </a:extLst>
            </p:cNvPr>
            <p:cNvGrpSpPr/>
            <p:nvPr/>
          </p:nvGrpSpPr>
          <p:grpSpPr>
            <a:xfrm>
              <a:off x="721662" y="3355322"/>
              <a:ext cx="550326" cy="148134"/>
              <a:chOff x="2005663" y="3059370"/>
              <a:chExt cx="1324222" cy="403454"/>
            </a:xfrm>
          </p:grpSpPr>
          <p:cxnSp>
            <p:nvCxnSpPr>
              <p:cNvPr id="59" name="Straight Connector 58">
                <a:extLst>
                  <a:ext uri="{FF2B5EF4-FFF2-40B4-BE49-F238E27FC236}">
                    <a16:creationId xmlns:a16="http://schemas.microsoft.com/office/drawing/2014/main" id="{15E1C9D8-ED72-ED4A-90F1-C5A1D2A19325}"/>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E515374C-95A5-DD42-ADA4-C860A9D01E45}"/>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2AECADFC-8232-BC47-B35E-3200FA391A9B}"/>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sp>
          <p:nvSpPr>
            <p:cNvPr id="56" name="Rectangle 55">
              <a:extLst>
                <a:ext uri="{FF2B5EF4-FFF2-40B4-BE49-F238E27FC236}">
                  <a16:creationId xmlns:a16="http://schemas.microsoft.com/office/drawing/2014/main" id="{36F5B151-6A83-7B49-B611-49D4914562E7}"/>
                </a:ext>
              </a:extLst>
            </p:cNvPr>
            <p:cNvSpPr/>
            <p:nvPr/>
          </p:nvSpPr>
          <p:spPr>
            <a:xfrm>
              <a:off x="1093173" y="3364765"/>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81FA1C7-CBA5-3F46-8CBF-BCC817163583}"/>
                </a:ext>
              </a:extLst>
            </p:cNvPr>
            <p:cNvSpPr/>
            <p:nvPr/>
          </p:nvSpPr>
          <p:spPr>
            <a:xfrm>
              <a:off x="928150" y="3364901"/>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23161305-583E-DE45-B896-2D19CA270FE6}"/>
              </a:ext>
            </a:extLst>
          </p:cNvPr>
          <p:cNvGrpSpPr/>
          <p:nvPr/>
        </p:nvGrpSpPr>
        <p:grpSpPr>
          <a:xfrm rot="6636122">
            <a:off x="2816678" y="3736150"/>
            <a:ext cx="202417" cy="109501"/>
            <a:chOff x="721662" y="3355322"/>
            <a:chExt cx="550326" cy="148134"/>
          </a:xfrm>
        </p:grpSpPr>
        <p:grpSp>
          <p:nvGrpSpPr>
            <p:cNvPr id="63" name="Group 62">
              <a:extLst>
                <a:ext uri="{FF2B5EF4-FFF2-40B4-BE49-F238E27FC236}">
                  <a16:creationId xmlns:a16="http://schemas.microsoft.com/office/drawing/2014/main" id="{D2EA03D4-4721-F942-805E-565A2CD83F9E}"/>
                </a:ext>
              </a:extLst>
            </p:cNvPr>
            <p:cNvGrpSpPr/>
            <p:nvPr/>
          </p:nvGrpSpPr>
          <p:grpSpPr>
            <a:xfrm>
              <a:off x="721662" y="3355322"/>
              <a:ext cx="550326" cy="148134"/>
              <a:chOff x="2005663" y="3059370"/>
              <a:chExt cx="1324222" cy="403454"/>
            </a:xfrm>
          </p:grpSpPr>
          <p:cxnSp>
            <p:nvCxnSpPr>
              <p:cNvPr id="66" name="Straight Connector 65">
                <a:extLst>
                  <a:ext uri="{FF2B5EF4-FFF2-40B4-BE49-F238E27FC236}">
                    <a16:creationId xmlns:a16="http://schemas.microsoft.com/office/drawing/2014/main" id="{0987F84D-07CD-7A42-BAA9-6D8094E3919D}"/>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A439EBED-006F-5A40-8318-249AB9E6C630}"/>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4B9AB8E0-5103-8641-BCCF-9EC23548F405}"/>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sp>
          <p:nvSpPr>
            <p:cNvPr id="64" name="Rectangle 63">
              <a:extLst>
                <a:ext uri="{FF2B5EF4-FFF2-40B4-BE49-F238E27FC236}">
                  <a16:creationId xmlns:a16="http://schemas.microsoft.com/office/drawing/2014/main" id="{D52BB45E-9758-5E40-AFCE-045AE0394C3D}"/>
                </a:ext>
              </a:extLst>
            </p:cNvPr>
            <p:cNvSpPr/>
            <p:nvPr/>
          </p:nvSpPr>
          <p:spPr>
            <a:xfrm>
              <a:off x="1093173" y="3364765"/>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DFF0E92-3A84-9143-BFAC-D01508C149F8}"/>
                </a:ext>
              </a:extLst>
            </p:cNvPr>
            <p:cNvSpPr/>
            <p:nvPr/>
          </p:nvSpPr>
          <p:spPr>
            <a:xfrm>
              <a:off x="928150" y="3364901"/>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428B5701-810E-8742-9057-0BF0E06D6AB9}"/>
              </a:ext>
            </a:extLst>
          </p:cNvPr>
          <p:cNvGrpSpPr/>
          <p:nvPr/>
        </p:nvGrpSpPr>
        <p:grpSpPr>
          <a:xfrm rot="19165243">
            <a:off x="3195401" y="3033402"/>
            <a:ext cx="202417" cy="109501"/>
            <a:chOff x="721662" y="3355322"/>
            <a:chExt cx="550326" cy="148134"/>
          </a:xfrm>
        </p:grpSpPr>
        <p:grpSp>
          <p:nvGrpSpPr>
            <p:cNvPr id="70" name="Group 69">
              <a:extLst>
                <a:ext uri="{FF2B5EF4-FFF2-40B4-BE49-F238E27FC236}">
                  <a16:creationId xmlns:a16="http://schemas.microsoft.com/office/drawing/2014/main" id="{ABA00D3A-D021-814D-ABDE-17FFC2735F70}"/>
                </a:ext>
              </a:extLst>
            </p:cNvPr>
            <p:cNvGrpSpPr/>
            <p:nvPr/>
          </p:nvGrpSpPr>
          <p:grpSpPr>
            <a:xfrm>
              <a:off x="721662" y="3355322"/>
              <a:ext cx="550326" cy="148134"/>
              <a:chOff x="2005663" y="3059370"/>
              <a:chExt cx="1324222" cy="403454"/>
            </a:xfrm>
          </p:grpSpPr>
          <p:cxnSp>
            <p:nvCxnSpPr>
              <p:cNvPr id="73" name="Straight Connector 72">
                <a:extLst>
                  <a:ext uri="{FF2B5EF4-FFF2-40B4-BE49-F238E27FC236}">
                    <a16:creationId xmlns:a16="http://schemas.microsoft.com/office/drawing/2014/main" id="{D4544832-75B8-6F44-B7AB-77881E579AA2}"/>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D0A6A8B4-2A75-C748-B48E-13D34650CA6B}"/>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FD9FECCD-456A-E544-A591-51FEA182AFF3}"/>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sp>
          <p:nvSpPr>
            <p:cNvPr id="71" name="Rectangle 70">
              <a:extLst>
                <a:ext uri="{FF2B5EF4-FFF2-40B4-BE49-F238E27FC236}">
                  <a16:creationId xmlns:a16="http://schemas.microsoft.com/office/drawing/2014/main" id="{165126A2-05D2-FB40-8A64-8EA544B05774}"/>
                </a:ext>
              </a:extLst>
            </p:cNvPr>
            <p:cNvSpPr/>
            <p:nvPr/>
          </p:nvSpPr>
          <p:spPr>
            <a:xfrm>
              <a:off x="1093173" y="3364765"/>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27292ADE-B405-1F40-8D61-01007C436D18}"/>
                </a:ext>
              </a:extLst>
            </p:cNvPr>
            <p:cNvSpPr/>
            <p:nvPr/>
          </p:nvSpPr>
          <p:spPr>
            <a:xfrm>
              <a:off x="928150" y="3364901"/>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874EB3F5-00C4-F847-A388-F29C7049F214}"/>
              </a:ext>
            </a:extLst>
          </p:cNvPr>
          <p:cNvGrpSpPr/>
          <p:nvPr/>
        </p:nvGrpSpPr>
        <p:grpSpPr>
          <a:xfrm rot="9732154">
            <a:off x="4098596" y="2335258"/>
            <a:ext cx="202417" cy="109501"/>
            <a:chOff x="721662" y="3355322"/>
            <a:chExt cx="550326" cy="148134"/>
          </a:xfrm>
        </p:grpSpPr>
        <p:grpSp>
          <p:nvGrpSpPr>
            <p:cNvPr id="77" name="Group 76">
              <a:extLst>
                <a:ext uri="{FF2B5EF4-FFF2-40B4-BE49-F238E27FC236}">
                  <a16:creationId xmlns:a16="http://schemas.microsoft.com/office/drawing/2014/main" id="{BC1E3668-B147-5547-822D-E3D4EA24FF1F}"/>
                </a:ext>
              </a:extLst>
            </p:cNvPr>
            <p:cNvGrpSpPr/>
            <p:nvPr/>
          </p:nvGrpSpPr>
          <p:grpSpPr>
            <a:xfrm>
              <a:off x="721662" y="3355322"/>
              <a:ext cx="550326" cy="148134"/>
              <a:chOff x="2005663" y="3059370"/>
              <a:chExt cx="1324222" cy="403454"/>
            </a:xfrm>
          </p:grpSpPr>
          <p:cxnSp>
            <p:nvCxnSpPr>
              <p:cNvPr id="82" name="Straight Connector 81">
                <a:extLst>
                  <a:ext uri="{FF2B5EF4-FFF2-40B4-BE49-F238E27FC236}">
                    <a16:creationId xmlns:a16="http://schemas.microsoft.com/office/drawing/2014/main" id="{E5F61433-E493-BE4F-81A4-0DA75E9E5EC2}"/>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96381406-3C82-7A43-A8EA-9A9FBD1F3063}"/>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6D414A85-C7C0-734E-BC02-37A6F753AD1A}"/>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sp>
          <p:nvSpPr>
            <p:cNvPr id="78" name="Rectangle 77">
              <a:extLst>
                <a:ext uri="{FF2B5EF4-FFF2-40B4-BE49-F238E27FC236}">
                  <a16:creationId xmlns:a16="http://schemas.microsoft.com/office/drawing/2014/main" id="{DADD135E-CC05-AF49-848A-D76BD6F4AAEF}"/>
                </a:ext>
              </a:extLst>
            </p:cNvPr>
            <p:cNvSpPr/>
            <p:nvPr/>
          </p:nvSpPr>
          <p:spPr>
            <a:xfrm>
              <a:off x="1093173" y="3364765"/>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C1626BD-7E3C-C04E-9709-8B09B5848472}"/>
                </a:ext>
              </a:extLst>
            </p:cNvPr>
            <p:cNvSpPr/>
            <p:nvPr/>
          </p:nvSpPr>
          <p:spPr>
            <a:xfrm>
              <a:off x="928150" y="3364901"/>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A80E584D-DD81-FB4C-B39D-88DB2C961683}"/>
              </a:ext>
            </a:extLst>
          </p:cNvPr>
          <p:cNvGrpSpPr/>
          <p:nvPr/>
        </p:nvGrpSpPr>
        <p:grpSpPr>
          <a:xfrm rot="10800000">
            <a:off x="7205164" y="2143248"/>
            <a:ext cx="202417" cy="109501"/>
            <a:chOff x="721662" y="3355322"/>
            <a:chExt cx="550326" cy="148134"/>
          </a:xfrm>
        </p:grpSpPr>
        <p:grpSp>
          <p:nvGrpSpPr>
            <p:cNvPr id="86" name="Group 85">
              <a:extLst>
                <a:ext uri="{FF2B5EF4-FFF2-40B4-BE49-F238E27FC236}">
                  <a16:creationId xmlns:a16="http://schemas.microsoft.com/office/drawing/2014/main" id="{666158DC-7B61-CD41-935F-605B8330B1D9}"/>
                </a:ext>
              </a:extLst>
            </p:cNvPr>
            <p:cNvGrpSpPr/>
            <p:nvPr/>
          </p:nvGrpSpPr>
          <p:grpSpPr>
            <a:xfrm>
              <a:off x="721662" y="3355322"/>
              <a:ext cx="550326" cy="148134"/>
              <a:chOff x="2005663" y="3059370"/>
              <a:chExt cx="1324222" cy="403454"/>
            </a:xfrm>
          </p:grpSpPr>
          <p:cxnSp>
            <p:nvCxnSpPr>
              <p:cNvPr id="89" name="Straight Connector 88">
                <a:extLst>
                  <a:ext uri="{FF2B5EF4-FFF2-40B4-BE49-F238E27FC236}">
                    <a16:creationId xmlns:a16="http://schemas.microsoft.com/office/drawing/2014/main" id="{B288E43A-F873-EE42-97F2-002C65B6AFFE}"/>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05AEB6CC-55D4-EE48-950C-C7E211C7E15D}"/>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7965FB5-7BF5-D84E-BAFE-468008EF9F97}"/>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sp>
          <p:nvSpPr>
            <p:cNvPr id="87" name="Rectangle 86">
              <a:extLst>
                <a:ext uri="{FF2B5EF4-FFF2-40B4-BE49-F238E27FC236}">
                  <a16:creationId xmlns:a16="http://schemas.microsoft.com/office/drawing/2014/main" id="{09863203-C2F4-554D-963B-AB441C00C280}"/>
                </a:ext>
              </a:extLst>
            </p:cNvPr>
            <p:cNvSpPr/>
            <p:nvPr/>
          </p:nvSpPr>
          <p:spPr>
            <a:xfrm>
              <a:off x="1093173" y="3364765"/>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879923E5-872E-E340-A5CE-6A3F3A347A3B}"/>
                </a:ext>
              </a:extLst>
            </p:cNvPr>
            <p:cNvSpPr/>
            <p:nvPr/>
          </p:nvSpPr>
          <p:spPr>
            <a:xfrm>
              <a:off x="928150" y="3364901"/>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8F33DB13-628F-8042-99B2-E979FABAC18D}"/>
              </a:ext>
            </a:extLst>
          </p:cNvPr>
          <p:cNvGrpSpPr/>
          <p:nvPr/>
        </p:nvGrpSpPr>
        <p:grpSpPr>
          <a:xfrm rot="5792640">
            <a:off x="7355059" y="2816869"/>
            <a:ext cx="202417" cy="109501"/>
            <a:chOff x="721662" y="3355322"/>
            <a:chExt cx="550326" cy="148134"/>
          </a:xfrm>
        </p:grpSpPr>
        <p:grpSp>
          <p:nvGrpSpPr>
            <p:cNvPr id="93" name="Group 92">
              <a:extLst>
                <a:ext uri="{FF2B5EF4-FFF2-40B4-BE49-F238E27FC236}">
                  <a16:creationId xmlns:a16="http://schemas.microsoft.com/office/drawing/2014/main" id="{24575728-EA33-D447-B25C-29B95AA2C957}"/>
                </a:ext>
              </a:extLst>
            </p:cNvPr>
            <p:cNvGrpSpPr/>
            <p:nvPr/>
          </p:nvGrpSpPr>
          <p:grpSpPr>
            <a:xfrm>
              <a:off x="721662" y="3355322"/>
              <a:ext cx="550326" cy="148134"/>
              <a:chOff x="2005663" y="3059370"/>
              <a:chExt cx="1324222" cy="403454"/>
            </a:xfrm>
          </p:grpSpPr>
          <p:cxnSp>
            <p:nvCxnSpPr>
              <p:cNvPr id="95" name="Straight Connector 94">
                <a:extLst>
                  <a:ext uri="{FF2B5EF4-FFF2-40B4-BE49-F238E27FC236}">
                    <a16:creationId xmlns:a16="http://schemas.microsoft.com/office/drawing/2014/main" id="{5B701782-CC18-BF44-AF8C-C3F1CC1FF06A}"/>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47229E39-D600-2A44-86B0-7DEA082859B9}"/>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64CE8B80-91CE-0E4F-A4DC-46A59CAE4EA8}"/>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sp>
          <p:nvSpPr>
            <p:cNvPr id="94" name="Rectangle 93">
              <a:extLst>
                <a:ext uri="{FF2B5EF4-FFF2-40B4-BE49-F238E27FC236}">
                  <a16:creationId xmlns:a16="http://schemas.microsoft.com/office/drawing/2014/main" id="{75600B03-A24A-4B4C-BB73-6D1FDDDF8A00}"/>
                </a:ext>
              </a:extLst>
            </p:cNvPr>
            <p:cNvSpPr/>
            <p:nvPr/>
          </p:nvSpPr>
          <p:spPr>
            <a:xfrm>
              <a:off x="1093173" y="3364765"/>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FD4E2527-618E-2F44-A1DA-E914A90B2520}"/>
              </a:ext>
            </a:extLst>
          </p:cNvPr>
          <p:cNvGrpSpPr/>
          <p:nvPr/>
        </p:nvGrpSpPr>
        <p:grpSpPr>
          <a:xfrm rot="21001251">
            <a:off x="5844817" y="4694344"/>
            <a:ext cx="202417" cy="109501"/>
            <a:chOff x="721662" y="3355322"/>
            <a:chExt cx="550326" cy="148134"/>
          </a:xfrm>
        </p:grpSpPr>
        <p:grpSp>
          <p:nvGrpSpPr>
            <p:cNvPr id="99" name="Group 98">
              <a:extLst>
                <a:ext uri="{FF2B5EF4-FFF2-40B4-BE49-F238E27FC236}">
                  <a16:creationId xmlns:a16="http://schemas.microsoft.com/office/drawing/2014/main" id="{7BEE01AD-6AA6-974E-922A-8CA32734E3C4}"/>
                </a:ext>
              </a:extLst>
            </p:cNvPr>
            <p:cNvGrpSpPr/>
            <p:nvPr/>
          </p:nvGrpSpPr>
          <p:grpSpPr>
            <a:xfrm>
              <a:off x="721662" y="3355322"/>
              <a:ext cx="550326" cy="148134"/>
              <a:chOff x="2005663" y="3059370"/>
              <a:chExt cx="1324222" cy="403454"/>
            </a:xfrm>
          </p:grpSpPr>
          <p:cxnSp>
            <p:nvCxnSpPr>
              <p:cNvPr id="101" name="Straight Connector 100">
                <a:extLst>
                  <a:ext uri="{FF2B5EF4-FFF2-40B4-BE49-F238E27FC236}">
                    <a16:creationId xmlns:a16="http://schemas.microsoft.com/office/drawing/2014/main" id="{04CA28C3-E528-5E48-B3FF-57339F97FA15}"/>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BD94A41A-D265-FF4D-B151-8E3E8BB5FC4E}"/>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90DF780B-262F-444D-875E-8EE3EF6BD978}"/>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sp>
          <p:nvSpPr>
            <p:cNvPr id="100" name="Rectangle 99">
              <a:extLst>
                <a:ext uri="{FF2B5EF4-FFF2-40B4-BE49-F238E27FC236}">
                  <a16:creationId xmlns:a16="http://schemas.microsoft.com/office/drawing/2014/main" id="{001B6A9F-E972-6F4F-8312-1A0611B2EEBE}"/>
                </a:ext>
              </a:extLst>
            </p:cNvPr>
            <p:cNvSpPr/>
            <p:nvPr/>
          </p:nvSpPr>
          <p:spPr>
            <a:xfrm>
              <a:off x="1093173" y="3364765"/>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B2A8F1D0-389B-4E47-950C-9909546296E5}"/>
              </a:ext>
            </a:extLst>
          </p:cNvPr>
          <p:cNvGrpSpPr/>
          <p:nvPr/>
        </p:nvGrpSpPr>
        <p:grpSpPr>
          <a:xfrm rot="158294">
            <a:off x="3279764" y="4771823"/>
            <a:ext cx="202417" cy="109501"/>
            <a:chOff x="2005663" y="3059370"/>
            <a:chExt cx="1324222" cy="403454"/>
          </a:xfrm>
        </p:grpSpPr>
        <p:cxnSp>
          <p:nvCxnSpPr>
            <p:cNvPr id="107" name="Straight Connector 106">
              <a:extLst>
                <a:ext uri="{FF2B5EF4-FFF2-40B4-BE49-F238E27FC236}">
                  <a16:creationId xmlns:a16="http://schemas.microsoft.com/office/drawing/2014/main" id="{69F5884B-4503-F442-A24E-64C924F789D8}"/>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2DF40E7D-5130-F04D-8034-8BCC89C06E7E}"/>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9A4CC92A-D460-2647-B6E3-8FC1EEF1EDD2}"/>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10" name="Group 109">
            <a:extLst>
              <a:ext uri="{FF2B5EF4-FFF2-40B4-BE49-F238E27FC236}">
                <a16:creationId xmlns:a16="http://schemas.microsoft.com/office/drawing/2014/main" id="{A2A26DBE-8181-114B-B106-2EFBE99C5999}"/>
              </a:ext>
            </a:extLst>
          </p:cNvPr>
          <p:cNvGrpSpPr/>
          <p:nvPr/>
        </p:nvGrpSpPr>
        <p:grpSpPr>
          <a:xfrm rot="11035526">
            <a:off x="4810354" y="4863582"/>
            <a:ext cx="202417" cy="109501"/>
            <a:chOff x="2005663" y="3059370"/>
            <a:chExt cx="1324222" cy="403454"/>
          </a:xfrm>
        </p:grpSpPr>
        <p:cxnSp>
          <p:nvCxnSpPr>
            <p:cNvPr id="111" name="Straight Connector 110">
              <a:extLst>
                <a:ext uri="{FF2B5EF4-FFF2-40B4-BE49-F238E27FC236}">
                  <a16:creationId xmlns:a16="http://schemas.microsoft.com/office/drawing/2014/main" id="{B99EB67C-5BF8-C146-A6FC-3FBEA3A98D29}"/>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6D0C3C97-47EB-394C-B67A-3CF38AFB1B2B}"/>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FCFB2054-4177-7443-8822-A990E537D487}"/>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14" name="Group 113">
            <a:extLst>
              <a:ext uri="{FF2B5EF4-FFF2-40B4-BE49-F238E27FC236}">
                <a16:creationId xmlns:a16="http://schemas.microsoft.com/office/drawing/2014/main" id="{9CF5A663-4307-6641-92B6-95E28106D038}"/>
              </a:ext>
            </a:extLst>
          </p:cNvPr>
          <p:cNvGrpSpPr/>
          <p:nvPr/>
        </p:nvGrpSpPr>
        <p:grpSpPr>
          <a:xfrm rot="16607612">
            <a:off x="7245201" y="3766092"/>
            <a:ext cx="202417" cy="109501"/>
            <a:chOff x="2005663" y="3059370"/>
            <a:chExt cx="1324222" cy="403454"/>
          </a:xfrm>
        </p:grpSpPr>
        <p:cxnSp>
          <p:nvCxnSpPr>
            <p:cNvPr id="115" name="Straight Connector 114">
              <a:extLst>
                <a:ext uri="{FF2B5EF4-FFF2-40B4-BE49-F238E27FC236}">
                  <a16:creationId xmlns:a16="http://schemas.microsoft.com/office/drawing/2014/main" id="{949F8D1B-A0FF-8C4D-B3E5-8031D7F727A0}"/>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F297BBB0-0384-8941-BF78-C0A05C8D0B0C}"/>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59944114-E3FC-2245-8E95-E66D7665BCE7}"/>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sp>
        <p:nvSpPr>
          <p:cNvPr id="118" name="TextBox 117">
            <a:extLst>
              <a:ext uri="{FF2B5EF4-FFF2-40B4-BE49-F238E27FC236}">
                <a16:creationId xmlns:a16="http://schemas.microsoft.com/office/drawing/2014/main" id="{62ACB46F-6CFF-4047-853B-3227A78CDB81}"/>
              </a:ext>
            </a:extLst>
          </p:cNvPr>
          <p:cNvSpPr txBox="1"/>
          <p:nvPr/>
        </p:nvSpPr>
        <p:spPr>
          <a:xfrm>
            <a:off x="760670" y="6490560"/>
            <a:ext cx="11360692" cy="338554"/>
          </a:xfrm>
          <a:prstGeom prst="rect">
            <a:avLst/>
          </a:prstGeom>
          <a:noFill/>
        </p:spPr>
        <p:txBody>
          <a:bodyPr wrap="square" rtlCol="0">
            <a:spAutoFit/>
          </a:bodyPr>
          <a:lstStyle/>
          <a:p>
            <a:r>
              <a:rPr lang="en-US" sz="1600" dirty="0" err="1">
                <a:latin typeface="Gill Sans Light" panose="020B0302020104020203" pitchFamily="34" charset="-79"/>
                <a:cs typeface="Gill Sans Light" panose="020B0302020104020203" pitchFamily="34" charset="-79"/>
              </a:rPr>
              <a:t>Wischik</a:t>
            </a:r>
            <a:r>
              <a:rPr lang="en-US" sz="1600" dirty="0">
                <a:latin typeface="Gill Sans Light" panose="020B0302020104020203" pitchFamily="34" charset="-79"/>
                <a:cs typeface="Gill Sans Light" panose="020B0302020104020203" pitchFamily="34" charset="-79"/>
              </a:rPr>
              <a:t>, Damon, et al. "Design, Implementation and Evaluation of Congestion Control for Multipath TCP." NSDI 2011.</a:t>
            </a:r>
          </a:p>
        </p:txBody>
      </p:sp>
    </p:spTree>
    <p:custDataLst>
      <p:tags r:id="rId1"/>
    </p:custDataLst>
    <p:extLst>
      <p:ext uri="{BB962C8B-B14F-4D97-AF65-F5344CB8AC3E}">
        <p14:creationId xmlns:p14="http://schemas.microsoft.com/office/powerpoint/2010/main" val="1987431579"/>
      </p:ext>
    </p:extLst>
  </p:cSld>
  <p:clrMapOvr>
    <a:masterClrMapping/>
  </p:clrMapOvr>
  <mc:AlternateContent xmlns:mc="http://schemas.openxmlformats.org/markup-compatibility/2006" xmlns:p14="http://schemas.microsoft.com/office/powerpoint/2010/main">
    <mc:Choice Requires="p14">
      <p:transition spd="slow" p14:dur="2000" advTm="79217"/>
    </mc:Choice>
    <mc:Fallback xmlns="">
      <p:transition spd="slow" advTm="792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87D3E06-D69A-8D4B-8F4E-A5338D96708D}" type="slidenum">
              <a:rPr lang="en-US" smtClean="0"/>
              <a:t>37</a:t>
            </a:fld>
            <a:endParaRPr lang="en-US"/>
          </a:p>
        </p:txBody>
      </p:sp>
      <p:pic>
        <p:nvPicPr>
          <p:cNvPr id="61" name="Picture 60">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4225100" y="3523575"/>
            <a:ext cx="674929" cy="738554"/>
          </a:xfrm>
          <a:prstGeom prst="rect">
            <a:avLst/>
          </a:prstGeom>
        </p:spPr>
      </p:pic>
      <p:pic>
        <p:nvPicPr>
          <p:cNvPr id="62" name="Picture 61">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7270996" y="3485998"/>
            <a:ext cx="674929" cy="738554"/>
          </a:xfrm>
          <a:prstGeom prst="rect">
            <a:avLst/>
          </a:prstGeom>
        </p:spPr>
      </p:pic>
      <p:grpSp>
        <p:nvGrpSpPr>
          <p:cNvPr id="9" name="Group 8"/>
          <p:cNvGrpSpPr/>
          <p:nvPr/>
        </p:nvGrpSpPr>
        <p:grpSpPr>
          <a:xfrm>
            <a:off x="1725658" y="3534315"/>
            <a:ext cx="1762539" cy="403454"/>
            <a:chOff x="1537252" y="3059370"/>
            <a:chExt cx="1762539" cy="403454"/>
          </a:xfrm>
        </p:grpSpPr>
        <p:cxnSp>
          <p:nvCxnSpPr>
            <p:cNvPr id="5" name="Straight Connector 4"/>
            <p:cNvCxnSpPr/>
            <p:nvPr/>
          </p:nvCxnSpPr>
          <p:spPr>
            <a:xfrm>
              <a:off x="1537252" y="3067860"/>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1537252" y="3462824"/>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3294998" y="3059370"/>
              <a:ext cx="0" cy="402486"/>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66" name="Group 65"/>
          <p:cNvGrpSpPr/>
          <p:nvPr/>
        </p:nvGrpSpPr>
        <p:grpSpPr>
          <a:xfrm rot="10800000">
            <a:off x="8793931" y="3478673"/>
            <a:ext cx="1762539" cy="403454"/>
            <a:chOff x="1537252" y="3059370"/>
            <a:chExt cx="1762539" cy="403454"/>
          </a:xfrm>
        </p:grpSpPr>
        <p:cxnSp>
          <p:nvCxnSpPr>
            <p:cNvPr id="67" name="Straight Connector 66"/>
            <p:cNvCxnSpPr/>
            <p:nvPr/>
          </p:nvCxnSpPr>
          <p:spPr>
            <a:xfrm>
              <a:off x="1537252" y="3067860"/>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1537252" y="3462824"/>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3294998" y="3059370"/>
              <a:ext cx="0" cy="402486"/>
            </a:xfrm>
            <a:prstGeom prst="line">
              <a:avLst/>
            </a:prstGeom>
            <a:ln w="38100"/>
          </p:spPr>
          <p:style>
            <a:lnRef idx="1">
              <a:schemeClr val="dk1"/>
            </a:lnRef>
            <a:fillRef idx="0">
              <a:schemeClr val="dk1"/>
            </a:fillRef>
            <a:effectRef idx="0">
              <a:schemeClr val="dk1"/>
            </a:effectRef>
            <a:fontRef idx="minor">
              <a:schemeClr val="tx1"/>
            </a:fontRef>
          </p:style>
        </p:cxnSp>
      </p:grpSp>
      <p:cxnSp>
        <p:nvCxnSpPr>
          <p:cNvPr id="13" name="Curved Connector 12"/>
          <p:cNvCxnSpPr/>
          <p:nvPr/>
        </p:nvCxnSpPr>
        <p:spPr>
          <a:xfrm>
            <a:off x="571411" y="3649792"/>
            <a:ext cx="1085646" cy="143166"/>
          </a:xfrm>
          <a:prstGeom prst="curvedConnector3">
            <a:avLst>
              <a:gd name="adj1" fmla="val -493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urved Connector 85"/>
          <p:cNvCxnSpPr/>
          <p:nvPr/>
        </p:nvCxnSpPr>
        <p:spPr>
          <a:xfrm rot="5400000">
            <a:off x="10788018" y="2868161"/>
            <a:ext cx="115809" cy="1500007"/>
          </a:xfrm>
          <a:prstGeom prst="curvedConnector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607060" y="3994199"/>
            <a:ext cx="3265453" cy="461665"/>
          </a:xfrm>
          <a:prstGeom prst="rect">
            <a:avLst/>
          </a:prstGeom>
          <a:noFill/>
        </p:spPr>
        <p:txBody>
          <a:bodyPr wrap="square" rtlCol="0">
            <a:spAutoFit/>
          </a:bodyPr>
          <a:lstStyle/>
          <a:p>
            <a:r>
              <a:rPr lang="en-US" sz="2400" dirty="0"/>
              <a:t>Transaction Queue</a:t>
            </a:r>
          </a:p>
        </p:txBody>
      </p:sp>
      <p:sp>
        <p:nvSpPr>
          <p:cNvPr id="59" name="TextBox 58"/>
          <p:cNvSpPr txBox="1"/>
          <p:nvPr/>
        </p:nvSpPr>
        <p:spPr>
          <a:xfrm>
            <a:off x="8118813" y="3850774"/>
            <a:ext cx="2799200" cy="461665"/>
          </a:xfrm>
          <a:prstGeom prst="rect">
            <a:avLst/>
          </a:prstGeom>
          <a:noFill/>
        </p:spPr>
        <p:txBody>
          <a:bodyPr wrap="square" rtlCol="0">
            <a:spAutoFit/>
          </a:bodyPr>
          <a:lstStyle/>
          <a:p>
            <a:r>
              <a:rPr lang="en-US" sz="2400" dirty="0"/>
              <a:t>Transaction Queue</a:t>
            </a:r>
          </a:p>
        </p:txBody>
      </p:sp>
      <p:sp>
        <p:nvSpPr>
          <p:cNvPr id="7" name="Title 6"/>
          <p:cNvSpPr>
            <a:spLocks noGrp="1"/>
          </p:cNvSpPr>
          <p:nvPr>
            <p:ph type="title"/>
          </p:nvPr>
        </p:nvSpPr>
        <p:spPr>
          <a:xfrm>
            <a:off x="1183216" y="392164"/>
            <a:ext cx="10515600" cy="1325563"/>
          </a:xfrm>
        </p:spPr>
        <p:txBody>
          <a:bodyPr/>
          <a:lstStyle/>
          <a:p>
            <a:r>
              <a:rPr lang="en-US" dirty="0"/>
              <a:t>Payment channel dynamics</a:t>
            </a:r>
          </a:p>
        </p:txBody>
      </p:sp>
      <p:sp>
        <p:nvSpPr>
          <p:cNvPr id="63" name="TextBox 62">
            <a:extLst>
              <a:ext uri="{FF2B5EF4-FFF2-40B4-BE49-F238E27FC236}">
                <a16:creationId xmlns:a16="http://schemas.microsoft.com/office/drawing/2014/main" id="{36C512DD-0D38-AA4C-8197-9814A3311960}"/>
              </a:ext>
            </a:extLst>
          </p:cNvPr>
          <p:cNvSpPr txBox="1"/>
          <p:nvPr/>
        </p:nvSpPr>
        <p:spPr>
          <a:xfrm>
            <a:off x="5418012" y="2171018"/>
            <a:ext cx="2046007" cy="461665"/>
          </a:xfrm>
          <a:prstGeom prst="rect">
            <a:avLst/>
          </a:prstGeom>
          <a:noFill/>
        </p:spPr>
        <p:txBody>
          <a:bodyPr wrap="square" rtlCol="0">
            <a:spAutoFit/>
          </a:bodyPr>
          <a:lstStyle/>
          <a:p>
            <a:r>
              <a:rPr lang="en-US" sz="2400" dirty="0"/>
              <a:t>In-flight funds</a:t>
            </a:r>
          </a:p>
        </p:txBody>
      </p:sp>
      <p:sp>
        <p:nvSpPr>
          <p:cNvPr id="74" name="TextBox 73">
            <a:extLst>
              <a:ext uri="{FF2B5EF4-FFF2-40B4-BE49-F238E27FC236}">
                <a16:creationId xmlns:a16="http://schemas.microsoft.com/office/drawing/2014/main" id="{17E83307-52F3-6043-8BA4-B38FE362A2BF}"/>
              </a:ext>
            </a:extLst>
          </p:cNvPr>
          <p:cNvSpPr txBox="1"/>
          <p:nvPr/>
        </p:nvSpPr>
        <p:spPr>
          <a:xfrm>
            <a:off x="5341475" y="4506942"/>
            <a:ext cx="2097910" cy="461665"/>
          </a:xfrm>
          <a:prstGeom prst="rect">
            <a:avLst/>
          </a:prstGeom>
          <a:noFill/>
        </p:spPr>
        <p:txBody>
          <a:bodyPr wrap="square" rtlCol="0">
            <a:spAutoFit/>
          </a:bodyPr>
          <a:lstStyle/>
          <a:p>
            <a:r>
              <a:rPr lang="en-US" sz="2400" dirty="0"/>
              <a:t>Available funds</a:t>
            </a:r>
          </a:p>
        </p:txBody>
      </p:sp>
      <p:sp>
        <p:nvSpPr>
          <p:cNvPr id="92" name="Rectangle 91">
            <a:extLst>
              <a:ext uri="{FF2B5EF4-FFF2-40B4-BE49-F238E27FC236}">
                <a16:creationId xmlns:a16="http://schemas.microsoft.com/office/drawing/2014/main" id="{AE282318-960E-F148-BA7F-D1107DC0A3BB}"/>
              </a:ext>
            </a:extLst>
          </p:cNvPr>
          <p:cNvSpPr/>
          <p:nvPr/>
        </p:nvSpPr>
        <p:spPr>
          <a:xfrm>
            <a:off x="653435" y="3459558"/>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14922062-5B63-FD4F-B6AA-414F59E99F5E}"/>
              </a:ext>
            </a:extLst>
          </p:cNvPr>
          <p:cNvSpPr txBox="1"/>
          <p:nvPr/>
        </p:nvSpPr>
        <p:spPr>
          <a:xfrm>
            <a:off x="-64667" y="3076005"/>
            <a:ext cx="2495765" cy="461665"/>
          </a:xfrm>
          <a:prstGeom prst="rect">
            <a:avLst/>
          </a:prstGeom>
          <a:noFill/>
        </p:spPr>
        <p:txBody>
          <a:bodyPr wrap="square" rtlCol="0">
            <a:spAutoFit/>
          </a:bodyPr>
          <a:lstStyle/>
          <a:p>
            <a:r>
              <a:rPr lang="en-US" sz="2400" dirty="0"/>
              <a:t>Alice to Bob</a:t>
            </a:r>
          </a:p>
        </p:txBody>
      </p:sp>
      <p:sp>
        <p:nvSpPr>
          <p:cNvPr id="96" name="TextBox 95">
            <a:extLst>
              <a:ext uri="{FF2B5EF4-FFF2-40B4-BE49-F238E27FC236}">
                <a16:creationId xmlns:a16="http://schemas.microsoft.com/office/drawing/2014/main" id="{CDEDE599-AEEA-C84D-9587-FFA853E7C2D6}"/>
              </a:ext>
            </a:extLst>
          </p:cNvPr>
          <p:cNvSpPr txBox="1"/>
          <p:nvPr/>
        </p:nvSpPr>
        <p:spPr>
          <a:xfrm>
            <a:off x="10551699" y="2908685"/>
            <a:ext cx="2495765" cy="461665"/>
          </a:xfrm>
          <a:prstGeom prst="rect">
            <a:avLst/>
          </a:prstGeom>
          <a:noFill/>
        </p:spPr>
        <p:txBody>
          <a:bodyPr wrap="square" rtlCol="0">
            <a:spAutoFit/>
          </a:bodyPr>
          <a:lstStyle/>
          <a:p>
            <a:r>
              <a:rPr lang="en-US" sz="2400" dirty="0"/>
              <a:t>Bob To Alice</a:t>
            </a:r>
          </a:p>
        </p:txBody>
      </p:sp>
      <p:sp>
        <p:nvSpPr>
          <p:cNvPr id="97" name="TextBox 96">
            <a:extLst>
              <a:ext uri="{FF2B5EF4-FFF2-40B4-BE49-F238E27FC236}">
                <a16:creationId xmlns:a16="http://schemas.microsoft.com/office/drawing/2014/main" id="{FC415A4E-CC82-0646-9337-9EA299BA6F40}"/>
              </a:ext>
            </a:extLst>
          </p:cNvPr>
          <p:cNvSpPr txBox="1"/>
          <p:nvPr/>
        </p:nvSpPr>
        <p:spPr>
          <a:xfrm>
            <a:off x="4162901" y="4191712"/>
            <a:ext cx="877795" cy="400110"/>
          </a:xfrm>
          <a:prstGeom prst="rect">
            <a:avLst/>
          </a:prstGeom>
          <a:noFill/>
        </p:spPr>
        <p:txBody>
          <a:bodyPr wrap="square" rtlCol="0">
            <a:spAutoFit/>
          </a:bodyPr>
          <a:lstStyle/>
          <a:p>
            <a:r>
              <a:rPr lang="en-US" sz="2000" dirty="0"/>
              <a:t>Alice</a:t>
            </a:r>
          </a:p>
        </p:txBody>
      </p:sp>
      <p:sp>
        <p:nvSpPr>
          <p:cNvPr id="100" name="TextBox 99">
            <a:extLst>
              <a:ext uri="{FF2B5EF4-FFF2-40B4-BE49-F238E27FC236}">
                <a16:creationId xmlns:a16="http://schemas.microsoft.com/office/drawing/2014/main" id="{C4F7348E-926B-054D-9274-3367097ACC3C}"/>
              </a:ext>
            </a:extLst>
          </p:cNvPr>
          <p:cNvSpPr txBox="1"/>
          <p:nvPr/>
        </p:nvSpPr>
        <p:spPr>
          <a:xfrm>
            <a:off x="7306009" y="4121097"/>
            <a:ext cx="877795" cy="400110"/>
          </a:xfrm>
          <a:prstGeom prst="rect">
            <a:avLst/>
          </a:prstGeom>
          <a:noFill/>
        </p:spPr>
        <p:txBody>
          <a:bodyPr wrap="square" rtlCol="0">
            <a:spAutoFit/>
          </a:bodyPr>
          <a:lstStyle/>
          <a:p>
            <a:r>
              <a:rPr lang="en-US" sz="2000" dirty="0"/>
              <a:t>Bob</a:t>
            </a:r>
          </a:p>
        </p:txBody>
      </p:sp>
      <p:pic>
        <p:nvPicPr>
          <p:cNvPr id="3" name="Picture 2">
            <a:extLst>
              <a:ext uri="{FF2B5EF4-FFF2-40B4-BE49-F238E27FC236}">
                <a16:creationId xmlns:a16="http://schemas.microsoft.com/office/drawing/2014/main" id="{95D41B07-9DFE-DF47-9595-F966DA522511}"/>
              </a:ext>
            </a:extLst>
          </p:cNvPr>
          <p:cNvPicPr>
            <a:picLocks noChangeAspect="1"/>
          </p:cNvPicPr>
          <p:nvPr/>
        </p:nvPicPr>
        <p:blipFill>
          <a:blip r:embed="rId5"/>
          <a:stretch>
            <a:fillRect/>
          </a:stretch>
        </p:blipFill>
        <p:spPr>
          <a:xfrm>
            <a:off x="5341475" y="2644808"/>
            <a:ext cx="243230" cy="256032"/>
          </a:xfrm>
          <a:prstGeom prst="rect">
            <a:avLst/>
          </a:prstGeom>
        </p:spPr>
      </p:pic>
      <p:pic>
        <p:nvPicPr>
          <p:cNvPr id="53" name="Picture 52">
            <a:extLst>
              <a:ext uri="{FF2B5EF4-FFF2-40B4-BE49-F238E27FC236}">
                <a16:creationId xmlns:a16="http://schemas.microsoft.com/office/drawing/2014/main" id="{D214B483-E5D6-964A-8D1C-4759FCADD259}"/>
              </a:ext>
            </a:extLst>
          </p:cNvPr>
          <p:cNvPicPr>
            <a:picLocks noChangeAspect="1"/>
          </p:cNvPicPr>
          <p:nvPr/>
        </p:nvPicPr>
        <p:blipFill>
          <a:blip r:embed="rId5"/>
          <a:stretch>
            <a:fillRect/>
          </a:stretch>
        </p:blipFill>
        <p:spPr>
          <a:xfrm>
            <a:off x="6824252" y="2624667"/>
            <a:ext cx="243230" cy="256032"/>
          </a:xfrm>
          <a:prstGeom prst="rect">
            <a:avLst/>
          </a:prstGeom>
        </p:spPr>
      </p:pic>
      <p:pic>
        <p:nvPicPr>
          <p:cNvPr id="54" name="Picture 53">
            <a:extLst>
              <a:ext uri="{FF2B5EF4-FFF2-40B4-BE49-F238E27FC236}">
                <a16:creationId xmlns:a16="http://schemas.microsoft.com/office/drawing/2014/main" id="{8A28CD1B-DCCC-FC4B-95E7-0B21AC659B51}"/>
              </a:ext>
            </a:extLst>
          </p:cNvPr>
          <p:cNvPicPr>
            <a:picLocks noChangeAspect="1"/>
          </p:cNvPicPr>
          <p:nvPr/>
        </p:nvPicPr>
        <p:blipFill>
          <a:blip r:embed="rId6"/>
          <a:stretch>
            <a:fillRect/>
          </a:stretch>
        </p:blipFill>
        <p:spPr>
          <a:xfrm>
            <a:off x="5346218" y="3983697"/>
            <a:ext cx="264832" cy="232309"/>
          </a:xfrm>
          <a:prstGeom prst="rect">
            <a:avLst/>
          </a:prstGeom>
        </p:spPr>
      </p:pic>
      <p:pic>
        <p:nvPicPr>
          <p:cNvPr id="56" name="Picture 55">
            <a:extLst>
              <a:ext uri="{FF2B5EF4-FFF2-40B4-BE49-F238E27FC236}">
                <a16:creationId xmlns:a16="http://schemas.microsoft.com/office/drawing/2014/main" id="{80F3EC12-DA2B-7A47-9B6D-EBE3B729BAFB}"/>
              </a:ext>
            </a:extLst>
          </p:cNvPr>
          <p:cNvPicPr>
            <a:picLocks noChangeAspect="1"/>
          </p:cNvPicPr>
          <p:nvPr/>
        </p:nvPicPr>
        <p:blipFill>
          <a:blip r:embed="rId6"/>
          <a:stretch>
            <a:fillRect/>
          </a:stretch>
        </p:blipFill>
        <p:spPr>
          <a:xfrm>
            <a:off x="6774606" y="3985106"/>
            <a:ext cx="264832" cy="232309"/>
          </a:xfrm>
          <a:prstGeom prst="rect">
            <a:avLst/>
          </a:prstGeom>
        </p:spPr>
      </p:pic>
      <p:grpSp>
        <p:nvGrpSpPr>
          <p:cNvPr id="57" name="Group 56">
            <a:extLst>
              <a:ext uri="{FF2B5EF4-FFF2-40B4-BE49-F238E27FC236}">
                <a16:creationId xmlns:a16="http://schemas.microsoft.com/office/drawing/2014/main" id="{FD46EFF0-EA5B-B840-8751-604E424049AC}"/>
              </a:ext>
            </a:extLst>
          </p:cNvPr>
          <p:cNvGrpSpPr/>
          <p:nvPr/>
        </p:nvGrpSpPr>
        <p:grpSpPr>
          <a:xfrm>
            <a:off x="6997748" y="4154176"/>
            <a:ext cx="423164" cy="344189"/>
            <a:chOff x="9422928" y="3132965"/>
            <a:chExt cx="411480" cy="308928"/>
          </a:xfrm>
        </p:grpSpPr>
        <p:pic>
          <p:nvPicPr>
            <p:cNvPr id="60" name="Picture 59">
              <a:extLst>
                <a:ext uri="{FF2B5EF4-FFF2-40B4-BE49-F238E27FC236}">
                  <a16:creationId xmlns:a16="http://schemas.microsoft.com/office/drawing/2014/main" id="{429C5856-A1A1-CB49-ADA4-1FB213DA432F}"/>
                </a:ext>
              </a:extLst>
            </p:cNvPr>
            <p:cNvPicPr>
              <a:picLocks noChangeAspect="1"/>
            </p:cNvPicPr>
            <p:nvPr/>
          </p:nvPicPr>
          <p:blipFill>
            <a:blip r:embed="rId7"/>
            <a:stretch>
              <a:fillRect/>
            </a:stretch>
          </p:blipFill>
          <p:spPr>
            <a:xfrm>
              <a:off x="9422928" y="3132965"/>
              <a:ext cx="411480" cy="241761"/>
            </a:xfrm>
            <a:prstGeom prst="rect">
              <a:avLst/>
            </a:prstGeom>
          </p:spPr>
        </p:pic>
        <p:pic>
          <p:nvPicPr>
            <p:cNvPr id="68" name="Picture 67">
              <a:extLst>
                <a:ext uri="{FF2B5EF4-FFF2-40B4-BE49-F238E27FC236}">
                  <a16:creationId xmlns:a16="http://schemas.microsoft.com/office/drawing/2014/main" id="{27D0980B-6985-4644-9C64-8A7A468D1661}"/>
                </a:ext>
              </a:extLst>
            </p:cNvPr>
            <p:cNvPicPr>
              <a:picLocks noChangeAspect="1"/>
            </p:cNvPicPr>
            <p:nvPr/>
          </p:nvPicPr>
          <p:blipFill>
            <a:blip r:embed="rId8"/>
            <a:stretch>
              <a:fillRect/>
            </a:stretch>
          </p:blipFill>
          <p:spPr>
            <a:xfrm>
              <a:off x="9430185" y="3282159"/>
              <a:ext cx="393192" cy="159734"/>
            </a:xfrm>
            <a:prstGeom prst="rect">
              <a:avLst/>
            </a:prstGeom>
          </p:spPr>
        </p:pic>
      </p:grpSp>
      <p:pic>
        <p:nvPicPr>
          <p:cNvPr id="71" name="Picture 70">
            <a:extLst>
              <a:ext uri="{FF2B5EF4-FFF2-40B4-BE49-F238E27FC236}">
                <a16:creationId xmlns:a16="http://schemas.microsoft.com/office/drawing/2014/main" id="{2EC29177-728C-C943-B32E-435883D0994B}"/>
              </a:ext>
            </a:extLst>
          </p:cNvPr>
          <p:cNvPicPr>
            <a:picLocks noChangeAspect="1"/>
          </p:cNvPicPr>
          <p:nvPr/>
        </p:nvPicPr>
        <p:blipFill>
          <a:blip r:embed="rId7"/>
          <a:stretch>
            <a:fillRect/>
          </a:stretch>
        </p:blipFill>
        <p:spPr>
          <a:xfrm>
            <a:off x="6993945" y="4070019"/>
            <a:ext cx="420624" cy="267739"/>
          </a:xfrm>
          <a:prstGeom prst="rect">
            <a:avLst/>
          </a:prstGeom>
        </p:spPr>
      </p:pic>
      <p:grpSp>
        <p:nvGrpSpPr>
          <p:cNvPr id="79" name="Group 78">
            <a:extLst>
              <a:ext uri="{FF2B5EF4-FFF2-40B4-BE49-F238E27FC236}">
                <a16:creationId xmlns:a16="http://schemas.microsoft.com/office/drawing/2014/main" id="{46BF7054-C64F-CA4F-A63E-67D0317B4CF6}"/>
              </a:ext>
            </a:extLst>
          </p:cNvPr>
          <p:cNvGrpSpPr/>
          <p:nvPr/>
        </p:nvGrpSpPr>
        <p:grpSpPr>
          <a:xfrm>
            <a:off x="4940850" y="4078356"/>
            <a:ext cx="423164" cy="344189"/>
            <a:chOff x="9422928" y="3132965"/>
            <a:chExt cx="411480" cy="308928"/>
          </a:xfrm>
        </p:grpSpPr>
        <p:pic>
          <p:nvPicPr>
            <p:cNvPr id="80" name="Picture 79">
              <a:extLst>
                <a:ext uri="{FF2B5EF4-FFF2-40B4-BE49-F238E27FC236}">
                  <a16:creationId xmlns:a16="http://schemas.microsoft.com/office/drawing/2014/main" id="{0A6C0102-B943-FE4A-9F04-1A82A004BF7B}"/>
                </a:ext>
              </a:extLst>
            </p:cNvPr>
            <p:cNvPicPr>
              <a:picLocks noChangeAspect="1"/>
            </p:cNvPicPr>
            <p:nvPr/>
          </p:nvPicPr>
          <p:blipFill>
            <a:blip r:embed="rId7"/>
            <a:stretch>
              <a:fillRect/>
            </a:stretch>
          </p:blipFill>
          <p:spPr>
            <a:xfrm>
              <a:off x="9422928" y="3132965"/>
              <a:ext cx="411480" cy="241761"/>
            </a:xfrm>
            <a:prstGeom prst="rect">
              <a:avLst/>
            </a:prstGeom>
          </p:spPr>
        </p:pic>
        <p:pic>
          <p:nvPicPr>
            <p:cNvPr id="81" name="Picture 80">
              <a:extLst>
                <a:ext uri="{FF2B5EF4-FFF2-40B4-BE49-F238E27FC236}">
                  <a16:creationId xmlns:a16="http://schemas.microsoft.com/office/drawing/2014/main" id="{EF5201E6-B4F9-864F-B1D2-97A393ECD1E5}"/>
                </a:ext>
              </a:extLst>
            </p:cNvPr>
            <p:cNvPicPr>
              <a:picLocks noChangeAspect="1"/>
            </p:cNvPicPr>
            <p:nvPr/>
          </p:nvPicPr>
          <p:blipFill>
            <a:blip r:embed="rId8"/>
            <a:stretch>
              <a:fillRect/>
            </a:stretch>
          </p:blipFill>
          <p:spPr>
            <a:xfrm>
              <a:off x="9430185" y="3282159"/>
              <a:ext cx="393192" cy="159734"/>
            </a:xfrm>
            <a:prstGeom prst="rect">
              <a:avLst/>
            </a:prstGeom>
          </p:spPr>
        </p:pic>
      </p:grpSp>
      <p:pic>
        <p:nvPicPr>
          <p:cNvPr id="82" name="Picture 81">
            <a:extLst>
              <a:ext uri="{FF2B5EF4-FFF2-40B4-BE49-F238E27FC236}">
                <a16:creationId xmlns:a16="http://schemas.microsoft.com/office/drawing/2014/main" id="{4F0485DD-276E-8545-874C-40B3781760EC}"/>
              </a:ext>
            </a:extLst>
          </p:cNvPr>
          <p:cNvPicPr>
            <a:picLocks noChangeAspect="1"/>
          </p:cNvPicPr>
          <p:nvPr/>
        </p:nvPicPr>
        <p:blipFill>
          <a:blip r:embed="rId7"/>
          <a:stretch>
            <a:fillRect/>
          </a:stretch>
        </p:blipFill>
        <p:spPr>
          <a:xfrm>
            <a:off x="4943103" y="3994199"/>
            <a:ext cx="420624" cy="267739"/>
          </a:xfrm>
          <a:prstGeom prst="rect">
            <a:avLst/>
          </a:prstGeom>
        </p:spPr>
      </p:pic>
      <p:pic>
        <p:nvPicPr>
          <p:cNvPr id="83" name="Picture 82">
            <a:extLst>
              <a:ext uri="{FF2B5EF4-FFF2-40B4-BE49-F238E27FC236}">
                <a16:creationId xmlns:a16="http://schemas.microsoft.com/office/drawing/2014/main" id="{7AF22EFC-FFAE-D640-889E-ED0D139A064D}"/>
              </a:ext>
            </a:extLst>
          </p:cNvPr>
          <p:cNvPicPr>
            <a:picLocks noChangeAspect="1"/>
          </p:cNvPicPr>
          <p:nvPr/>
        </p:nvPicPr>
        <p:blipFill>
          <a:blip r:embed="rId9"/>
          <a:stretch>
            <a:fillRect/>
          </a:stretch>
        </p:blipFill>
        <p:spPr>
          <a:xfrm>
            <a:off x="10845922" y="2680870"/>
            <a:ext cx="473109" cy="449078"/>
          </a:xfrm>
          <a:prstGeom prst="rect">
            <a:avLst/>
          </a:prstGeom>
        </p:spPr>
      </p:pic>
    </p:spTree>
    <p:custDataLst>
      <p:tags r:id="rId1"/>
    </p:custDataLst>
    <p:extLst>
      <p:ext uri="{BB962C8B-B14F-4D97-AF65-F5344CB8AC3E}">
        <p14:creationId xmlns:p14="http://schemas.microsoft.com/office/powerpoint/2010/main" val="1601357788"/>
      </p:ext>
    </p:extLst>
  </p:cSld>
  <p:clrMapOvr>
    <a:masterClrMapping/>
  </p:clrMapOvr>
  <mc:AlternateContent xmlns:mc="http://schemas.openxmlformats.org/markup-compatibility/2006" xmlns:p14="http://schemas.microsoft.com/office/powerpoint/2010/main">
    <mc:Choice Requires="p14">
      <p:transition spd="slow" p14:dur="2000" advTm="135131"/>
    </mc:Choice>
    <mc:Fallback xmlns="">
      <p:transition spd="slow" advTm="1351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2.91667E-6 2.22222E-6 C -0.00638 0.01041 -0.01289 0.02129 0.01914 0.02523 C 0.05091 0.02916 0.19154 0.02361 0.19154 0.02384 L 0.19154 0.02361 " pathEditMode="relative" rAng="0" ptsTypes="AAAA">
                                      <p:cBhvr>
                                        <p:cTn id="8" dur="2000" fill="hold"/>
                                        <p:tgtEl>
                                          <p:spTgt spid="92"/>
                                        </p:tgtEl>
                                        <p:attrNameLst>
                                          <p:attrName>ppt_x</p:attrName>
                                          <p:attrName>ppt_y</p:attrName>
                                        </p:attrNameLst>
                                      </p:cBhvr>
                                      <p:rCtr x="9310" y="1319"/>
                                    </p:animMotion>
                                  </p:childTnLst>
                                </p:cTn>
                              </p:par>
                              <p:par>
                                <p:cTn id="9" presetID="0" presetClass="path" presetSubtype="0" accel="50000" decel="50000" fill="hold" grpId="3" nodeType="withEffect">
                                  <p:stCondLst>
                                    <p:cond delay="2500"/>
                                  </p:stCondLst>
                                  <p:childTnLst>
                                    <p:animMotion origin="layout" path="M 0.19154 0.02361 C 0.28347 0.03958 0.37539 0.05532 0.43789 0.03703 C 0.50065 0.01875 0.52878 -0.06505 0.56732 -0.08611 C 0.60573 -0.10718 0.63724 -0.09838 0.66888 -0.08959 " pathEditMode="relative" rAng="0" ptsTypes="AAAA">
                                      <p:cBhvr>
                                        <p:cTn id="10" dur="1000" fill="hold"/>
                                        <p:tgtEl>
                                          <p:spTgt spid="92"/>
                                        </p:tgtEl>
                                        <p:attrNameLst>
                                          <p:attrName>ppt_x</p:attrName>
                                          <p:attrName>ppt_y</p:attrName>
                                        </p:attrNameLst>
                                      </p:cBhvr>
                                      <p:rCtr x="23867" y="-5069"/>
                                    </p:animMotion>
                                  </p:childTnLst>
                                </p:cTn>
                              </p:par>
                              <p:par>
                                <p:cTn id="11" presetID="1" presetClass="exit" presetSubtype="0" fill="hold" grpId="2" nodeType="withEffect">
                                  <p:stCondLst>
                                    <p:cond delay="3500"/>
                                  </p:stCondLst>
                                  <p:childTnLst>
                                    <p:set>
                                      <p:cBhvr>
                                        <p:cTn id="12" dur="1" fill="hold">
                                          <p:stCondLst>
                                            <p:cond delay="0"/>
                                          </p:stCondLst>
                                        </p:cTn>
                                        <p:tgtEl>
                                          <p:spTgt spid="92"/>
                                        </p:tgtEl>
                                        <p:attrNameLst>
                                          <p:attrName>style.visibility</p:attrName>
                                        </p:attrNameLst>
                                      </p:cBhvr>
                                      <p:to>
                                        <p:strVal val="hidden"/>
                                      </p:to>
                                    </p:set>
                                  </p:childTnLst>
                                </p:cTn>
                              </p:par>
                              <p:par>
                                <p:cTn id="13" presetID="42" presetClass="path" presetSubtype="0" accel="50000" decel="50000" fill="hold" nodeType="withEffect">
                                  <p:stCondLst>
                                    <p:cond delay="2500"/>
                                  </p:stCondLst>
                                  <p:childTnLst>
                                    <p:animMotion origin="layout" path="M 3.75E-6 -1.85185E-6 L -0.00078 -0.16782 " pathEditMode="relative" rAng="0" ptsTypes="AA">
                                      <p:cBhvr>
                                        <p:cTn id="14" dur="500" fill="hold"/>
                                        <p:tgtEl>
                                          <p:spTgt spid="82"/>
                                        </p:tgtEl>
                                        <p:attrNameLst>
                                          <p:attrName>ppt_x</p:attrName>
                                          <p:attrName>ppt_y</p:attrName>
                                        </p:attrNameLst>
                                      </p:cBhvr>
                                      <p:rCtr x="-39" y="-8403"/>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0" presetClass="path" presetSubtype="0" accel="50000" decel="50000" fill="hold" nodeType="withEffect">
                                  <p:stCondLst>
                                    <p:cond delay="0"/>
                                  </p:stCondLst>
                                  <p:childTnLst>
                                    <p:animMotion origin="layout" path="M -0.0194 -0.00046 L -0.27526 0.0838 " pathEditMode="relative" rAng="0" ptsTypes="AA">
                                      <p:cBhvr>
                                        <p:cTn id="20" dur="1000" fill="hold"/>
                                        <p:tgtEl>
                                          <p:spTgt spid="83"/>
                                        </p:tgtEl>
                                        <p:attrNameLst>
                                          <p:attrName>ppt_x</p:attrName>
                                          <p:attrName>ppt_y</p:attrName>
                                        </p:attrNameLst>
                                      </p:cBhvr>
                                      <p:rCtr x="-12799" y="4213"/>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28489 0.08866 L -0.52148 0.08472 " pathEditMode="relative" rAng="0" ptsTypes="AA">
                                      <p:cBhvr>
                                        <p:cTn id="24" dur="1000" fill="hold"/>
                                        <p:tgtEl>
                                          <p:spTgt spid="83"/>
                                        </p:tgtEl>
                                        <p:attrNameLst>
                                          <p:attrName>ppt_x</p:attrName>
                                          <p:attrName>ppt_y</p:attrName>
                                        </p:attrNameLst>
                                      </p:cBhvr>
                                      <p:rCtr x="-11836" y="-208"/>
                                    </p:animMotion>
                                  </p:childTnLst>
                                </p:cTn>
                              </p:par>
                              <p:par>
                                <p:cTn id="25" presetID="0" presetClass="path" presetSubtype="0" accel="50000" decel="50000" fill="hold" nodeType="withEffect">
                                  <p:stCondLst>
                                    <p:cond delay="1000"/>
                                  </p:stCondLst>
                                  <p:childTnLst>
                                    <p:animMotion origin="layout" path="M -0.00078 -0.16782 L 0.16875 -0.00208 " pathEditMode="relative" rAng="0" ptsTypes="AA">
                                      <p:cBhvr>
                                        <p:cTn id="26" dur="1000" fill="hold"/>
                                        <p:tgtEl>
                                          <p:spTgt spid="82"/>
                                        </p:tgtEl>
                                        <p:attrNameLst>
                                          <p:attrName>ppt_x</p:attrName>
                                          <p:attrName>ppt_y</p:attrName>
                                        </p:attrNameLst>
                                      </p:cBhvr>
                                      <p:rCtr x="8477" y="8287"/>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52955 0.08102 L -0.81197 0.0331 " pathEditMode="relative" rAng="0" ptsTypes="AA">
                                      <p:cBhvr>
                                        <p:cTn id="30" dur="1000" fill="hold"/>
                                        <p:tgtEl>
                                          <p:spTgt spid="83"/>
                                        </p:tgtEl>
                                        <p:attrNameLst>
                                          <p:attrName>ppt_x</p:attrName>
                                          <p:attrName>ppt_y</p:attrName>
                                        </p:attrNameLst>
                                      </p:cBhvr>
                                      <p:rCtr x="-14128" y="-2407"/>
                                    </p:animMotion>
                                  </p:childTnLst>
                                </p:cTn>
                              </p:par>
                              <p:par>
                                <p:cTn id="31" presetID="1" presetClass="exit" presetSubtype="0" fill="hold" nodeType="withEffect">
                                  <p:stCondLst>
                                    <p:cond delay="2000"/>
                                  </p:stCondLst>
                                  <p:childTnLst>
                                    <p:set>
                                      <p:cBhvr>
                                        <p:cTn id="32" dur="1" fill="hold">
                                          <p:stCondLst>
                                            <p:cond delay="0"/>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2" grpId="1" animBg="1"/>
      <p:bldP spid="92" grpId="2" animBg="1"/>
      <p:bldP spid="92" grpId="3"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87D3E06-D69A-8D4B-8F4E-A5338D96708D}" type="slidenum">
              <a:rPr lang="en-US" smtClean="0"/>
              <a:t>38</a:t>
            </a:fld>
            <a:endParaRPr lang="en-US"/>
          </a:p>
        </p:txBody>
      </p:sp>
      <p:pic>
        <p:nvPicPr>
          <p:cNvPr id="61" name="Picture 60">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4225100" y="3523575"/>
            <a:ext cx="674929" cy="738554"/>
          </a:xfrm>
          <a:prstGeom prst="rect">
            <a:avLst/>
          </a:prstGeom>
        </p:spPr>
      </p:pic>
      <p:pic>
        <p:nvPicPr>
          <p:cNvPr id="62" name="Picture 61">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7270996" y="3485998"/>
            <a:ext cx="674929" cy="738554"/>
          </a:xfrm>
          <a:prstGeom prst="rect">
            <a:avLst/>
          </a:prstGeom>
        </p:spPr>
      </p:pic>
      <p:grpSp>
        <p:nvGrpSpPr>
          <p:cNvPr id="9" name="Group 8"/>
          <p:cNvGrpSpPr/>
          <p:nvPr/>
        </p:nvGrpSpPr>
        <p:grpSpPr>
          <a:xfrm>
            <a:off x="1725658" y="3534315"/>
            <a:ext cx="1762539" cy="403454"/>
            <a:chOff x="1537252" y="3059370"/>
            <a:chExt cx="1762539" cy="403454"/>
          </a:xfrm>
        </p:grpSpPr>
        <p:cxnSp>
          <p:nvCxnSpPr>
            <p:cNvPr id="5" name="Straight Connector 4"/>
            <p:cNvCxnSpPr/>
            <p:nvPr/>
          </p:nvCxnSpPr>
          <p:spPr>
            <a:xfrm>
              <a:off x="1537252" y="3067860"/>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1537252" y="3462824"/>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3294998" y="3059370"/>
              <a:ext cx="0" cy="402486"/>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66" name="Group 65"/>
          <p:cNvGrpSpPr/>
          <p:nvPr/>
        </p:nvGrpSpPr>
        <p:grpSpPr>
          <a:xfrm rot="10800000">
            <a:off x="8793931" y="3478673"/>
            <a:ext cx="1762539" cy="403454"/>
            <a:chOff x="1537252" y="3059370"/>
            <a:chExt cx="1762539" cy="403454"/>
          </a:xfrm>
        </p:grpSpPr>
        <p:cxnSp>
          <p:nvCxnSpPr>
            <p:cNvPr id="67" name="Straight Connector 66"/>
            <p:cNvCxnSpPr/>
            <p:nvPr/>
          </p:nvCxnSpPr>
          <p:spPr>
            <a:xfrm>
              <a:off x="1537252" y="3067860"/>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1537252" y="3462824"/>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3294998" y="3059370"/>
              <a:ext cx="0" cy="402486"/>
            </a:xfrm>
            <a:prstGeom prst="line">
              <a:avLst/>
            </a:prstGeom>
            <a:ln w="38100"/>
          </p:spPr>
          <p:style>
            <a:lnRef idx="1">
              <a:schemeClr val="dk1"/>
            </a:lnRef>
            <a:fillRef idx="0">
              <a:schemeClr val="dk1"/>
            </a:fillRef>
            <a:effectRef idx="0">
              <a:schemeClr val="dk1"/>
            </a:effectRef>
            <a:fontRef idx="minor">
              <a:schemeClr val="tx1"/>
            </a:fontRef>
          </p:style>
        </p:cxnSp>
      </p:grpSp>
      <p:cxnSp>
        <p:nvCxnSpPr>
          <p:cNvPr id="13" name="Curved Connector 12"/>
          <p:cNvCxnSpPr/>
          <p:nvPr/>
        </p:nvCxnSpPr>
        <p:spPr>
          <a:xfrm>
            <a:off x="571411" y="3649792"/>
            <a:ext cx="1085646" cy="143166"/>
          </a:xfrm>
          <a:prstGeom prst="curvedConnector3">
            <a:avLst>
              <a:gd name="adj1" fmla="val -493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urved Connector 85"/>
          <p:cNvCxnSpPr/>
          <p:nvPr/>
        </p:nvCxnSpPr>
        <p:spPr>
          <a:xfrm rot="5400000">
            <a:off x="10788018" y="2868161"/>
            <a:ext cx="115809" cy="1500007"/>
          </a:xfrm>
          <a:prstGeom prst="curvedConnector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607060" y="3994199"/>
            <a:ext cx="3265453" cy="461665"/>
          </a:xfrm>
          <a:prstGeom prst="rect">
            <a:avLst/>
          </a:prstGeom>
          <a:noFill/>
        </p:spPr>
        <p:txBody>
          <a:bodyPr wrap="square" rtlCol="0">
            <a:spAutoFit/>
          </a:bodyPr>
          <a:lstStyle/>
          <a:p>
            <a:r>
              <a:rPr lang="en-US" sz="2400" dirty="0"/>
              <a:t>Transaction Queue</a:t>
            </a:r>
          </a:p>
        </p:txBody>
      </p:sp>
      <p:sp>
        <p:nvSpPr>
          <p:cNvPr id="59" name="TextBox 58"/>
          <p:cNvSpPr txBox="1"/>
          <p:nvPr/>
        </p:nvSpPr>
        <p:spPr>
          <a:xfrm>
            <a:off x="8118813" y="3850774"/>
            <a:ext cx="2799200" cy="461665"/>
          </a:xfrm>
          <a:prstGeom prst="rect">
            <a:avLst/>
          </a:prstGeom>
          <a:noFill/>
        </p:spPr>
        <p:txBody>
          <a:bodyPr wrap="square" rtlCol="0">
            <a:spAutoFit/>
          </a:bodyPr>
          <a:lstStyle/>
          <a:p>
            <a:r>
              <a:rPr lang="en-US" sz="2400" dirty="0"/>
              <a:t>Transaction Queue</a:t>
            </a:r>
          </a:p>
        </p:txBody>
      </p:sp>
      <p:sp>
        <p:nvSpPr>
          <p:cNvPr id="7" name="Title 6"/>
          <p:cNvSpPr>
            <a:spLocks noGrp="1"/>
          </p:cNvSpPr>
          <p:nvPr>
            <p:ph type="title"/>
          </p:nvPr>
        </p:nvSpPr>
        <p:spPr>
          <a:xfrm>
            <a:off x="1183216" y="392164"/>
            <a:ext cx="10515600" cy="1325563"/>
          </a:xfrm>
        </p:spPr>
        <p:txBody>
          <a:bodyPr/>
          <a:lstStyle/>
          <a:p>
            <a:r>
              <a:rPr lang="en-US" dirty="0"/>
              <a:t>Payment channel dynamics</a:t>
            </a:r>
          </a:p>
        </p:txBody>
      </p:sp>
      <p:sp>
        <p:nvSpPr>
          <p:cNvPr id="63" name="TextBox 62">
            <a:extLst>
              <a:ext uri="{FF2B5EF4-FFF2-40B4-BE49-F238E27FC236}">
                <a16:creationId xmlns:a16="http://schemas.microsoft.com/office/drawing/2014/main" id="{36C512DD-0D38-AA4C-8197-9814A3311960}"/>
              </a:ext>
            </a:extLst>
          </p:cNvPr>
          <p:cNvSpPr txBox="1"/>
          <p:nvPr/>
        </p:nvSpPr>
        <p:spPr>
          <a:xfrm>
            <a:off x="5418012" y="2171018"/>
            <a:ext cx="2046007" cy="461665"/>
          </a:xfrm>
          <a:prstGeom prst="rect">
            <a:avLst/>
          </a:prstGeom>
          <a:noFill/>
        </p:spPr>
        <p:txBody>
          <a:bodyPr wrap="square" rtlCol="0">
            <a:spAutoFit/>
          </a:bodyPr>
          <a:lstStyle/>
          <a:p>
            <a:r>
              <a:rPr lang="en-US" sz="2400" dirty="0"/>
              <a:t>In-flight funds</a:t>
            </a:r>
          </a:p>
        </p:txBody>
      </p:sp>
      <p:sp>
        <p:nvSpPr>
          <p:cNvPr id="74" name="TextBox 73">
            <a:extLst>
              <a:ext uri="{FF2B5EF4-FFF2-40B4-BE49-F238E27FC236}">
                <a16:creationId xmlns:a16="http://schemas.microsoft.com/office/drawing/2014/main" id="{17E83307-52F3-6043-8BA4-B38FE362A2BF}"/>
              </a:ext>
            </a:extLst>
          </p:cNvPr>
          <p:cNvSpPr txBox="1"/>
          <p:nvPr/>
        </p:nvSpPr>
        <p:spPr>
          <a:xfrm>
            <a:off x="5341475" y="4506942"/>
            <a:ext cx="2097910" cy="461665"/>
          </a:xfrm>
          <a:prstGeom prst="rect">
            <a:avLst/>
          </a:prstGeom>
          <a:noFill/>
        </p:spPr>
        <p:txBody>
          <a:bodyPr wrap="square" rtlCol="0">
            <a:spAutoFit/>
          </a:bodyPr>
          <a:lstStyle/>
          <a:p>
            <a:r>
              <a:rPr lang="en-US" sz="2400" dirty="0"/>
              <a:t>Available funds</a:t>
            </a:r>
          </a:p>
        </p:txBody>
      </p:sp>
      <p:sp>
        <p:nvSpPr>
          <p:cNvPr id="92" name="Rectangle 91">
            <a:extLst>
              <a:ext uri="{FF2B5EF4-FFF2-40B4-BE49-F238E27FC236}">
                <a16:creationId xmlns:a16="http://schemas.microsoft.com/office/drawing/2014/main" id="{AE282318-960E-F148-BA7F-D1107DC0A3BB}"/>
              </a:ext>
            </a:extLst>
          </p:cNvPr>
          <p:cNvSpPr/>
          <p:nvPr/>
        </p:nvSpPr>
        <p:spPr>
          <a:xfrm>
            <a:off x="653435" y="3459558"/>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14922062-5B63-FD4F-B6AA-414F59E99F5E}"/>
              </a:ext>
            </a:extLst>
          </p:cNvPr>
          <p:cNvSpPr txBox="1"/>
          <p:nvPr/>
        </p:nvSpPr>
        <p:spPr>
          <a:xfrm>
            <a:off x="-64667" y="3076005"/>
            <a:ext cx="2495765" cy="461665"/>
          </a:xfrm>
          <a:prstGeom prst="rect">
            <a:avLst/>
          </a:prstGeom>
          <a:noFill/>
        </p:spPr>
        <p:txBody>
          <a:bodyPr wrap="square" rtlCol="0">
            <a:spAutoFit/>
          </a:bodyPr>
          <a:lstStyle/>
          <a:p>
            <a:r>
              <a:rPr lang="en-US" sz="2400" dirty="0"/>
              <a:t>Alice to Bob</a:t>
            </a:r>
          </a:p>
        </p:txBody>
      </p:sp>
      <p:sp>
        <p:nvSpPr>
          <p:cNvPr id="96" name="TextBox 95">
            <a:extLst>
              <a:ext uri="{FF2B5EF4-FFF2-40B4-BE49-F238E27FC236}">
                <a16:creationId xmlns:a16="http://schemas.microsoft.com/office/drawing/2014/main" id="{CDEDE599-AEEA-C84D-9587-FFA853E7C2D6}"/>
              </a:ext>
            </a:extLst>
          </p:cNvPr>
          <p:cNvSpPr txBox="1"/>
          <p:nvPr/>
        </p:nvSpPr>
        <p:spPr>
          <a:xfrm>
            <a:off x="10551699" y="2908685"/>
            <a:ext cx="2495765" cy="461665"/>
          </a:xfrm>
          <a:prstGeom prst="rect">
            <a:avLst/>
          </a:prstGeom>
          <a:noFill/>
        </p:spPr>
        <p:txBody>
          <a:bodyPr wrap="square" rtlCol="0">
            <a:spAutoFit/>
          </a:bodyPr>
          <a:lstStyle/>
          <a:p>
            <a:r>
              <a:rPr lang="en-US" sz="2400" dirty="0"/>
              <a:t>Bob To Alice</a:t>
            </a:r>
          </a:p>
        </p:txBody>
      </p:sp>
      <p:sp>
        <p:nvSpPr>
          <p:cNvPr id="97" name="TextBox 96">
            <a:extLst>
              <a:ext uri="{FF2B5EF4-FFF2-40B4-BE49-F238E27FC236}">
                <a16:creationId xmlns:a16="http://schemas.microsoft.com/office/drawing/2014/main" id="{FC415A4E-CC82-0646-9337-9EA299BA6F40}"/>
              </a:ext>
            </a:extLst>
          </p:cNvPr>
          <p:cNvSpPr txBox="1"/>
          <p:nvPr/>
        </p:nvSpPr>
        <p:spPr>
          <a:xfrm>
            <a:off x="4162901" y="4191712"/>
            <a:ext cx="877795" cy="400110"/>
          </a:xfrm>
          <a:prstGeom prst="rect">
            <a:avLst/>
          </a:prstGeom>
          <a:noFill/>
        </p:spPr>
        <p:txBody>
          <a:bodyPr wrap="square" rtlCol="0">
            <a:spAutoFit/>
          </a:bodyPr>
          <a:lstStyle/>
          <a:p>
            <a:r>
              <a:rPr lang="en-US" sz="2000" dirty="0"/>
              <a:t>Alice</a:t>
            </a:r>
          </a:p>
        </p:txBody>
      </p:sp>
      <p:sp>
        <p:nvSpPr>
          <p:cNvPr id="100" name="TextBox 99">
            <a:extLst>
              <a:ext uri="{FF2B5EF4-FFF2-40B4-BE49-F238E27FC236}">
                <a16:creationId xmlns:a16="http://schemas.microsoft.com/office/drawing/2014/main" id="{C4F7348E-926B-054D-9274-3367097ACC3C}"/>
              </a:ext>
            </a:extLst>
          </p:cNvPr>
          <p:cNvSpPr txBox="1"/>
          <p:nvPr/>
        </p:nvSpPr>
        <p:spPr>
          <a:xfrm>
            <a:off x="7306009" y="4121097"/>
            <a:ext cx="877795" cy="400110"/>
          </a:xfrm>
          <a:prstGeom prst="rect">
            <a:avLst/>
          </a:prstGeom>
          <a:noFill/>
        </p:spPr>
        <p:txBody>
          <a:bodyPr wrap="square" rtlCol="0">
            <a:spAutoFit/>
          </a:bodyPr>
          <a:lstStyle/>
          <a:p>
            <a:r>
              <a:rPr lang="en-US" sz="2000" dirty="0"/>
              <a:t>Bob</a:t>
            </a:r>
          </a:p>
        </p:txBody>
      </p:sp>
      <p:sp>
        <p:nvSpPr>
          <p:cNvPr id="113" name="Rectangle 112">
            <a:extLst>
              <a:ext uri="{FF2B5EF4-FFF2-40B4-BE49-F238E27FC236}">
                <a16:creationId xmlns:a16="http://schemas.microsoft.com/office/drawing/2014/main" id="{5C7C57BF-4174-EC40-BFAF-B1E3258B6111}"/>
              </a:ext>
            </a:extLst>
          </p:cNvPr>
          <p:cNvSpPr/>
          <p:nvPr/>
        </p:nvSpPr>
        <p:spPr>
          <a:xfrm>
            <a:off x="11122774" y="3351386"/>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5D41B07-9DFE-DF47-9595-F966DA522511}"/>
              </a:ext>
            </a:extLst>
          </p:cNvPr>
          <p:cNvPicPr>
            <a:picLocks noChangeAspect="1"/>
          </p:cNvPicPr>
          <p:nvPr/>
        </p:nvPicPr>
        <p:blipFill>
          <a:blip r:embed="rId5"/>
          <a:stretch>
            <a:fillRect/>
          </a:stretch>
        </p:blipFill>
        <p:spPr>
          <a:xfrm>
            <a:off x="5341475" y="2644808"/>
            <a:ext cx="243230" cy="256032"/>
          </a:xfrm>
          <a:prstGeom prst="rect">
            <a:avLst/>
          </a:prstGeom>
        </p:spPr>
      </p:pic>
      <p:pic>
        <p:nvPicPr>
          <p:cNvPr id="53" name="Picture 52">
            <a:extLst>
              <a:ext uri="{FF2B5EF4-FFF2-40B4-BE49-F238E27FC236}">
                <a16:creationId xmlns:a16="http://schemas.microsoft.com/office/drawing/2014/main" id="{D214B483-E5D6-964A-8D1C-4759FCADD259}"/>
              </a:ext>
            </a:extLst>
          </p:cNvPr>
          <p:cNvPicPr>
            <a:picLocks noChangeAspect="1"/>
          </p:cNvPicPr>
          <p:nvPr/>
        </p:nvPicPr>
        <p:blipFill>
          <a:blip r:embed="rId5"/>
          <a:stretch>
            <a:fillRect/>
          </a:stretch>
        </p:blipFill>
        <p:spPr>
          <a:xfrm>
            <a:off x="6824252" y="2624667"/>
            <a:ext cx="243230" cy="256032"/>
          </a:xfrm>
          <a:prstGeom prst="rect">
            <a:avLst/>
          </a:prstGeom>
        </p:spPr>
      </p:pic>
      <p:pic>
        <p:nvPicPr>
          <p:cNvPr id="54" name="Picture 53">
            <a:extLst>
              <a:ext uri="{FF2B5EF4-FFF2-40B4-BE49-F238E27FC236}">
                <a16:creationId xmlns:a16="http://schemas.microsoft.com/office/drawing/2014/main" id="{8A28CD1B-DCCC-FC4B-95E7-0B21AC659B51}"/>
              </a:ext>
            </a:extLst>
          </p:cNvPr>
          <p:cNvPicPr>
            <a:picLocks noChangeAspect="1"/>
          </p:cNvPicPr>
          <p:nvPr/>
        </p:nvPicPr>
        <p:blipFill>
          <a:blip r:embed="rId6"/>
          <a:stretch>
            <a:fillRect/>
          </a:stretch>
        </p:blipFill>
        <p:spPr>
          <a:xfrm>
            <a:off x="5346218" y="3983697"/>
            <a:ext cx="264832" cy="232309"/>
          </a:xfrm>
          <a:prstGeom prst="rect">
            <a:avLst/>
          </a:prstGeom>
        </p:spPr>
      </p:pic>
      <p:pic>
        <p:nvPicPr>
          <p:cNvPr id="56" name="Picture 55">
            <a:extLst>
              <a:ext uri="{FF2B5EF4-FFF2-40B4-BE49-F238E27FC236}">
                <a16:creationId xmlns:a16="http://schemas.microsoft.com/office/drawing/2014/main" id="{80F3EC12-DA2B-7A47-9B6D-EBE3B729BAFB}"/>
              </a:ext>
            </a:extLst>
          </p:cNvPr>
          <p:cNvPicPr>
            <a:picLocks noChangeAspect="1"/>
          </p:cNvPicPr>
          <p:nvPr/>
        </p:nvPicPr>
        <p:blipFill>
          <a:blip r:embed="rId6"/>
          <a:stretch>
            <a:fillRect/>
          </a:stretch>
        </p:blipFill>
        <p:spPr>
          <a:xfrm>
            <a:off x="6774606" y="3985106"/>
            <a:ext cx="264832" cy="232309"/>
          </a:xfrm>
          <a:prstGeom prst="rect">
            <a:avLst/>
          </a:prstGeom>
        </p:spPr>
      </p:pic>
      <p:grpSp>
        <p:nvGrpSpPr>
          <p:cNvPr id="57" name="Group 56">
            <a:extLst>
              <a:ext uri="{FF2B5EF4-FFF2-40B4-BE49-F238E27FC236}">
                <a16:creationId xmlns:a16="http://schemas.microsoft.com/office/drawing/2014/main" id="{FD46EFF0-EA5B-B840-8751-604E424049AC}"/>
              </a:ext>
            </a:extLst>
          </p:cNvPr>
          <p:cNvGrpSpPr/>
          <p:nvPr/>
        </p:nvGrpSpPr>
        <p:grpSpPr>
          <a:xfrm>
            <a:off x="6997748" y="4154176"/>
            <a:ext cx="423164" cy="344189"/>
            <a:chOff x="9422928" y="3132965"/>
            <a:chExt cx="411480" cy="308928"/>
          </a:xfrm>
        </p:grpSpPr>
        <p:pic>
          <p:nvPicPr>
            <p:cNvPr id="60" name="Picture 59">
              <a:extLst>
                <a:ext uri="{FF2B5EF4-FFF2-40B4-BE49-F238E27FC236}">
                  <a16:creationId xmlns:a16="http://schemas.microsoft.com/office/drawing/2014/main" id="{429C5856-A1A1-CB49-ADA4-1FB213DA432F}"/>
                </a:ext>
              </a:extLst>
            </p:cNvPr>
            <p:cNvPicPr>
              <a:picLocks noChangeAspect="1"/>
            </p:cNvPicPr>
            <p:nvPr/>
          </p:nvPicPr>
          <p:blipFill>
            <a:blip r:embed="rId7"/>
            <a:stretch>
              <a:fillRect/>
            </a:stretch>
          </p:blipFill>
          <p:spPr>
            <a:xfrm>
              <a:off x="9422928" y="3132965"/>
              <a:ext cx="411480" cy="241761"/>
            </a:xfrm>
            <a:prstGeom prst="rect">
              <a:avLst/>
            </a:prstGeom>
          </p:spPr>
        </p:pic>
        <p:pic>
          <p:nvPicPr>
            <p:cNvPr id="68" name="Picture 67">
              <a:extLst>
                <a:ext uri="{FF2B5EF4-FFF2-40B4-BE49-F238E27FC236}">
                  <a16:creationId xmlns:a16="http://schemas.microsoft.com/office/drawing/2014/main" id="{27D0980B-6985-4644-9C64-8A7A468D1661}"/>
                </a:ext>
              </a:extLst>
            </p:cNvPr>
            <p:cNvPicPr>
              <a:picLocks noChangeAspect="1"/>
            </p:cNvPicPr>
            <p:nvPr/>
          </p:nvPicPr>
          <p:blipFill>
            <a:blip r:embed="rId8"/>
            <a:stretch>
              <a:fillRect/>
            </a:stretch>
          </p:blipFill>
          <p:spPr>
            <a:xfrm>
              <a:off x="9430185" y="3282159"/>
              <a:ext cx="393192" cy="159734"/>
            </a:xfrm>
            <a:prstGeom prst="rect">
              <a:avLst/>
            </a:prstGeom>
          </p:spPr>
        </p:pic>
      </p:grpSp>
      <p:pic>
        <p:nvPicPr>
          <p:cNvPr id="71" name="Picture 70">
            <a:extLst>
              <a:ext uri="{FF2B5EF4-FFF2-40B4-BE49-F238E27FC236}">
                <a16:creationId xmlns:a16="http://schemas.microsoft.com/office/drawing/2014/main" id="{2EC29177-728C-C943-B32E-435883D0994B}"/>
              </a:ext>
            </a:extLst>
          </p:cNvPr>
          <p:cNvPicPr>
            <a:picLocks noChangeAspect="1"/>
          </p:cNvPicPr>
          <p:nvPr/>
        </p:nvPicPr>
        <p:blipFill>
          <a:blip r:embed="rId7"/>
          <a:stretch>
            <a:fillRect/>
          </a:stretch>
        </p:blipFill>
        <p:spPr>
          <a:xfrm>
            <a:off x="6997077" y="4068068"/>
            <a:ext cx="420624" cy="267739"/>
          </a:xfrm>
          <a:prstGeom prst="rect">
            <a:avLst/>
          </a:prstGeom>
        </p:spPr>
      </p:pic>
      <p:grpSp>
        <p:nvGrpSpPr>
          <p:cNvPr id="79" name="Group 78">
            <a:extLst>
              <a:ext uri="{FF2B5EF4-FFF2-40B4-BE49-F238E27FC236}">
                <a16:creationId xmlns:a16="http://schemas.microsoft.com/office/drawing/2014/main" id="{46BF7054-C64F-CA4F-A63E-67D0317B4CF6}"/>
              </a:ext>
            </a:extLst>
          </p:cNvPr>
          <p:cNvGrpSpPr/>
          <p:nvPr/>
        </p:nvGrpSpPr>
        <p:grpSpPr>
          <a:xfrm>
            <a:off x="4940850" y="4204968"/>
            <a:ext cx="423164" cy="344189"/>
            <a:chOff x="9422928" y="3132965"/>
            <a:chExt cx="411480" cy="308928"/>
          </a:xfrm>
        </p:grpSpPr>
        <p:pic>
          <p:nvPicPr>
            <p:cNvPr id="80" name="Picture 79">
              <a:extLst>
                <a:ext uri="{FF2B5EF4-FFF2-40B4-BE49-F238E27FC236}">
                  <a16:creationId xmlns:a16="http://schemas.microsoft.com/office/drawing/2014/main" id="{0A6C0102-B943-FE4A-9F04-1A82A004BF7B}"/>
                </a:ext>
              </a:extLst>
            </p:cNvPr>
            <p:cNvPicPr>
              <a:picLocks noChangeAspect="1"/>
            </p:cNvPicPr>
            <p:nvPr/>
          </p:nvPicPr>
          <p:blipFill>
            <a:blip r:embed="rId7"/>
            <a:stretch>
              <a:fillRect/>
            </a:stretch>
          </p:blipFill>
          <p:spPr>
            <a:xfrm>
              <a:off x="9422928" y="3132965"/>
              <a:ext cx="411480" cy="241761"/>
            </a:xfrm>
            <a:prstGeom prst="rect">
              <a:avLst/>
            </a:prstGeom>
          </p:spPr>
        </p:pic>
        <p:pic>
          <p:nvPicPr>
            <p:cNvPr id="81" name="Picture 80">
              <a:extLst>
                <a:ext uri="{FF2B5EF4-FFF2-40B4-BE49-F238E27FC236}">
                  <a16:creationId xmlns:a16="http://schemas.microsoft.com/office/drawing/2014/main" id="{EF5201E6-B4F9-864F-B1D2-97A393ECD1E5}"/>
                </a:ext>
              </a:extLst>
            </p:cNvPr>
            <p:cNvPicPr>
              <a:picLocks noChangeAspect="1"/>
            </p:cNvPicPr>
            <p:nvPr/>
          </p:nvPicPr>
          <p:blipFill>
            <a:blip r:embed="rId8"/>
            <a:stretch>
              <a:fillRect/>
            </a:stretch>
          </p:blipFill>
          <p:spPr>
            <a:xfrm>
              <a:off x="9430185" y="3282159"/>
              <a:ext cx="393192" cy="159734"/>
            </a:xfrm>
            <a:prstGeom prst="rect">
              <a:avLst/>
            </a:prstGeom>
          </p:spPr>
        </p:pic>
      </p:grpSp>
      <p:pic>
        <p:nvPicPr>
          <p:cNvPr id="82" name="Picture 81">
            <a:extLst>
              <a:ext uri="{FF2B5EF4-FFF2-40B4-BE49-F238E27FC236}">
                <a16:creationId xmlns:a16="http://schemas.microsoft.com/office/drawing/2014/main" id="{4F0485DD-276E-8545-874C-40B3781760EC}"/>
              </a:ext>
            </a:extLst>
          </p:cNvPr>
          <p:cNvPicPr>
            <a:picLocks noChangeAspect="1"/>
          </p:cNvPicPr>
          <p:nvPr/>
        </p:nvPicPr>
        <p:blipFill>
          <a:blip r:embed="rId7"/>
          <a:stretch>
            <a:fillRect/>
          </a:stretch>
        </p:blipFill>
        <p:spPr>
          <a:xfrm>
            <a:off x="4943103" y="4120811"/>
            <a:ext cx="420624" cy="267739"/>
          </a:xfrm>
          <a:prstGeom prst="rect">
            <a:avLst/>
          </a:prstGeom>
        </p:spPr>
      </p:pic>
    </p:spTree>
    <p:custDataLst>
      <p:tags r:id="rId1"/>
    </p:custDataLst>
    <p:extLst>
      <p:ext uri="{BB962C8B-B14F-4D97-AF65-F5344CB8AC3E}">
        <p14:creationId xmlns:p14="http://schemas.microsoft.com/office/powerpoint/2010/main" val="1782390830"/>
      </p:ext>
    </p:extLst>
  </p:cSld>
  <p:clrMapOvr>
    <a:masterClrMapping/>
  </p:clrMapOvr>
  <mc:AlternateContent xmlns:mc="http://schemas.openxmlformats.org/markup-compatibility/2006" xmlns:p14="http://schemas.microsoft.com/office/powerpoint/2010/main">
    <mc:Choice Requires="p14">
      <p:transition spd="slow" p14:dur="2000" advTm="34433"/>
    </mc:Choice>
    <mc:Fallback xmlns="">
      <p:transition spd="slow" advTm="344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0" presetClass="path" presetSubtype="0" repeatCount="indefinite" accel="50000" decel="50000" fill="hold" grpId="0" nodeType="withEffect">
                                  <p:stCondLst>
                                    <p:cond delay="0"/>
                                  </p:stCondLst>
                                  <p:childTnLst>
                                    <p:animMotion origin="layout" path="M -2.91667E-6 2.22222E-6 C -0.00638 0.01041 -0.01289 0.02129 0.01914 0.02523 C 0.05091 0.02916 0.19154 0.02361 0.19154 0.02384 L 0.19154 0.02361 " pathEditMode="relative" rAng="0" ptsTypes="AAAA">
                                      <p:cBhvr>
                                        <p:cTn id="8" dur="2000" fill="hold"/>
                                        <p:tgtEl>
                                          <p:spTgt spid="92"/>
                                        </p:tgtEl>
                                        <p:attrNameLst>
                                          <p:attrName>ppt_x</p:attrName>
                                          <p:attrName>ppt_y</p:attrName>
                                        </p:attrNameLst>
                                      </p:cBhvr>
                                      <p:rCtr x="9310" y="1319"/>
                                    </p:animMotion>
                                  </p:childTnLst>
                                </p:cTn>
                              </p:par>
                              <p:par>
                                <p:cTn id="9" presetID="1" presetClass="entr" presetSubtype="0" fill="hold" grpId="2"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par>
                                <p:cTn id="11" presetID="0" presetClass="path" presetSubtype="0" repeatCount="indefinite" accel="50000" decel="50000" fill="hold" grpId="0" nodeType="withEffect">
                                  <p:stCondLst>
                                    <p:cond delay="0"/>
                                  </p:stCondLst>
                                  <p:childTnLst>
                                    <p:animMotion origin="layout" path="M 3.125E-6 2.96296E-6 C -0.02604 0.01296 -0.05131 0.02639 -0.08112 0.03171 C -0.11055 0.0368 -0.14427 0.03379 -0.17722 0.03055 " pathEditMode="relative" rAng="0" ptsTypes="AAA">
                                      <p:cBhvr>
                                        <p:cTn id="12" dur="2000" fill="hold"/>
                                        <p:tgtEl>
                                          <p:spTgt spid="113"/>
                                        </p:tgtEl>
                                        <p:attrNameLst>
                                          <p:attrName>ppt_x</p:attrName>
                                          <p:attrName>ppt_y</p:attrName>
                                        </p:attrNameLst>
                                      </p:cBhvr>
                                      <p:rCtr x="-8867" y="1713"/>
                                    </p:animMotion>
                                  </p:childTnLst>
                                </p:cTn>
                              </p:par>
                              <p:par>
                                <p:cTn id="13" presetID="0" presetClass="path" presetSubtype="0" repeatCount="indefinite" accel="50000" decel="50000" fill="hold" nodeType="withEffect">
                                  <p:stCondLst>
                                    <p:cond delay="1800"/>
                                  </p:stCondLst>
                                  <p:childTnLst>
                                    <p:animMotion origin="layout" path="M 3.95833E-6 3.33333E-6 L 3.95833E-6 0.00046 C -0.00013 -0.00486 0.00429 -0.00602 0.00468 -0.0088 C 0.0052 -0.01204 0.00507 -0.0088 0.00481 -0.01135 C 0.00429 -0.02107 0.0039 -0.04005 0.00351 -0.05 C 0.00338 -0.05301 0.00364 -0.05533 0.00338 -0.05834 C 0.00364 -0.07732 0.00091 -0.08496 0.00143 -0.10463 C 0.00143 -0.10648 0.0039 -0.11343 0.00416 -0.11528 C 0.0056 -0.12315 -0.00157 -0.12824 0.00143 -0.13172 C 0.00156 -0.13542 0.00182 -0.13889 0.00208 -0.1426 C 0.00221 -0.14514 0.0026 -0.14769 0.00273 -0.1507 C 0.00403 -0.17871 0.00247 -0.16389 0.00416 -0.17801 C 0.0039 -0.18056 0.00364 -0.18357 0.00338 -0.18588 L -0.16237 0.00833 L -0.17279 0.01111 C -0.17175 -0.05348 -0.17032 -0.1176 -0.16901 -0.18172 L 3.95833E-6 3.33333E-6 Z " pathEditMode="relative" rAng="0" ptsTypes="AAAAAAAAAAAAAAAAA">
                                      <p:cBhvr>
                                        <p:cTn id="14" dur="4000" fill="hold"/>
                                        <p:tgtEl>
                                          <p:spTgt spid="71"/>
                                        </p:tgtEl>
                                        <p:attrNameLst>
                                          <p:attrName>ppt_x</p:attrName>
                                          <p:attrName>ppt_y</p:attrName>
                                        </p:attrNameLst>
                                      </p:cBhvr>
                                      <p:rCtr x="-8385" y="-8750"/>
                                    </p:animMotion>
                                  </p:childTnLst>
                                </p:cTn>
                              </p:par>
                              <p:par>
                                <p:cTn id="15" presetID="0" presetClass="path" presetSubtype="0" repeatCount="indefinite" accel="50000" decel="50000" fill="hold" nodeType="withEffect">
                                  <p:stCondLst>
                                    <p:cond delay="1800"/>
                                  </p:stCondLst>
                                  <p:childTnLst>
                                    <p:animMotion origin="layout" path="M 0.00026 0.00046 L 0.00026 0.00116 C -0.00065 -0.01759 -0.00105 -0.02824 -0.00209 -0.04606 C -0.00248 -0.05162 -0.00287 -0.05718 -0.003 -0.06319 C -0.00287 -0.0912 -0.00287 -0.11921 -0.00209 -0.14768 C -0.00209 -0.14977 -0.00052 -0.17268 0.00143 -0.17477 C 0.00533 -0.17986 0.00481 -0.17662 0.00481 -0.1831 L 0.15846 -0.01412 L 0.16757 -0.00162 L 0.17109 -0.18727 L 0.00026 0.00046 Z " pathEditMode="relative" rAng="0" ptsTypes="AAAAAAAAAAA">
                                      <p:cBhvr>
                                        <p:cTn id="16" dur="4000" fill="hold"/>
                                        <p:tgtEl>
                                          <p:spTgt spid="82"/>
                                        </p:tgtEl>
                                        <p:attrNameLst>
                                          <p:attrName>ppt_x</p:attrName>
                                          <p:attrName>ppt_y</p:attrName>
                                        </p:attrNameLst>
                                      </p:cBhvr>
                                      <p:rCtr x="8372" y="-93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2" grpId="1" animBg="1"/>
      <p:bldP spid="113" grpId="0" animBg="1"/>
      <p:bldP spid="113" grpId="2"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017DD352-9C1C-004B-9ECC-B23D8A592954}"/>
              </a:ext>
            </a:extLst>
          </p:cNvPr>
          <p:cNvPicPr>
            <a:picLocks noChangeAspect="1"/>
          </p:cNvPicPr>
          <p:nvPr/>
        </p:nvPicPr>
        <p:blipFill>
          <a:blip r:embed="rId4"/>
          <a:stretch>
            <a:fillRect/>
          </a:stretch>
        </p:blipFill>
        <p:spPr>
          <a:xfrm>
            <a:off x="6989795" y="4073231"/>
            <a:ext cx="423164" cy="428082"/>
          </a:xfrm>
          <a:prstGeom prst="rect">
            <a:avLst/>
          </a:prstGeom>
        </p:spPr>
      </p:pic>
      <p:pic>
        <p:nvPicPr>
          <p:cNvPr id="44" name="Picture 43">
            <a:extLst>
              <a:ext uri="{FF2B5EF4-FFF2-40B4-BE49-F238E27FC236}">
                <a16:creationId xmlns:a16="http://schemas.microsoft.com/office/drawing/2014/main" id="{523199A6-1926-6B4F-A6F7-6D1D1A189666}"/>
              </a:ext>
            </a:extLst>
          </p:cNvPr>
          <p:cNvPicPr>
            <a:picLocks noChangeAspect="1"/>
          </p:cNvPicPr>
          <p:nvPr/>
        </p:nvPicPr>
        <p:blipFill>
          <a:blip r:embed="rId4"/>
          <a:stretch>
            <a:fillRect/>
          </a:stretch>
        </p:blipFill>
        <p:spPr>
          <a:xfrm>
            <a:off x="4926697" y="4107313"/>
            <a:ext cx="423164" cy="428082"/>
          </a:xfrm>
          <a:prstGeom prst="rect">
            <a:avLst/>
          </a:prstGeom>
        </p:spPr>
      </p:pic>
      <p:sp>
        <p:nvSpPr>
          <p:cNvPr id="6" name="Slide Number Placeholder 5"/>
          <p:cNvSpPr>
            <a:spLocks noGrp="1"/>
          </p:cNvSpPr>
          <p:nvPr>
            <p:ph type="sldNum" sz="quarter" idx="12"/>
          </p:nvPr>
        </p:nvSpPr>
        <p:spPr/>
        <p:txBody>
          <a:bodyPr/>
          <a:lstStyle/>
          <a:p>
            <a:fld id="{F87D3E06-D69A-8D4B-8F4E-A5338D96708D}" type="slidenum">
              <a:rPr lang="en-US" smtClean="0"/>
              <a:t>39</a:t>
            </a:fld>
            <a:endParaRPr lang="en-US"/>
          </a:p>
        </p:txBody>
      </p:sp>
      <p:pic>
        <p:nvPicPr>
          <p:cNvPr id="61" name="Picture 60">
            <a:extLst>
              <a:ext uri="{FF2B5EF4-FFF2-40B4-BE49-F238E27FC236}">
                <a16:creationId xmlns:a16="http://schemas.microsoft.com/office/drawing/2014/main" id="{02A858C7-85E0-9D4A-AB1B-7E28CCCF2109}"/>
              </a:ext>
            </a:extLst>
          </p:cNvPr>
          <p:cNvPicPr>
            <a:picLocks noChangeAspect="1"/>
          </p:cNvPicPr>
          <p:nvPr/>
        </p:nvPicPr>
        <p:blipFill>
          <a:blip r:embed="rId5">
            <a:duotone>
              <a:srgbClr val="4472C4">
                <a:shade val="45000"/>
                <a:satMod val="135000"/>
              </a:srgbClr>
              <a:prstClr val="white"/>
            </a:duotone>
          </a:blip>
          <a:stretch>
            <a:fillRect/>
          </a:stretch>
        </p:blipFill>
        <p:spPr>
          <a:xfrm>
            <a:off x="4225100" y="3523575"/>
            <a:ext cx="674929" cy="738554"/>
          </a:xfrm>
          <a:prstGeom prst="rect">
            <a:avLst/>
          </a:prstGeom>
        </p:spPr>
      </p:pic>
      <p:pic>
        <p:nvPicPr>
          <p:cNvPr id="62" name="Picture 61">
            <a:extLst>
              <a:ext uri="{FF2B5EF4-FFF2-40B4-BE49-F238E27FC236}">
                <a16:creationId xmlns:a16="http://schemas.microsoft.com/office/drawing/2014/main" id="{02A858C7-85E0-9D4A-AB1B-7E28CCCF2109}"/>
              </a:ext>
            </a:extLst>
          </p:cNvPr>
          <p:cNvPicPr>
            <a:picLocks noChangeAspect="1"/>
          </p:cNvPicPr>
          <p:nvPr/>
        </p:nvPicPr>
        <p:blipFill>
          <a:blip r:embed="rId5">
            <a:duotone>
              <a:srgbClr val="4472C4">
                <a:shade val="45000"/>
                <a:satMod val="135000"/>
              </a:srgbClr>
              <a:prstClr val="white"/>
            </a:duotone>
          </a:blip>
          <a:stretch>
            <a:fillRect/>
          </a:stretch>
        </p:blipFill>
        <p:spPr>
          <a:xfrm>
            <a:off x="7270996" y="3485998"/>
            <a:ext cx="674929" cy="738554"/>
          </a:xfrm>
          <a:prstGeom prst="rect">
            <a:avLst/>
          </a:prstGeom>
        </p:spPr>
      </p:pic>
      <p:grpSp>
        <p:nvGrpSpPr>
          <p:cNvPr id="9" name="Group 8"/>
          <p:cNvGrpSpPr/>
          <p:nvPr/>
        </p:nvGrpSpPr>
        <p:grpSpPr>
          <a:xfrm>
            <a:off x="1725658" y="3534315"/>
            <a:ext cx="1762539" cy="403454"/>
            <a:chOff x="1537252" y="3059370"/>
            <a:chExt cx="1762539" cy="403454"/>
          </a:xfrm>
        </p:grpSpPr>
        <p:cxnSp>
          <p:nvCxnSpPr>
            <p:cNvPr id="5" name="Straight Connector 4"/>
            <p:cNvCxnSpPr/>
            <p:nvPr/>
          </p:nvCxnSpPr>
          <p:spPr>
            <a:xfrm>
              <a:off x="1537252" y="3067860"/>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1537252" y="3462824"/>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3294998" y="3059370"/>
              <a:ext cx="0" cy="402486"/>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66" name="Group 65"/>
          <p:cNvGrpSpPr/>
          <p:nvPr/>
        </p:nvGrpSpPr>
        <p:grpSpPr>
          <a:xfrm rot="10800000">
            <a:off x="8793931" y="3478673"/>
            <a:ext cx="1762539" cy="403454"/>
            <a:chOff x="1537252" y="3059370"/>
            <a:chExt cx="1762539" cy="403454"/>
          </a:xfrm>
        </p:grpSpPr>
        <p:cxnSp>
          <p:nvCxnSpPr>
            <p:cNvPr id="67" name="Straight Connector 66"/>
            <p:cNvCxnSpPr/>
            <p:nvPr/>
          </p:nvCxnSpPr>
          <p:spPr>
            <a:xfrm>
              <a:off x="1537252" y="3067860"/>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1537252" y="3462824"/>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3294998" y="3059370"/>
              <a:ext cx="0" cy="402486"/>
            </a:xfrm>
            <a:prstGeom prst="line">
              <a:avLst/>
            </a:prstGeom>
            <a:ln w="38100"/>
          </p:spPr>
          <p:style>
            <a:lnRef idx="1">
              <a:schemeClr val="dk1"/>
            </a:lnRef>
            <a:fillRef idx="0">
              <a:schemeClr val="dk1"/>
            </a:fillRef>
            <a:effectRef idx="0">
              <a:schemeClr val="dk1"/>
            </a:effectRef>
            <a:fontRef idx="minor">
              <a:schemeClr val="tx1"/>
            </a:fontRef>
          </p:style>
        </p:cxnSp>
      </p:grpSp>
      <p:cxnSp>
        <p:nvCxnSpPr>
          <p:cNvPr id="13" name="Curved Connector 12"/>
          <p:cNvCxnSpPr/>
          <p:nvPr/>
        </p:nvCxnSpPr>
        <p:spPr>
          <a:xfrm>
            <a:off x="571411" y="3649792"/>
            <a:ext cx="1085646" cy="143166"/>
          </a:xfrm>
          <a:prstGeom prst="curvedConnector3">
            <a:avLst>
              <a:gd name="adj1" fmla="val -493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urved Connector 85"/>
          <p:cNvCxnSpPr/>
          <p:nvPr/>
        </p:nvCxnSpPr>
        <p:spPr>
          <a:xfrm rot="5400000">
            <a:off x="10788018" y="2868161"/>
            <a:ext cx="115809" cy="1500007"/>
          </a:xfrm>
          <a:prstGeom prst="curvedConnector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607060" y="3994199"/>
            <a:ext cx="3265453" cy="461665"/>
          </a:xfrm>
          <a:prstGeom prst="rect">
            <a:avLst/>
          </a:prstGeom>
          <a:noFill/>
        </p:spPr>
        <p:txBody>
          <a:bodyPr wrap="square" rtlCol="0">
            <a:spAutoFit/>
          </a:bodyPr>
          <a:lstStyle/>
          <a:p>
            <a:r>
              <a:rPr lang="en-US" sz="2400" dirty="0"/>
              <a:t>Transaction Queue</a:t>
            </a:r>
          </a:p>
        </p:txBody>
      </p:sp>
      <p:sp>
        <p:nvSpPr>
          <p:cNvPr id="59" name="TextBox 58"/>
          <p:cNvSpPr txBox="1"/>
          <p:nvPr/>
        </p:nvSpPr>
        <p:spPr>
          <a:xfrm>
            <a:off x="8118813" y="3850774"/>
            <a:ext cx="2799200" cy="461665"/>
          </a:xfrm>
          <a:prstGeom prst="rect">
            <a:avLst/>
          </a:prstGeom>
          <a:noFill/>
        </p:spPr>
        <p:txBody>
          <a:bodyPr wrap="square" rtlCol="0">
            <a:spAutoFit/>
          </a:bodyPr>
          <a:lstStyle/>
          <a:p>
            <a:r>
              <a:rPr lang="en-US" sz="2400" dirty="0"/>
              <a:t>Transaction Queue</a:t>
            </a:r>
          </a:p>
        </p:txBody>
      </p:sp>
      <p:sp>
        <p:nvSpPr>
          <p:cNvPr id="7" name="Title 6"/>
          <p:cNvSpPr>
            <a:spLocks noGrp="1"/>
          </p:cNvSpPr>
          <p:nvPr>
            <p:ph type="title"/>
          </p:nvPr>
        </p:nvSpPr>
        <p:spPr>
          <a:xfrm>
            <a:off x="1183216" y="392164"/>
            <a:ext cx="10515600" cy="1325563"/>
          </a:xfrm>
        </p:spPr>
        <p:txBody>
          <a:bodyPr/>
          <a:lstStyle/>
          <a:p>
            <a:r>
              <a:rPr lang="en-US" dirty="0"/>
              <a:t>Payment channel dynamics</a:t>
            </a:r>
          </a:p>
        </p:txBody>
      </p:sp>
      <p:sp>
        <p:nvSpPr>
          <p:cNvPr id="63" name="TextBox 62">
            <a:extLst>
              <a:ext uri="{FF2B5EF4-FFF2-40B4-BE49-F238E27FC236}">
                <a16:creationId xmlns:a16="http://schemas.microsoft.com/office/drawing/2014/main" id="{36C512DD-0D38-AA4C-8197-9814A3311960}"/>
              </a:ext>
            </a:extLst>
          </p:cNvPr>
          <p:cNvSpPr txBox="1"/>
          <p:nvPr/>
        </p:nvSpPr>
        <p:spPr>
          <a:xfrm>
            <a:off x="5418012" y="2171018"/>
            <a:ext cx="2046007" cy="461665"/>
          </a:xfrm>
          <a:prstGeom prst="rect">
            <a:avLst/>
          </a:prstGeom>
          <a:noFill/>
        </p:spPr>
        <p:txBody>
          <a:bodyPr wrap="square" rtlCol="0">
            <a:spAutoFit/>
          </a:bodyPr>
          <a:lstStyle/>
          <a:p>
            <a:r>
              <a:rPr lang="en-US" sz="2400" dirty="0"/>
              <a:t>In-flight funds</a:t>
            </a:r>
          </a:p>
        </p:txBody>
      </p:sp>
      <p:sp>
        <p:nvSpPr>
          <p:cNvPr id="74" name="TextBox 73">
            <a:extLst>
              <a:ext uri="{FF2B5EF4-FFF2-40B4-BE49-F238E27FC236}">
                <a16:creationId xmlns:a16="http://schemas.microsoft.com/office/drawing/2014/main" id="{17E83307-52F3-6043-8BA4-B38FE362A2BF}"/>
              </a:ext>
            </a:extLst>
          </p:cNvPr>
          <p:cNvSpPr txBox="1"/>
          <p:nvPr/>
        </p:nvSpPr>
        <p:spPr>
          <a:xfrm>
            <a:off x="5341475" y="4506942"/>
            <a:ext cx="2097910" cy="461665"/>
          </a:xfrm>
          <a:prstGeom prst="rect">
            <a:avLst/>
          </a:prstGeom>
          <a:noFill/>
        </p:spPr>
        <p:txBody>
          <a:bodyPr wrap="square" rtlCol="0">
            <a:spAutoFit/>
          </a:bodyPr>
          <a:lstStyle/>
          <a:p>
            <a:r>
              <a:rPr lang="en-US" sz="2400" dirty="0"/>
              <a:t>Available funds</a:t>
            </a:r>
          </a:p>
        </p:txBody>
      </p:sp>
      <p:sp>
        <p:nvSpPr>
          <p:cNvPr id="92" name="Rectangle 91">
            <a:extLst>
              <a:ext uri="{FF2B5EF4-FFF2-40B4-BE49-F238E27FC236}">
                <a16:creationId xmlns:a16="http://schemas.microsoft.com/office/drawing/2014/main" id="{AE282318-960E-F148-BA7F-D1107DC0A3BB}"/>
              </a:ext>
            </a:extLst>
          </p:cNvPr>
          <p:cNvSpPr/>
          <p:nvPr/>
        </p:nvSpPr>
        <p:spPr>
          <a:xfrm>
            <a:off x="653435" y="3459558"/>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14922062-5B63-FD4F-B6AA-414F59E99F5E}"/>
              </a:ext>
            </a:extLst>
          </p:cNvPr>
          <p:cNvSpPr txBox="1"/>
          <p:nvPr/>
        </p:nvSpPr>
        <p:spPr>
          <a:xfrm>
            <a:off x="-64667" y="3076005"/>
            <a:ext cx="2495765" cy="461665"/>
          </a:xfrm>
          <a:prstGeom prst="rect">
            <a:avLst/>
          </a:prstGeom>
          <a:noFill/>
        </p:spPr>
        <p:txBody>
          <a:bodyPr wrap="square" rtlCol="0">
            <a:spAutoFit/>
          </a:bodyPr>
          <a:lstStyle/>
          <a:p>
            <a:r>
              <a:rPr lang="en-US" sz="2400" dirty="0"/>
              <a:t>Alice to Bob</a:t>
            </a:r>
          </a:p>
        </p:txBody>
      </p:sp>
      <p:sp>
        <p:nvSpPr>
          <p:cNvPr id="96" name="TextBox 95">
            <a:extLst>
              <a:ext uri="{FF2B5EF4-FFF2-40B4-BE49-F238E27FC236}">
                <a16:creationId xmlns:a16="http://schemas.microsoft.com/office/drawing/2014/main" id="{CDEDE599-AEEA-C84D-9587-FFA853E7C2D6}"/>
              </a:ext>
            </a:extLst>
          </p:cNvPr>
          <p:cNvSpPr txBox="1"/>
          <p:nvPr/>
        </p:nvSpPr>
        <p:spPr>
          <a:xfrm>
            <a:off x="10551699" y="2908685"/>
            <a:ext cx="2495765" cy="461665"/>
          </a:xfrm>
          <a:prstGeom prst="rect">
            <a:avLst/>
          </a:prstGeom>
          <a:noFill/>
        </p:spPr>
        <p:txBody>
          <a:bodyPr wrap="square" rtlCol="0">
            <a:spAutoFit/>
          </a:bodyPr>
          <a:lstStyle/>
          <a:p>
            <a:r>
              <a:rPr lang="en-US" sz="2400" dirty="0"/>
              <a:t>Bob To Alice</a:t>
            </a:r>
          </a:p>
        </p:txBody>
      </p:sp>
      <p:sp>
        <p:nvSpPr>
          <p:cNvPr id="97" name="TextBox 96">
            <a:extLst>
              <a:ext uri="{FF2B5EF4-FFF2-40B4-BE49-F238E27FC236}">
                <a16:creationId xmlns:a16="http://schemas.microsoft.com/office/drawing/2014/main" id="{FC415A4E-CC82-0646-9337-9EA299BA6F40}"/>
              </a:ext>
            </a:extLst>
          </p:cNvPr>
          <p:cNvSpPr txBox="1"/>
          <p:nvPr/>
        </p:nvSpPr>
        <p:spPr>
          <a:xfrm>
            <a:off x="4162901" y="4191712"/>
            <a:ext cx="877795" cy="400110"/>
          </a:xfrm>
          <a:prstGeom prst="rect">
            <a:avLst/>
          </a:prstGeom>
          <a:noFill/>
        </p:spPr>
        <p:txBody>
          <a:bodyPr wrap="square" rtlCol="0">
            <a:spAutoFit/>
          </a:bodyPr>
          <a:lstStyle/>
          <a:p>
            <a:r>
              <a:rPr lang="en-US" sz="2000" dirty="0"/>
              <a:t>Alice</a:t>
            </a:r>
          </a:p>
        </p:txBody>
      </p:sp>
      <p:sp>
        <p:nvSpPr>
          <p:cNvPr id="100" name="TextBox 99">
            <a:extLst>
              <a:ext uri="{FF2B5EF4-FFF2-40B4-BE49-F238E27FC236}">
                <a16:creationId xmlns:a16="http://schemas.microsoft.com/office/drawing/2014/main" id="{C4F7348E-926B-054D-9274-3367097ACC3C}"/>
              </a:ext>
            </a:extLst>
          </p:cNvPr>
          <p:cNvSpPr txBox="1"/>
          <p:nvPr/>
        </p:nvSpPr>
        <p:spPr>
          <a:xfrm>
            <a:off x="7306009" y="4121097"/>
            <a:ext cx="877795" cy="400110"/>
          </a:xfrm>
          <a:prstGeom prst="rect">
            <a:avLst/>
          </a:prstGeom>
          <a:noFill/>
        </p:spPr>
        <p:txBody>
          <a:bodyPr wrap="square" rtlCol="0">
            <a:spAutoFit/>
          </a:bodyPr>
          <a:lstStyle/>
          <a:p>
            <a:r>
              <a:rPr lang="en-US" sz="2000" dirty="0"/>
              <a:t>Bob</a:t>
            </a:r>
          </a:p>
        </p:txBody>
      </p:sp>
      <p:sp>
        <p:nvSpPr>
          <p:cNvPr id="113" name="Rectangle 112">
            <a:extLst>
              <a:ext uri="{FF2B5EF4-FFF2-40B4-BE49-F238E27FC236}">
                <a16:creationId xmlns:a16="http://schemas.microsoft.com/office/drawing/2014/main" id="{5C7C57BF-4174-EC40-BFAF-B1E3258B6111}"/>
              </a:ext>
            </a:extLst>
          </p:cNvPr>
          <p:cNvSpPr/>
          <p:nvPr/>
        </p:nvSpPr>
        <p:spPr>
          <a:xfrm>
            <a:off x="11122774" y="3351386"/>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5D41B07-9DFE-DF47-9595-F966DA522511}"/>
              </a:ext>
            </a:extLst>
          </p:cNvPr>
          <p:cNvPicPr>
            <a:picLocks noChangeAspect="1"/>
          </p:cNvPicPr>
          <p:nvPr/>
        </p:nvPicPr>
        <p:blipFill>
          <a:blip r:embed="rId6"/>
          <a:stretch>
            <a:fillRect/>
          </a:stretch>
        </p:blipFill>
        <p:spPr>
          <a:xfrm>
            <a:off x="5341475" y="2644808"/>
            <a:ext cx="243230" cy="256032"/>
          </a:xfrm>
          <a:prstGeom prst="rect">
            <a:avLst/>
          </a:prstGeom>
        </p:spPr>
      </p:pic>
      <p:pic>
        <p:nvPicPr>
          <p:cNvPr id="53" name="Picture 52">
            <a:extLst>
              <a:ext uri="{FF2B5EF4-FFF2-40B4-BE49-F238E27FC236}">
                <a16:creationId xmlns:a16="http://schemas.microsoft.com/office/drawing/2014/main" id="{D214B483-E5D6-964A-8D1C-4759FCADD259}"/>
              </a:ext>
            </a:extLst>
          </p:cNvPr>
          <p:cNvPicPr>
            <a:picLocks noChangeAspect="1"/>
          </p:cNvPicPr>
          <p:nvPr/>
        </p:nvPicPr>
        <p:blipFill>
          <a:blip r:embed="rId6"/>
          <a:stretch>
            <a:fillRect/>
          </a:stretch>
        </p:blipFill>
        <p:spPr>
          <a:xfrm>
            <a:off x="6824252" y="2624667"/>
            <a:ext cx="243230" cy="256032"/>
          </a:xfrm>
          <a:prstGeom prst="rect">
            <a:avLst/>
          </a:prstGeom>
        </p:spPr>
      </p:pic>
      <p:pic>
        <p:nvPicPr>
          <p:cNvPr id="54" name="Picture 53">
            <a:extLst>
              <a:ext uri="{FF2B5EF4-FFF2-40B4-BE49-F238E27FC236}">
                <a16:creationId xmlns:a16="http://schemas.microsoft.com/office/drawing/2014/main" id="{8A28CD1B-DCCC-FC4B-95E7-0B21AC659B51}"/>
              </a:ext>
            </a:extLst>
          </p:cNvPr>
          <p:cNvPicPr>
            <a:picLocks noChangeAspect="1"/>
          </p:cNvPicPr>
          <p:nvPr/>
        </p:nvPicPr>
        <p:blipFill>
          <a:blip r:embed="rId7"/>
          <a:stretch>
            <a:fillRect/>
          </a:stretch>
        </p:blipFill>
        <p:spPr>
          <a:xfrm>
            <a:off x="5346218" y="3983697"/>
            <a:ext cx="264832" cy="232309"/>
          </a:xfrm>
          <a:prstGeom prst="rect">
            <a:avLst/>
          </a:prstGeom>
        </p:spPr>
      </p:pic>
      <p:pic>
        <p:nvPicPr>
          <p:cNvPr id="56" name="Picture 55">
            <a:extLst>
              <a:ext uri="{FF2B5EF4-FFF2-40B4-BE49-F238E27FC236}">
                <a16:creationId xmlns:a16="http://schemas.microsoft.com/office/drawing/2014/main" id="{80F3EC12-DA2B-7A47-9B6D-EBE3B729BAFB}"/>
              </a:ext>
            </a:extLst>
          </p:cNvPr>
          <p:cNvPicPr>
            <a:picLocks noChangeAspect="1"/>
          </p:cNvPicPr>
          <p:nvPr/>
        </p:nvPicPr>
        <p:blipFill>
          <a:blip r:embed="rId7"/>
          <a:stretch>
            <a:fillRect/>
          </a:stretch>
        </p:blipFill>
        <p:spPr>
          <a:xfrm>
            <a:off x="6774606" y="3985106"/>
            <a:ext cx="264832" cy="232309"/>
          </a:xfrm>
          <a:prstGeom prst="rect">
            <a:avLst/>
          </a:prstGeom>
        </p:spPr>
      </p:pic>
      <p:sp>
        <p:nvSpPr>
          <p:cNvPr id="38" name="Rectangle 37">
            <a:extLst>
              <a:ext uri="{FF2B5EF4-FFF2-40B4-BE49-F238E27FC236}">
                <a16:creationId xmlns:a16="http://schemas.microsoft.com/office/drawing/2014/main" id="{AA2D3B1C-6E12-AE48-AFF4-BDACF107013B}"/>
              </a:ext>
            </a:extLst>
          </p:cNvPr>
          <p:cNvSpPr/>
          <p:nvPr/>
        </p:nvSpPr>
        <p:spPr>
          <a:xfrm>
            <a:off x="805835" y="3611958"/>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7E23CD6-58F5-7F46-8D89-05E542F8BAB8}"/>
              </a:ext>
            </a:extLst>
          </p:cNvPr>
          <p:cNvSpPr/>
          <p:nvPr/>
        </p:nvSpPr>
        <p:spPr>
          <a:xfrm>
            <a:off x="10962460" y="3454859"/>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866D54F1-3ADD-B842-AAC1-2149CD31D438}"/>
              </a:ext>
            </a:extLst>
          </p:cNvPr>
          <p:cNvSpPr/>
          <p:nvPr/>
        </p:nvSpPr>
        <p:spPr>
          <a:xfrm>
            <a:off x="952211" y="3691771"/>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7873847-7A5A-784B-95B3-0288D97B0595}"/>
              </a:ext>
            </a:extLst>
          </p:cNvPr>
          <p:cNvSpPr/>
          <p:nvPr/>
        </p:nvSpPr>
        <p:spPr>
          <a:xfrm>
            <a:off x="10779480" y="3539368"/>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42088651"/>
      </p:ext>
    </p:extLst>
  </p:cSld>
  <p:clrMapOvr>
    <a:masterClrMapping/>
  </p:clrMapOvr>
  <mc:AlternateContent xmlns:mc="http://schemas.openxmlformats.org/markup-compatibility/2006" xmlns:p14="http://schemas.microsoft.com/office/powerpoint/2010/main">
    <mc:Choice Requires="p14">
      <p:transition spd="slow" p14:dur="2000" advTm="17860"/>
    </mc:Choice>
    <mc:Fallback xmlns="">
      <p:transition spd="slow" advTm="178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0" presetClass="path" presetSubtype="0" repeatCount="indefinite" accel="50000" decel="50000" fill="hold" grpId="0" nodeType="withEffect">
                                  <p:stCondLst>
                                    <p:cond delay="0"/>
                                  </p:stCondLst>
                                  <p:childTnLst>
                                    <p:animMotion origin="layout" path="M -0.00169 2.22222E-6 C -0.00494 0.01203 -0.0082 0.025 0.00821 0.02963 C 0.02461 0.03426 0.09714 0.02778 0.09714 0.02824 L 0.09714 0.02778 " pathEditMode="relative" rAng="0" ptsTypes="AAAA">
                                      <p:cBhvr>
                                        <p:cTn id="8" dur="2000" fill="hold"/>
                                        <p:tgtEl>
                                          <p:spTgt spid="92"/>
                                        </p:tgtEl>
                                        <p:attrNameLst>
                                          <p:attrName>ppt_x</p:attrName>
                                          <p:attrName>ppt_y</p:attrName>
                                        </p:attrNameLst>
                                      </p:cBhvr>
                                      <p:rCtr x="4805" y="1551"/>
                                    </p:animMotion>
                                  </p:childTnLst>
                                </p:cTn>
                              </p:par>
                              <p:par>
                                <p:cTn id="9" presetID="1" presetClass="entr" presetSubtype="0" fill="hold" grpId="1"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par>
                                <p:cTn id="11" presetID="0" presetClass="path" presetSubtype="0" repeatCount="indefinite" accel="50000" decel="50000" fill="hold" grpId="0" nodeType="withEffect">
                                  <p:stCondLst>
                                    <p:cond delay="0"/>
                                  </p:stCondLst>
                                  <p:childTnLst>
                                    <p:animMotion origin="layout" path="M 3.125E-6 2.96296E-6 C -0.01589 0.01342 -0.03086 0.02731 -0.04883 0.03333 C -0.06654 0.03819 -0.08672 0.03518 -0.10638 0.03194 " pathEditMode="relative" rAng="0" ptsTypes="AAA">
                                      <p:cBhvr>
                                        <p:cTn id="12" dur="2000" fill="hold"/>
                                        <p:tgtEl>
                                          <p:spTgt spid="113"/>
                                        </p:tgtEl>
                                        <p:attrNameLst>
                                          <p:attrName>ppt_x</p:attrName>
                                          <p:attrName>ppt_y</p:attrName>
                                        </p:attrNameLst>
                                      </p:cBhvr>
                                      <p:rCtr x="-5326" y="1782"/>
                                    </p:animMotion>
                                  </p:childTnLst>
                                </p:cTn>
                              </p:par>
                              <p:par>
                                <p:cTn id="13" presetID="1" presetClass="entr" presetSubtype="0" fill="hold" grpId="1"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0" presetClass="path" presetSubtype="0" repeatCount="indefinite" accel="50000" decel="50000" fill="hold" grpId="0" nodeType="withEffect">
                                  <p:stCondLst>
                                    <p:cond delay="0"/>
                                  </p:stCondLst>
                                  <p:childTnLst>
                                    <p:animMotion origin="layout" path="M 4.375E-6 1.48148E-6 C -0.00404 0.00254 -0.00821 0.00532 0.01197 0.00625 C 0.03203 0.00764 0.12083 0.00579 0.12083 0.00602 L 0.12083 0.00579 " pathEditMode="relative" rAng="0" ptsTypes="AAAA">
                                      <p:cBhvr>
                                        <p:cTn id="16" dur="2000" fill="hold"/>
                                        <p:tgtEl>
                                          <p:spTgt spid="38"/>
                                        </p:tgtEl>
                                        <p:attrNameLst>
                                          <p:attrName>ppt_x</p:attrName>
                                          <p:attrName>ppt_y</p:attrName>
                                        </p:attrNameLst>
                                      </p:cBhvr>
                                      <p:rCtr x="5872" y="324"/>
                                    </p:animMotion>
                                  </p:childTnLst>
                                </p:cTn>
                              </p:par>
                              <p:par>
                                <p:cTn id="17" presetID="1" presetClass="entr" presetSubtype="0" fill="hold" grpId="1"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0" presetClass="path" presetSubtype="0" repeatCount="indefinite" accel="50000" decel="50000" fill="hold" grpId="0" nodeType="withEffect">
                                  <p:stCondLst>
                                    <p:cond delay="0"/>
                                  </p:stCondLst>
                                  <p:childTnLst>
                                    <p:animMotion origin="layout" path="M 4.16667E-6 -4.81481E-6 C -0.01836 0.00649 -0.03594 0.01436 -0.05651 0.01667 C -0.07683 0.01945 -0.1 0.01829 -0.12253 0.01598 " pathEditMode="relative" rAng="0" ptsTypes="AAA">
                                      <p:cBhvr>
                                        <p:cTn id="20" dur="2000" fill="hold"/>
                                        <p:tgtEl>
                                          <p:spTgt spid="39"/>
                                        </p:tgtEl>
                                        <p:attrNameLst>
                                          <p:attrName>ppt_x</p:attrName>
                                          <p:attrName>ppt_y</p:attrName>
                                        </p:attrNameLst>
                                      </p:cBhvr>
                                      <p:rCtr x="-6133" y="903"/>
                                    </p:animMotion>
                                  </p:childTnLst>
                                </p:cTn>
                              </p:par>
                              <p:par>
                                <p:cTn id="21" presetID="1" presetClass="entr" presetSubtype="0" fill="hold" grpId="1"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0" presetClass="path" presetSubtype="0" repeatCount="indefinite" accel="50000" decel="50000" fill="hold" grpId="0" nodeType="withEffect">
                                  <p:stCondLst>
                                    <p:cond delay="0"/>
                                  </p:stCondLst>
                                  <p:childTnLst>
                                    <p:animMotion origin="layout" path="M -0.00026 -0.00024 C -0.00521 -0.00301 -0.01028 -0.00556 0.01406 -0.00649 C 0.03854 -0.00764 0.14584 -0.00602 0.14584 -0.00625 L 0.14584 -0.00602 " pathEditMode="relative" rAng="0" ptsTypes="AAAA">
                                      <p:cBhvr>
                                        <p:cTn id="24" dur="2000" fill="hold"/>
                                        <p:tgtEl>
                                          <p:spTgt spid="42"/>
                                        </p:tgtEl>
                                        <p:attrNameLst>
                                          <p:attrName>ppt_x</p:attrName>
                                          <p:attrName>ppt_y</p:attrName>
                                        </p:attrNameLst>
                                      </p:cBhvr>
                                      <p:rCtr x="7096" y="-347"/>
                                    </p:animMotion>
                                  </p:childTnLst>
                                </p:cTn>
                              </p:par>
                              <p:par>
                                <p:cTn id="25" presetID="1"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0" presetClass="path" presetSubtype="0" repeatCount="indefinite" accel="50000" decel="50000" fill="hold" grpId="0" nodeType="withEffect">
                                  <p:stCondLst>
                                    <p:cond delay="0"/>
                                  </p:stCondLst>
                                  <p:childTnLst>
                                    <p:animMotion origin="layout" path="M -1.875E-6 -3.33333E-6 C -0.02109 0.00232 -0.04114 0.0051 -0.06458 0.00602 C -0.08789 0.00695 -0.11432 0.00672 -0.13997 0.00579 " pathEditMode="relative" rAng="0" ptsTypes="AAA">
                                      <p:cBhvr>
                                        <p:cTn id="28" dur="2000" fill="hold"/>
                                        <p:tgtEl>
                                          <p:spTgt spid="43"/>
                                        </p:tgtEl>
                                        <p:attrNameLst>
                                          <p:attrName>ppt_x</p:attrName>
                                          <p:attrName>ppt_y</p:attrName>
                                        </p:attrNameLst>
                                      </p:cBhvr>
                                      <p:rCtr x="-7005" y="324"/>
                                    </p:animMotion>
                                  </p:childTnLst>
                                </p:cTn>
                              </p:par>
                              <p:par>
                                <p:cTn id="29" presetID="0" presetClass="path" presetSubtype="0" repeatCount="indefinite" accel="50000" decel="50000" fill="hold" nodeType="withEffect">
                                  <p:stCondLst>
                                    <p:cond delay="1800"/>
                                  </p:stCondLst>
                                  <p:childTnLst>
                                    <p:animMotion origin="layout" path="M 0.00026 0.00047 L 0.00026 0.00116 C -0.00065 -0.01759 -0.00104 -0.02824 -0.00208 -0.04606 C -0.00247 -0.05162 -0.00286 -0.05717 -0.00299 -0.06319 C -0.00286 -0.0912 -0.00286 -0.11921 -0.00208 -0.14768 C -0.00208 -0.14977 -0.00052 -0.17268 0.00144 -0.17477 C 0.00534 -0.17986 0.00482 -0.17662 0.00482 -0.1831 L 0.15847 -0.01412 L 0.16758 -0.00162 L 0.1711 -0.18727 L 0.00026 0.00047 Z " pathEditMode="relative" rAng="0" ptsTypes="AAAAAAAAAAA">
                                      <p:cBhvr>
                                        <p:cTn id="30" dur="4000" fill="hold"/>
                                        <p:tgtEl>
                                          <p:spTgt spid="44"/>
                                        </p:tgtEl>
                                        <p:attrNameLst>
                                          <p:attrName>ppt_x</p:attrName>
                                          <p:attrName>ppt_y</p:attrName>
                                        </p:attrNameLst>
                                      </p:cBhvr>
                                      <p:rCtr x="8372" y="-9352"/>
                                    </p:animMotion>
                                  </p:childTnLst>
                                </p:cTn>
                              </p:par>
                              <p:par>
                                <p:cTn id="31" presetID="0" presetClass="path" presetSubtype="0" repeatCount="indefinite" accel="50000" decel="50000" fill="hold" nodeType="withEffect">
                                  <p:stCondLst>
                                    <p:cond delay="1800"/>
                                  </p:stCondLst>
                                  <p:childTnLst>
                                    <p:animMotion origin="layout" path="M 0.00014 -0.00185 L 0.00014 -0.00139 C 5E-6 -0.00671 0.00443 -0.00787 0.00482 -0.01065 C 0.00534 -0.01389 0.00521 -0.01065 0.00495 -0.01319 C 0.00443 -0.02292 0.00404 -0.0419 0.00365 -0.05185 C 0.00352 -0.05486 0.00378 -0.05718 0.00352 -0.06019 C 0.00378 -0.07917 0.00105 -0.08681 0.00157 -0.10648 C 0.00157 -0.10833 0.00404 -0.11528 0.0043 -0.11713 C 0.00573 -0.125 -0.00143 -0.13009 0.00157 -0.13356 C 0.0017 -0.13727 0.00196 -0.14074 0.00222 -0.14444 C 0.00235 -0.14699 0.00274 -0.14954 0.00287 -0.15255 C 0.00417 -0.18056 0.00261 -0.16574 0.0043 -0.17986 C 0.00404 -0.18241 0.00378 -0.18542 0.00352 -0.18773 L -0.16224 0.00648 L -0.17266 0.00926 C -0.17162 -0.05532 -0.17019 -0.11944 -0.16889 -0.18356 L 0.00014 -0.00185 Z " pathEditMode="relative" rAng="0" ptsTypes="AAAAAAAAAAAAAAAAA">
                                      <p:cBhvr>
                                        <p:cTn id="32" dur="4000" fill="hold"/>
                                        <p:tgtEl>
                                          <p:spTgt spid="45"/>
                                        </p:tgtEl>
                                        <p:attrNameLst>
                                          <p:attrName>ppt_x</p:attrName>
                                          <p:attrName>ppt_y</p:attrName>
                                        </p:attrNameLst>
                                      </p:cBhvr>
                                      <p:rCtr x="-8398" y="-8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2" grpId="1" animBg="1"/>
      <p:bldP spid="113" grpId="0" animBg="1"/>
      <p:bldP spid="113" grpId="1" animBg="1"/>
      <p:bldP spid="38" grpId="0" animBg="1"/>
      <p:bldP spid="38" grpId="1" animBg="1"/>
      <p:bldP spid="39" grpId="0" animBg="1"/>
      <p:bldP spid="39" grpId="1" animBg="1"/>
      <p:bldP spid="42" grpId="0" animBg="1"/>
      <p:bldP spid="42" grpId="1" animBg="1"/>
      <p:bldP spid="43" grpId="0" animBg="1"/>
      <p:bldP spid="4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normAutofit/>
          </a:bodyPr>
          <a:lstStyle/>
          <a:p>
            <a:r>
              <a:rPr lang="en-US" sz="6000" dirty="0"/>
              <a:t>Ledger of all transactions</a:t>
            </a:r>
          </a:p>
        </p:txBody>
      </p:sp>
      <p:sp>
        <p:nvSpPr>
          <p:cNvPr id="3" name="Content Placeholder 2"/>
          <p:cNvSpPr>
            <a:spLocks noGrp="1"/>
          </p:cNvSpPr>
          <p:nvPr>
            <p:ph idx="1"/>
          </p:nvPr>
        </p:nvSpPr>
        <p:spPr>
          <a:xfrm>
            <a:off x="1149531" y="1845734"/>
            <a:ext cx="10058400" cy="4023360"/>
          </a:xfrm>
        </p:spPr>
        <p:txBody>
          <a:bodyPr>
            <a:normAutofit/>
          </a:bodyPr>
          <a:lstStyle/>
          <a:p>
            <a:endParaRPr lang="en-US" sz="2800" dirty="0"/>
          </a:p>
          <a:p>
            <a:endParaRPr lang="en-US" sz="2800" dirty="0"/>
          </a:p>
          <a:p>
            <a:endParaRPr lang="en-US" sz="2800" dirty="0"/>
          </a:p>
        </p:txBody>
      </p:sp>
      <p:sp>
        <p:nvSpPr>
          <p:cNvPr id="6" name="Slide Number Placeholder 5"/>
          <p:cNvSpPr>
            <a:spLocks noGrp="1"/>
          </p:cNvSpPr>
          <p:nvPr>
            <p:ph type="sldNum" sz="quarter" idx="12"/>
          </p:nvPr>
        </p:nvSpPr>
        <p:spPr/>
        <p:txBody>
          <a:bodyPr/>
          <a:lstStyle/>
          <a:p>
            <a:fld id="{F87D3E06-D69A-8D4B-8F4E-A5338D96708D}" type="slidenum">
              <a:rPr lang="en-US" smtClean="0"/>
              <a:t>4</a:t>
            </a:fld>
            <a:endParaRPr lang="en-US"/>
          </a:p>
        </p:txBody>
      </p:sp>
      <p:sp>
        <p:nvSpPr>
          <p:cNvPr id="15" name="Rectangle 14"/>
          <p:cNvSpPr/>
          <p:nvPr/>
        </p:nvSpPr>
        <p:spPr>
          <a:xfrm>
            <a:off x="1828800" y="1854964"/>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17" name="Table 16"/>
          <p:cNvGraphicFramePr>
            <a:graphicFrameLocks noGrp="1"/>
          </p:cNvGraphicFramePr>
          <p:nvPr/>
        </p:nvGraphicFramePr>
        <p:xfrm>
          <a:off x="1825694" y="2233868"/>
          <a:ext cx="1675152" cy="731520"/>
        </p:xfrm>
        <a:graphic>
          <a:graphicData uri="http://schemas.openxmlformats.org/drawingml/2006/table">
            <a:tbl>
              <a:tblPr bandRow="1">
                <a:tableStyleId>{21E4AEA4-8DFA-4A89-87EB-49C32662AFE0}</a:tableStyleId>
              </a:tblPr>
              <a:tblGrid>
                <a:gridCol w="799940">
                  <a:extLst>
                    <a:ext uri="{9D8B030D-6E8A-4147-A177-3AD203B41FA5}">
                      <a16:colId xmlns:a16="http://schemas.microsoft.com/office/drawing/2014/main" val="20000"/>
                    </a:ext>
                  </a:extLst>
                </a:gridCol>
                <a:gridCol w="875212">
                  <a:extLst>
                    <a:ext uri="{9D8B030D-6E8A-4147-A177-3AD203B41FA5}">
                      <a16:colId xmlns:a16="http://schemas.microsoft.com/office/drawing/2014/main" val="20001"/>
                    </a:ext>
                  </a:extLst>
                </a:gridCol>
              </a:tblGrid>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26" name="Rectangle 25"/>
          <p:cNvSpPr/>
          <p:nvPr/>
        </p:nvSpPr>
        <p:spPr>
          <a:xfrm>
            <a:off x="4228011" y="1837547"/>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27" name="Table 26"/>
          <p:cNvGraphicFramePr>
            <a:graphicFrameLocks noGrp="1"/>
          </p:cNvGraphicFramePr>
          <p:nvPr/>
        </p:nvGraphicFramePr>
        <p:xfrm>
          <a:off x="4224905" y="2216451"/>
          <a:ext cx="1675152" cy="731520"/>
        </p:xfrm>
        <a:graphic>
          <a:graphicData uri="http://schemas.openxmlformats.org/drawingml/2006/table">
            <a:tbl>
              <a:tblPr bandRow="1">
                <a:tableStyleId>{21E4AEA4-8DFA-4A89-87EB-49C32662AFE0}</a:tableStyleId>
              </a:tblPr>
              <a:tblGrid>
                <a:gridCol w="799940">
                  <a:extLst>
                    <a:ext uri="{9D8B030D-6E8A-4147-A177-3AD203B41FA5}">
                      <a16:colId xmlns:a16="http://schemas.microsoft.com/office/drawing/2014/main" val="20000"/>
                    </a:ext>
                  </a:extLst>
                </a:gridCol>
                <a:gridCol w="875212">
                  <a:extLst>
                    <a:ext uri="{9D8B030D-6E8A-4147-A177-3AD203B41FA5}">
                      <a16:colId xmlns:a16="http://schemas.microsoft.com/office/drawing/2014/main" val="20001"/>
                    </a:ext>
                  </a:extLst>
                </a:gridCol>
              </a:tblGrid>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28" name="Rectangle 27"/>
          <p:cNvSpPr/>
          <p:nvPr/>
        </p:nvSpPr>
        <p:spPr>
          <a:xfrm>
            <a:off x="9018031"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29" name="Table 28"/>
          <p:cNvGraphicFramePr>
            <a:graphicFrameLocks noGrp="1"/>
          </p:cNvGraphicFramePr>
          <p:nvPr/>
        </p:nvGraphicFramePr>
        <p:xfrm>
          <a:off x="9014925" y="2232209"/>
          <a:ext cx="1675152" cy="731520"/>
        </p:xfrm>
        <a:graphic>
          <a:graphicData uri="http://schemas.openxmlformats.org/drawingml/2006/table">
            <a:tbl>
              <a:tblPr bandRow="1">
                <a:tableStyleId>{21E4AEA4-8DFA-4A89-87EB-49C32662AFE0}</a:tableStyleId>
              </a:tblPr>
              <a:tblGrid>
                <a:gridCol w="799940">
                  <a:extLst>
                    <a:ext uri="{9D8B030D-6E8A-4147-A177-3AD203B41FA5}">
                      <a16:colId xmlns:a16="http://schemas.microsoft.com/office/drawing/2014/main" val="20000"/>
                    </a:ext>
                  </a:extLst>
                </a:gridCol>
                <a:gridCol w="875212">
                  <a:extLst>
                    <a:ext uri="{9D8B030D-6E8A-4147-A177-3AD203B41FA5}">
                      <a16:colId xmlns:a16="http://schemas.microsoft.com/office/drawing/2014/main" val="20001"/>
                    </a:ext>
                  </a:extLst>
                </a:gridCol>
              </a:tblGrid>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30" name="Rectangle 29"/>
          <p:cNvSpPr/>
          <p:nvPr/>
        </p:nvSpPr>
        <p:spPr>
          <a:xfrm>
            <a:off x="6633414"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31" name="Table 30"/>
          <p:cNvGraphicFramePr>
            <a:graphicFrameLocks noGrp="1"/>
          </p:cNvGraphicFramePr>
          <p:nvPr/>
        </p:nvGraphicFramePr>
        <p:xfrm>
          <a:off x="6630308" y="2232209"/>
          <a:ext cx="1675152" cy="731520"/>
        </p:xfrm>
        <a:graphic>
          <a:graphicData uri="http://schemas.openxmlformats.org/drawingml/2006/table">
            <a:tbl>
              <a:tblPr bandRow="1">
                <a:tableStyleId>{21E4AEA4-8DFA-4A89-87EB-49C32662AFE0}</a:tableStyleId>
              </a:tblPr>
              <a:tblGrid>
                <a:gridCol w="799940">
                  <a:extLst>
                    <a:ext uri="{9D8B030D-6E8A-4147-A177-3AD203B41FA5}">
                      <a16:colId xmlns:a16="http://schemas.microsoft.com/office/drawing/2014/main" val="20000"/>
                    </a:ext>
                  </a:extLst>
                </a:gridCol>
                <a:gridCol w="875212">
                  <a:extLst>
                    <a:ext uri="{9D8B030D-6E8A-4147-A177-3AD203B41FA5}">
                      <a16:colId xmlns:a16="http://schemas.microsoft.com/office/drawing/2014/main" val="20001"/>
                    </a:ext>
                  </a:extLst>
                </a:gridCol>
              </a:tblGrid>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32" name="Right Arrow 31"/>
          <p:cNvSpPr/>
          <p:nvPr/>
        </p:nvSpPr>
        <p:spPr>
          <a:xfrm>
            <a:off x="3134014" y="1907201"/>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5559635" y="1852390"/>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7998714" y="1854964"/>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p:cNvGrpSpPr/>
          <p:nvPr/>
        </p:nvGrpSpPr>
        <p:grpSpPr>
          <a:xfrm>
            <a:off x="1228666" y="4194018"/>
            <a:ext cx="3690982" cy="955827"/>
            <a:chOff x="2194560" y="3635966"/>
            <a:chExt cx="3690982" cy="955827"/>
          </a:xfrm>
        </p:grpSpPr>
        <p:sp>
          <p:nvSpPr>
            <p:cNvPr id="154" name="Rectangle 153"/>
            <p:cNvSpPr/>
            <p:nvPr/>
          </p:nvSpPr>
          <p:spPr>
            <a:xfrm>
              <a:off x="2200609" y="3649545"/>
              <a:ext cx="3678884" cy="932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TextBox 7"/>
            <p:cNvSpPr txBox="1"/>
            <p:nvPr/>
          </p:nvSpPr>
          <p:spPr>
            <a:xfrm>
              <a:off x="2399527" y="4210156"/>
              <a:ext cx="151225" cy="369332"/>
            </a:xfrm>
            <a:prstGeom prst="rect">
              <a:avLst/>
            </a:prstGeom>
            <a:noFill/>
          </p:spPr>
          <p:txBody>
            <a:bodyPr wrap="square" rtlCol="0">
              <a:spAutoFit/>
            </a:bodyPr>
            <a:lstStyle/>
            <a:p>
              <a:endParaRPr lang="en-US" dirty="0">
                <a:solidFill>
                  <a:schemeClr val="bg1">
                    <a:lumMod val="95000"/>
                  </a:schemeClr>
                </a:solidFill>
              </a:endParaRPr>
            </a:p>
          </p:txBody>
        </p:sp>
        <p:grpSp>
          <p:nvGrpSpPr>
            <p:cNvPr id="140" name="Group 139"/>
            <p:cNvGrpSpPr/>
            <p:nvPr/>
          </p:nvGrpSpPr>
          <p:grpSpPr>
            <a:xfrm>
              <a:off x="2194560" y="3635966"/>
              <a:ext cx="3690982" cy="955827"/>
              <a:chOff x="1339209" y="3245873"/>
              <a:chExt cx="4255877" cy="1356678"/>
            </a:xfrm>
          </p:grpSpPr>
          <p:pic>
            <p:nvPicPr>
              <p:cNvPr id="141" name="Picture 140">
                <a:extLst>
                  <a:ext uri="{FF2B5EF4-FFF2-40B4-BE49-F238E27FC236}">
                    <a16:creationId xmlns:a16="http://schemas.microsoft.com/office/drawing/2014/main" id="{EF837493-20F6-0542-9EB1-A54B4F1E4771}"/>
                  </a:ext>
                </a:extLst>
              </p:cNvPr>
              <p:cNvPicPr>
                <a:picLocks noChangeAspect="1"/>
              </p:cNvPicPr>
              <p:nvPr/>
            </p:nvPicPr>
            <p:blipFill>
              <a:blip r:embed="rId4">
                <a:duotone>
                  <a:srgbClr val="4472C4">
                    <a:shade val="45000"/>
                    <a:satMod val="135000"/>
                  </a:srgbClr>
                  <a:prstClr val="white"/>
                </a:duotone>
              </a:blip>
              <a:stretch>
                <a:fillRect/>
              </a:stretch>
            </p:blipFill>
            <p:spPr>
              <a:xfrm>
                <a:off x="2322743" y="3437095"/>
                <a:ext cx="703093" cy="793822"/>
              </a:xfrm>
              <a:prstGeom prst="rect">
                <a:avLst/>
              </a:prstGeom>
            </p:spPr>
          </p:pic>
          <p:pic>
            <p:nvPicPr>
              <p:cNvPr id="142" name="Picture 141">
                <a:extLst>
                  <a:ext uri="{FF2B5EF4-FFF2-40B4-BE49-F238E27FC236}">
                    <a16:creationId xmlns:a16="http://schemas.microsoft.com/office/drawing/2014/main" id="{084AF4F1-86B0-9147-8091-0DABA9770FBA}"/>
                  </a:ext>
                </a:extLst>
              </p:cNvPr>
              <p:cNvPicPr>
                <a:picLocks noChangeAspect="1"/>
              </p:cNvPicPr>
              <p:nvPr/>
            </p:nvPicPr>
            <p:blipFill>
              <a:blip r:embed="rId4">
                <a:duotone>
                  <a:srgbClr val="ED7D31">
                    <a:shade val="45000"/>
                    <a:satMod val="135000"/>
                  </a:srgbClr>
                  <a:prstClr val="white"/>
                </a:duotone>
              </a:blip>
              <a:stretch>
                <a:fillRect/>
              </a:stretch>
            </p:blipFill>
            <p:spPr>
              <a:xfrm>
                <a:off x="4710380" y="3437095"/>
                <a:ext cx="703093" cy="793822"/>
              </a:xfrm>
              <a:prstGeom prst="rect">
                <a:avLst/>
              </a:prstGeom>
            </p:spPr>
          </p:pic>
          <p:sp>
            <p:nvSpPr>
              <p:cNvPr id="143" name="TextBox 142">
                <a:extLst>
                  <a:ext uri="{FF2B5EF4-FFF2-40B4-BE49-F238E27FC236}">
                    <a16:creationId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Alice</a:t>
                </a:r>
              </a:p>
            </p:txBody>
          </p:sp>
          <p:sp>
            <p:nvSpPr>
              <p:cNvPr id="144" name="TextBox 143">
                <a:extLst>
                  <a:ext uri="{FF2B5EF4-FFF2-40B4-BE49-F238E27FC236}">
                    <a16:creationId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Bob</a:t>
                </a:r>
              </a:p>
            </p:txBody>
          </p:sp>
          <p:sp>
            <p:nvSpPr>
              <p:cNvPr id="146" name="Rectangle 145"/>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147" name="TextBox 146">
                <a:extLst>
                  <a:ext uri="{FF2B5EF4-FFF2-40B4-BE49-F238E27FC236}">
                    <a16:creationId xmlns:a16="http://schemas.microsoft.com/office/drawing/2014/main" id="{9DE11898-3F19-2048-874F-758170791F1D}"/>
                  </a:ext>
                </a:extLst>
              </p:cNvPr>
              <p:cNvSpPr txBox="1"/>
              <p:nvPr/>
            </p:nvSpPr>
            <p:spPr>
              <a:xfrm>
                <a:off x="1361526" y="3245873"/>
                <a:ext cx="420308" cy="36486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latin typeface="Helvetica" pitchFamily="2" charset="0"/>
                  </a:rPr>
                  <a:t>(1)</a:t>
                </a:r>
              </a:p>
            </p:txBody>
          </p:sp>
          <p:sp>
            <p:nvSpPr>
              <p:cNvPr id="149" name="TextBox 148"/>
              <p:cNvSpPr txBox="1"/>
              <p:nvPr/>
            </p:nvSpPr>
            <p:spPr>
              <a:xfrm>
                <a:off x="3597116" y="3375421"/>
                <a:ext cx="211032" cy="369332"/>
              </a:xfrm>
              <a:prstGeom prst="rect">
                <a:avLst/>
              </a:prstGeom>
              <a:noFill/>
            </p:spPr>
            <p:txBody>
              <a:bodyPr wrap="square" rtlCol="0">
                <a:spAutoFit/>
              </a:bodyPr>
              <a:lstStyle/>
              <a:p>
                <a:r>
                  <a:rPr lang="en-US" dirty="0"/>
                  <a:t>4</a:t>
                </a:r>
              </a:p>
            </p:txBody>
          </p:sp>
          <p:sp>
            <p:nvSpPr>
              <p:cNvPr id="150" name="TextBox 149"/>
              <p:cNvSpPr txBox="1"/>
              <p:nvPr/>
            </p:nvSpPr>
            <p:spPr>
              <a:xfrm>
                <a:off x="4162695" y="3354430"/>
                <a:ext cx="211032" cy="369332"/>
              </a:xfrm>
              <a:prstGeom prst="rect">
                <a:avLst/>
              </a:prstGeom>
              <a:noFill/>
            </p:spPr>
            <p:txBody>
              <a:bodyPr wrap="square" rtlCol="0">
                <a:spAutoFit/>
              </a:bodyPr>
              <a:lstStyle/>
              <a:p>
                <a:endParaRPr lang="en-US" dirty="0"/>
              </a:p>
            </p:txBody>
          </p:sp>
        </p:grpSp>
        <p:grpSp>
          <p:nvGrpSpPr>
            <p:cNvPr id="151" name="Group 150"/>
            <p:cNvGrpSpPr/>
            <p:nvPr/>
          </p:nvGrpSpPr>
          <p:grpSpPr>
            <a:xfrm>
              <a:off x="4379686" y="3776006"/>
              <a:ext cx="411480" cy="504887"/>
              <a:chOff x="9113701" y="3432867"/>
              <a:chExt cx="411480" cy="504887"/>
            </a:xfrm>
          </p:grpSpPr>
          <p:pic>
            <p:nvPicPr>
              <p:cNvPr id="152" name="Picture 151"/>
              <p:cNvPicPr>
                <a:picLocks noChangeAspect="1"/>
              </p:cNvPicPr>
              <p:nvPr/>
            </p:nvPicPr>
            <p:blipFill>
              <a:blip r:embed="rId5"/>
              <a:stretch>
                <a:fillRect/>
              </a:stretch>
            </p:blipFill>
            <p:spPr>
              <a:xfrm>
                <a:off x="9119990" y="3432867"/>
                <a:ext cx="394741" cy="429768"/>
              </a:xfrm>
              <a:prstGeom prst="rect">
                <a:avLst/>
              </a:prstGeom>
            </p:spPr>
          </p:pic>
          <p:pic>
            <p:nvPicPr>
              <p:cNvPr id="153" name="Picture 152"/>
              <p:cNvPicPr>
                <a:picLocks noChangeAspect="1"/>
              </p:cNvPicPr>
              <p:nvPr/>
            </p:nvPicPr>
            <p:blipFill>
              <a:blip r:embed="rId6"/>
              <a:stretch>
                <a:fillRect/>
              </a:stretch>
            </p:blipFill>
            <p:spPr>
              <a:xfrm>
                <a:off x="9113701" y="3804815"/>
                <a:ext cx="411480" cy="132939"/>
              </a:xfrm>
              <a:prstGeom prst="rect">
                <a:avLst/>
              </a:prstGeom>
            </p:spPr>
          </p:pic>
        </p:grpSp>
      </p:grpSp>
      <p:pic>
        <p:nvPicPr>
          <p:cNvPr id="156" name="Picture 15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3835" y="3199227"/>
            <a:ext cx="1824204" cy="1824204"/>
          </a:xfrm>
          <a:prstGeom prst="rect">
            <a:avLst/>
          </a:prstGeom>
        </p:spPr>
      </p:pic>
      <p:sp>
        <p:nvSpPr>
          <p:cNvPr id="131" name="Right Arrow 130">
            <a:extLst>
              <a:ext uri="{FF2B5EF4-FFF2-40B4-BE49-F238E27FC236}">
                <a16:creationId xmlns:a16="http://schemas.microsoft.com/office/drawing/2014/main" id="{8E6D6E62-BC3C-4742-99D4-EF285225668B}"/>
              </a:ext>
            </a:extLst>
          </p:cNvPr>
          <p:cNvSpPr/>
          <p:nvPr/>
        </p:nvSpPr>
        <p:spPr>
          <a:xfrm rot="19846170">
            <a:off x="5746752" y="5700566"/>
            <a:ext cx="609769" cy="244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Arrow Connector 157"/>
          <p:cNvCxnSpPr/>
          <p:nvPr/>
        </p:nvCxnSpPr>
        <p:spPr>
          <a:xfrm>
            <a:off x="2750237" y="4569535"/>
            <a:ext cx="14021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Right Arrow 158"/>
          <p:cNvSpPr/>
          <p:nvPr/>
        </p:nvSpPr>
        <p:spPr>
          <a:xfrm rot="20757708">
            <a:off x="4994635" y="4329266"/>
            <a:ext cx="609769" cy="244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ight Arrow 121">
            <a:extLst>
              <a:ext uri="{FF2B5EF4-FFF2-40B4-BE49-F238E27FC236}">
                <a16:creationId xmlns:a16="http://schemas.microsoft.com/office/drawing/2014/main" id="{1627E041-45D8-394E-9EEA-80E462258D8B}"/>
              </a:ext>
            </a:extLst>
          </p:cNvPr>
          <p:cNvSpPr/>
          <p:nvPr/>
        </p:nvSpPr>
        <p:spPr>
          <a:xfrm rot="19742026">
            <a:off x="8214866" y="3269140"/>
            <a:ext cx="609769" cy="244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ight Arrow 122">
            <a:extLst>
              <a:ext uri="{FF2B5EF4-FFF2-40B4-BE49-F238E27FC236}">
                <a16:creationId xmlns:a16="http://schemas.microsoft.com/office/drawing/2014/main" id="{F9968F34-9400-7648-82E4-FA8F086B837E}"/>
              </a:ext>
            </a:extLst>
          </p:cNvPr>
          <p:cNvSpPr/>
          <p:nvPr/>
        </p:nvSpPr>
        <p:spPr>
          <a:xfrm rot="20729098">
            <a:off x="5187761" y="4608267"/>
            <a:ext cx="609769" cy="244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ight Arrow 129">
            <a:extLst>
              <a:ext uri="{FF2B5EF4-FFF2-40B4-BE49-F238E27FC236}">
                <a16:creationId xmlns:a16="http://schemas.microsoft.com/office/drawing/2014/main" id="{5396C114-4367-9745-8936-8D89557B1CE1}"/>
              </a:ext>
            </a:extLst>
          </p:cNvPr>
          <p:cNvSpPr/>
          <p:nvPr/>
        </p:nvSpPr>
        <p:spPr>
          <a:xfrm rot="20396548">
            <a:off x="5540534" y="5280739"/>
            <a:ext cx="609769" cy="244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7798776" y="4800095"/>
            <a:ext cx="1637403" cy="523220"/>
          </a:xfrm>
          <a:prstGeom prst="rect">
            <a:avLst/>
          </a:prstGeom>
          <a:noFill/>
        </p:spPr>
        <p:txBody>
          <a:bodyPr wrap="square" rtlCol="0">
            <a:spAutoFit/>
          </a:bodyPr>
          <a:lstStyle/>
          <a:p>
            <a:r>
              <a:rPr lang="en-US" sz="2800" dirty="0">
                <a:latin typeface="Gill Sans" charset="0"/>
                <a:ea typeface="Gill Sans" charset="0"/>
                <a:cs typeface="Gill Sans" charset="0"/>
              </a:rPr>
              <a:t>Miners</a:t>
            </a:r>
          </a:p>
        </p:txBody>
      </p:sp>
      <p:sp>
        <p:nvSpPr>
          <p:cNvPr id="162" name="TextBox 161"/>
          <p:cNvSpPr txBox="1"/>
          <p:nvPr/>
        </p:nvSpPr>
        <p:spPr>
          <a:xfrm>
            <a:off x="1207373" y="2959230"/>
            <a:ext cx="1770335" cy="523220"/>
          </a:xfrm>
          <a:prstGeom prst="rect">
            <a:avLst/>
          </a:prstGeom>
          <a:noFill/>
        </p:spPr>
        <p:txBody>
          <a:bodyPr wrap="square" rtlCol="0">
            <a:spAutoFit/>
          </a:bodyPr>
          <a:lstStyle/>
          <a:p>
            <a:r>
              <a:rPr lang="en-US" sz="2800" dirty="0" err="1">
                <a:latin typeface="Gill Sans" charset="0"/>
                <a:ea typeface="Gill Sans" charset="0"/>
                <a:cs typeface="Gill Sans" charset="0"/>
              </a:rPr>
              <a:t>Blockchain</a:t>
            </a:r>
            <a:endParaRPr lang="en-US" sz="2800" dirty="0">
              <a:latin typeface="Gill Sans" charset="0"/>
              <a:ea typeface="Gill Sans" charset="0"/>
              <a:cs typeface="Gill Sans" charset="0"/>
            </a:endParaRPr>
          </a:p>
        </p:txBody>
      </p:sp>
      <p:sp>
        <p:nvSpPr>
          <p:cNvPr id="129" name="Right Arrow 128">
            <a:extLst>
              <a:ext uri="{FF2B5EF4-FFF2-40B4-BE49-F238E27FC236}">
                <a16:creationId xmlns:a16="http://schemas.microsoft.com/office/drawing/2014/main" id="{42AE4F72-36A5-4E46-9F03-54DE9E85D595}"/>
              </a:ext>
            </a:extLst>
          </p:cNvPr>
          <p:cNvSpPr/>
          <p:nvPr/>
        </p:nvSpPr>
        <p:spPr>
          <a:xfrm rot="20278659">
            <a:off x="5394051" y="4966445"/>
            <a:ext cx="609769" cy="244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411444" y="4495541"/>
            <a:ext cx="3699522" cy="974229"/>
            <a:chOff x="1100271" y="4677005"/>
            <a:chExt cx="3699522" cy="974229"/>
          </a:xfrm>
        </p:grpSpPr>
        <p:grpSp>
          <p:nvGrpSpPr>
            <p:cNvPr id="39" name="Group 38"/>
            <p:cNvGrpSpPr/>
            <p:nvPr/>
          </p:nvGrpSpPr>
          <p:grpSpPr>
            <a:xfrm>
              <a:off x="1100271" y="4677005"/>
              <a:ext cx="3699522" cy="974229"/>
              <a:chOff x="1100271" y="4677005"/>
              <a:chExt cx="3699522" cy="974229"/>
            </a:xfrm>
          </p:grpSpPr>
          <p:grpSp>
            <p:nvGrpSpPr>
              <p:cNvPr id="41" name="Group 40"/>
              <p:cNvGrpSpPr/>
              <p:nvPr/>
            </p:nvGrpSpPr>
            <p:grpSpPr>
              <a:xfrm>
                <a:off x="1100271" y="4677005"/>
                <a:ext cx="3699522" cy="974229"/>
                <a:chOff x="1100271" y="4677005"/>
                <a:chExt cx="3699522" cy="974229"/>
              </a:xfrm>
            </p:grpSpPr>
            <p:grpSp>
              <p:nvGrpSpPr>
                <p:cNvPr id="49" name="Group 48"/>
                <p:cNvGrpSpPr/>
                <p:nvPr/>
              </p:nvGrpSpPr>
              <p:grpSpPr>
                <a:xfrm>
                  <a:off x="1100271" y="4677005"/>
                  <a:ext cx="3699522" cy="974229"/>
                  <a:chOff x="2186020" y="3635965"/>
                  <a:chExt cx="3699522" cy="974229"/>
                </a:xfrm>
              </p:grpSpPr>
              <p:sp>
                <p:nvSpPr>
                  <p:cNvPr id="53" name="Rectangle 52"/>
                  <p:cNvSpPr/>
                  <p:nvPr/>
                </p:nvSpPr>
                <p:spPr>
                  <a:xfrm>
                    <a:off x="2200609" y="3649545"/>
                    <a:ext cx="3678884" cy="932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4" name="TextBox 53"/>
                  <p:cNvSpPr txBox="1"/>
                  <p:nvPr/>
                </p:nvSpPr>
                <p:spPr>
                  <a:xfrm>
                    <a:off x="2399527" y="4210156"/>
                    <a:ext cx="151225" cy="369332"/>
                  </a:xfrm>
                  <a:prstGeom prst="rect">
                    <a:avLst/>
                  </a:prstGeom>
                  <a:noFill/>
                </p:spPr>
                <p:txBody>
                  <a:bodyPr wrap="square" rtlCol="0">
                    <a:spAutoFit/>
                  </a:bodyPr>
                  <a:lstStyle/>
                  <a:p>
                    <a:endParaRPr lang="en-US" dirty="0">
                      <a:solidFill>
                        <a:schemeClr val="bg1">
                          <a:lumMod val="95000"/>
                        </a:schemeClr>
                      </a:solidFill>
                    </a:endParaRPr>
                  </a:p>
                </p:txBody>
              </p:sp>
              <p:grpSp>
                <p:nvGrpSpPr>
                  <p:cNvPr id="55" name="Group 54"/>
                  <p:cNvGrpSpPr/>
                  <p:nvPr/>
                </p:nvGrpSpPr>
                <p:grpSpPr>
                  <a:xfrm>
                    <a:off x="2186020" y="3635965"/>
                    <a:ext cx="3699522" cy="974229"/>
                    <a:chOff x="1329362" y="3245873"/>
                    <a:chExt cx="4265724" cy="1382798"/>
                  </a:xfrm>
                </p:grpSpPr>
                <p:sp>
                  <p:nvSpPr>
                    <p:cNvPr id="56" name="TextBox 55">
                      <a:extLst>
                        <a:ext uri="{FF2B5EF4-FFF2-40B4-BE49-F238E27FC236}">
                          <a16:creationId xmlns:a16="http://schemas.microsoft.com/office/drawing/2014/main" id="{4395352A-8C43-8E4B-9B82-7202A8834A3A}"/>
                        </a:ext>
                      </a:extLst>
                    </p:cNvPr>
                    <p:cNvSpPr txBox="1"/>
                    <p:nvPr/>
                  </p:nvSpPr>
                  <p:spPr>
                    <a:xfrm>
                      <a:off x="2384608" y="4121390"/>
                      <a:ext cx="706435" cy="45869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a:solidFill>
                            <a:prstClr val="black"/>
                          </a:solidFill>
                          <a:latin typeface="Helvetica" pitchFamily="2" charset="0"/>
                        </a:rPr>
                        <a:t>Mary</a:t>
                      </a:r>
                      <a:endParaRPr kumimoji="0" lang="en-US" sz="1500" b="0" i="0" u="none" strike="noStrike" kern="0" cap="none" spc="0" normalizeH="0" baseline="0" noProof="0" dirty="0">
                        <a:ln>
                          <a:noFill/>
                        </a:ln>
                        <a:solidFill>
                          <a:prstClr val="black"/>
                        </a:solidFill>
                        <a:effectLst/>
                        <a:uLnTx/>
                        <a:uFillTx/>
                        <a:latin typeface="Helvetica" pitchFamily="2" charset="0"/>
                      </a:endParaRPr>
                    </a:p>
                  </p:txBody>
                </p:sp>
                <p:sp>
                  <p:nvSpPr>
                    <p:cNvPr id="57" name="TextBox 56">
                      <a:extLst>
                        <a:ext uri="{FF2B5EF4-FFF2-40B4-BE49-F238E27FC236}">
                          <a16:creationId xmlns:a16="http://schemas.microsoft.com/office/drawing/2014/main" id="{17DDA035-F333-EA46-96AA-9AA4BE0870F4}"/>
                        </a:ext>
                      </a:extLst>
                    </p:cNvPr>
                    <p:cNvSpPr txBox="1"/>
                    <p:nvPr/>
                  </p:nvSpPr>
                  <p:spPr>
                    <a:xfrm>
                      <a:off x="4823388" y="4169978"/>
                      <a:ext cx="595535" cy="45869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Eve</a:t>
                      </a:r>
                    </a:p>
                  </p:txBody>
                </p:sp>
                <p:sp>
                  <p:nvSpPr>
                    <p:cNvPr id="58" name="Rectangle 57"/>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59" name="TextBox 58">
                      <a:extLst>
                        <a:ext uri="{FF2B5EF4-FFF2-40B4-BE49-F238E27FC236}">
                          <a16:creationId xmlns:a16="http://schemas.microsoft.com/office/drawing/2014/main" id="{9DE11898-3F19-2048-874F-758170791F1D}"/>
                        </a:ext>
                      </a:extLst>
                    </p:cNvPr>
                    <p:cNvSpPr txBox="1"/>
                    <p:nvPr/>
                  </p:nvSpPr>
                  <p:spPr>
                    <a:xfrm>
                      <a:off x="1329362" y="3245873"/>
                      <a:ext cx="484635" cy="45869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latin typeface="Helvetica" pitchFamily="2" charset="0"/>
                        </a:rPr>
                        <a:t>(2)</a:t>
                      </a:r>
                    </a:p>
                  </p:txBody>
                </p:sp>
                <p:sp>
                  <p:nvSpPr>
                    <p:cNvPr id="60" name="TextBox 59"/>
                    <p:cNvSpPr txBox="1"/>
                    <p:nvPr/>
                  </p:nvSpPr>
                  <p:spPr>
                    <a:xfrm>
                      <a:off x="3597116" y="3375421"/>
                      <a:ext cx="211032" cy="524221"/>
                    </a:xfrm>
                    <a:prstGeom prst="rect">
                      <a:avLst/>
                    </a:prstGeom>
                    <a:noFill/>
                  </p:spPr>
                  <p:txBody>
                    <a:bodyPr wrap="square" rtlCol="0">
                      <a:spAutoFit/>
                    </a:bodyPr>
                    <a:lstStyle/>
                    <a:p>
                      <a:r>
                        <a:rPr lang="en-US" dirty="0"/>
                        <a:t>5</a:t>
                      </a:r>
                    </a:p>
                  </p:txBody>
                </p:sp>
                <p:sp>
                  <p:nvSpPr>
                    <p:cNvPr id="61" name="TextBox 60"/>
                    <p:cNvSpPr txBox="1"/>
                    <p:nvPr/>
                  </p:nvSpPr>
                  <p:spPr>
                    <a:xfrm>
                      <a:off x="4162695" y="3354430"/>
                      <a:ext cx="211032" cy="369332"/>
                    </a:xfrm>
                    <a:prstGeom prst="rect">
                      <a:avLst/>
                    </a:prstGeom>
                    <a:noFill/>
                  </p:spPr>
                  <p:txBody>
                    <a:bodyPr wrap="square" rtlCol="0">
                      <a:spAutoFit/>
                    </a:bodyPr>
                    <a:lstStyle/>
                    <a:p>
                      <a:endParaRPr lang="en-US" dirty="0"/>
                    </a:p>
                  </p:txBody>
                </p:sp>
              </p:grpSp>
            </p:grpSp>
            <p:grpSp>
              <p:nvGrpSpPr>
                <p:cNvPr id="50" name="Group 49"/>
                <p:cNvGrpSpPr/>
                <p:nvPr/>
              </p:nvGrpSpPr>
              <p:grpSpPr>
                <a:xfrm>
                  <a:off x="2108398" y="4851915"/>
                  <a:ext cx="424737" cy="461010"/>
                  <a:chOff x="5691651" y="1952452"/>
                  <a:chExt cx="753393" cy="1020758"/>
                </a:xfrm>
                <a:solidFill>
                  <a:srgbClr val="7030A0"/>
                </a:solidFill>
              </p:grpSpPr>
              <p:sp>
                <p:nvSpPr>
                  <p:cNvPr id="51" name="Oval 50"/>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2" name="Delay 51"/>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nvGrpSpPr>
              <p:cNvPr id="42" name="Group 41"/>
              <p:cNvGrpSpPr/>
              <p:nvPr/>
            </p:nvGrpSpPr>
            <p:grpSpPr>
              <a:xfrm>
                <a:off x="3318902" y="4768276"/>
                <a:ext cx="1281370" cy="602304"/>
                <a:chOff x="3318902" y="4768276"/>
                <a:chExt cx="1281370" cy="602304"/>
              </a:xfrm>
            </p:grpSpPr>
            <p:grpSp>
              <p:nvGrpSpPr>
                <p:cNvPr id="43" name="Group 42"/>
                <p:cNvGrpSpPr/>
                <p:nvPr/>
              </p:nvGrpSpPr>
              <p:grpSpPr>
                <a:xfrm>
                  <a:off x="4154466" y="4848350"/>
                  <a:ext cx="445806" cy="470341"/>
                  <a:chOff x="5691651" y="1952452"/>
                  <a:chExt cx="753393" cy="1020758"/>
                </a:xfrm>
                <a:solidFill>
                  <a:schemeClr val="accent5">
                    <a:lumMod val="50000"/>
                  </a:schemeClr>
                </a:solidFill>
              </p:grpSpPr>
              <p:sp>
                <p:nvSpPr>
                  <p:cNvPr id="47" name="Oval 46"/>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Delay 47"/>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p:cNvGrpSpPr/>
                <p:nvPr/>
              </p:nvGrpSpPr>
              <p:grpSpPr>
                <a:xfrm>
                  <a:off x="3318902" y="4768276"/>
                  <a:ext cx="402336" cy="602304"/>
                  <a:chOff x="7081156" y="4617720"/>
                  <a:chExt cx="402336" cy="602304"/>
                </a:xfrm>
              </p:grpSpPr>
              <p:pic>
                <p:nvPicPr>
                  <p:cNvPr id="45" name="Picture 44"/>
                  <p:cNvPicPr>
                    <a:picLocks noChangeAspect="1"/>
                  </p:cNvPicPr>
                  <p:nvPr/>
                </p:nvPicPr>
                <p:blipFill>
                  <a:blip r:embed="rId8"/>
                  <a:stretch>
                    <a:fillRect/>
                  </a:stretch>
                </p:blipFill>
                <p:spPr>
                  <a:xfrm>
                    <a:off x="7081156" y="4984812"/>
                    <a:ext cx="402336" cy="235212"/>
                  </a:xfrm>
                  <a:prstGeom prst="rect">
                    <a:avLst/>
                  </a:prstGeom>
                </p:spPr>
              </p:pic>
              <p:pic>
                <p:nvPicPr>
                  <p:cNvPr id="46" name="Picture 45"/>
                  <p:cNvPicPr>
                    <a:picLocks noChangeAspect="1"/>
                  </p:cNvPicPr>
                  <p:nvPr/>
                </p:nvPicPr>
                <p:blipFill>
                  <a:blip r:embed="rId5"/>
                  <a:stretch>
                    <a:fillRect/>
                  </a:stretch>
                </p:blipFill>
                <p:spPr>
                  <a:xfrm>
                    <a:off x="7084839" y="4617720"/>
                    <a:ext cx="394741" cy="429768"/>
                  </a:xfrm>
                  <a:prstGeom prst="rect">
                    <a:avLst/>
                  </a:prstGeom>
                </p:spPr>
              </p:pic>
            </p:grpSp>
          </p:grpSp>
        </p:grpSp>
        <p:cxnSp>
          <p:nvCxnSpPr>
            <p:cNvPr id="40" name="Straight Arrow Connector 39"/>
            <p:cNvCxnSpPr/>
            <p:nvPr/>
          </p:nvCxnSpPr>
          <p:spPr>
            <a:xfrm>
              <a:off x="2752331" y="5119175"/>
              <a:ext cx="14021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1621598" y="4800095"/>
            <a:ext cx="3699522" cy="955827"/>
            <a:chOff x="2009560" y="3561081"/>
            <a:chExt cx="3699522" cy="955827"/>
          </a:xfrm>
        </p:grpSpPr>
        <p:grpSp>
          <p:nvGrpSpPr>
            <p:cNvPr id="63" name="Group 62"/>
            <p:cNvGrpSpPr/>
            <p:nvPr/>
          </p:nvGrpSpPr>
          <p:grpSpPr>
            <a:xfrm>
              <a:off x="2009560" y="3561081"/>
              <a:ext cx="3699522" cy="955827"/>
              <a:chOff x="2186020" y="3635966"/>
              <a:chExt cx="3699522" cy="955827"/>
            </a:xfrm>
          </p:grpSpPr>
          <p:sp>
            <p:nvSpPr>
              <p:cNvPr id="65" name="Rectangle 64"/>
              <p:cNvSpPr/>
              <p:nvPr/>
            </p:nvSpPr>
            <p:spPr>
              <a:xfrm>
                <a:off x="2200609" y="3649545"/>
                <a:ext cx="3678884" cy="932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6" name="TextBox 65"/>
              <p:cNvSpPr txBox="1"/>
              <p:nvPr/>
            </p:nvSpPr>
            <p:spPr>
              <a:xfrm>
                <a:off x="2399527" y="4210156"/>
                <a:ext cx="151225" cy="369332"/>
              </a:xfrm>
              <a:prstGeom prst="rect">
                <a:avLst/>
              </a:prstGeom>
              <a:noFill/>
            </p:spPr>
            <p:txBody>
              <a:bodyPr wrap="square" rtlCol="0">
                <a:spAutoFit/>
              </a:bodyPr>
              <a:lstStyle/>
              <a:p>
                <a:endParaRPr lang="en-US" dirty="0">
                  <a:solidFill>
                    <a:schemeClr val="bg1">
                      <a:lumMod val="95000"/>
                    </a:schemeClr>
                  </a:solidFill>
                </a:endParaRPr>
              </a:p>
            </p:txBody>
          </p:sp>
          <p:grpSp>
            <p:nvGrpSpPr>
              <p:cNvPr id="67" name="Group 66"/>
              <p:cNvGrpSpPr/>
              <p:nvPr/>
            </p:nvGrpSpPr>
            <p:grpSpPr>
              <a:xfrm>
                <a:off x="2186020" y="3635966"/>
                <a:ext cx="3699522" cy="955827"/>
                <a:chOff x="1329362" y="3245873"/>
                <a:chExt cx="4265724" cy="1356678"/>
              </a:xfrm>
            </p:grpSpPr>
            <p:pic>
              <p:nvPicPr>
                <p:cNvPr id="69" name="Picture 68">
                  <a:extLst>
                    <a:ext uri="{FF2B5EF4-FFF2-40B4-BE49-F238E27FC236}">
                      <a16:creationId xmlns:a16="http://schemas.microsoft.com/office/drawing/2014/main" id="{EF837493-20F6-0542-9EB1-A54B4F1E4771}"/>
                    </a:ext>
                  </a:extLst>
                </p:cNvPr>
                <p:cNvPicPr>
                  <a:picLocks noChangeAspect="1"/>
                </p:cNvPicPr>
                <p:nvPr/>
              </p:nvPicPr>
              <p:blipFill>
                <a:blip r:embed="rId4">
                  <a:duotone>
                    <a:srgbClr val="4472C4">
                      <a:shade val="45000"/>
                      <a:satMod val="135000"/>
                    </a:srgbClr>
                    <a:prstClr val="white"/>
                  </a:duotone>
                </a:blip>
                <a:stretch>
                  <a:fillRect/>
                </a:stretch>
              </p:blipFill>
              <p:spPr>
                <a:xfrm>
                  <a:off x="2322743" y="3437095"/>
                  <a:ext cx="703093" cy="793822"/>
                </a:xfrm>
                <a:prstGeom prst="rect">
                  <a:avLst/>
                </a:prstGeom>
              </p:spPr>
            </p:pic>
            <p:pic>
              <p:nvPicPr>
                <p:cNvPr id="70" name="Picture 69">
                  <a:extLst>
                    <a:ext uri="{FF2B5EF4-FFF2-40B4-BE49-F238E27FC236}">
                      <a16:creationId xmlns:a16="http://schemas.microsoft.com/office/drawing/2014/main" id="{084AF4F1-86B0-9147-8091-0DABA9770FBA}"/>
                    </a:ext>
                  </a:extLst>
                </p:cNvPr>
                <p:cNvPicPr>
                  <a:picLocks noChangeAspect="1"/>
                </p:cNvPicPr>
                <p:nvPr/>
              </p:nvPicPr>
              <p:blipFill>
                <a:blip r:embed="rId4">
                  <a:duotone>
                    <a:srgbClr val="ED7D31">
                      <a:shade val="45000"/>
                      <a:satMod val="135000"/>
                    </a:srgbClr>
                    <a:prstClr val="white"/>
                  </a:duotone>
                </a:blip>
                <a:stretch>
                  <a:fillRect/>
                </a:stretch>
              </p:blipFill>
              <p:spPr>
                <a:xfrm>
                  <a:off x="4710380" y="3437095"/>
                  <a:ext cx="703093" cy="793822"/>
                </a:xfrm>
                <a:prstGeom prst="rect">
                  <a:avLst/>
                </a:prstGeom>
              </p:spPr>
            </p:pic>
            <p:sp>
              <p:nvSpPr>
                <p:cNvPr id="71" name="TextBox 70">
                  <a:extLst>
                    <a:ext uri="{FF2B5EF4-FFF2-40B4-BE49-F238E27FC236}">
                      <a16:creationId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Alice</a:t>
                  </a:r>
                </a:p>
              </p:txBody>
            </p:sp>
            <p:sp>
              <p:nvSpPr>
                <p:cNvPr id="72" name="TextBox 71">
                  <a:extLst>
                    <a:ext uri="{FF2B5EF4-FFF2-40B4-BE49-F238E27FC236}">
                      <a16:creationId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Bob</a:t>
                  </a:r>
                </a:p>
              </p:txBody>
            </p:sp>
            <p:sp>
              <p:nvSpPr>
                <p:cNvPr id="73" name="Rectangle 72"/>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74" name="TextBox 73">
                  <a:extLst>
                    <a:ext uri="{FF2B5EF4-FFF2-40B4-BE49-F238E27FC236}">
                      <a16:creationId xmlns:a16="http://schemas.microsoft.com/office/drawing/2014/main" id="{9DE11898-3F19-2048-874F-758170791F1D}"/>
                    </a:ext>
                  </a:extLst>
                </p:cNvPr>
                <p:cNvSpPr txBox="1"/>
                <p:nvPr/>
              </p:nvSpPr>
              <p:spPr>
                <a:xfrm>
                  <a:off x="1329362" y="3245873"/>
                  <a:ext cx="484635" cy="45869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latin typeface="Helvetica" pitchFamily="2" charset="0"/>
                    </a:rPr>
                    <a:t>(3)</a:t>
                  </a:r>
                </a:p>
              </p:txBody>
            </p:sp>
            <p:sp>
              <p:nvSpPr>
                <p:cNvPr id="75" name="TextBox 74"/>
                <p:cNvSpPr txBox="1"/>
                <p:nvPr/>
              </p:nvSpPr>
              <p:spPr>
                <a:xfrm>
                  <a:off x="3597116" y="3375421"/>
                  <a:ext cx="211032" cy="524221"/>
                </a:xfrm>
                <a:prstGeom prst="rect">
                  <a:avLst/>
                </a:prstGeom>
                <a:noFill/>
              </p:spPr>
              <p:txBody>
                <a:bodyPr wrap="square" rtlCol="0">
                  <a:spAutoFit/>
                </a:bodyPr>
                <a:lstStyle/>
                <a:p>
                  <a:r>
                    <a:rPr lang="en-US" dirty="0"/>
                    <a:t>3</a:t>
                  </a:r>
                </a:p>
              </p:txBody>
            </p:sp>
            <p:sp>
              <p:nvSpPr>
                <p:cNvPr id="76" name="TextBox 75"/>
                <p:cNvSpPr txBox="1"/>
                <p:nvPr/>
              </p:nvSpPr>
              <p:spPr>
                <a:xfrm>
                  <a:off x="4162695" y="3354430"/>
                  <a:ext cx="211032" cy="369332"/>
                </a:xfrm>
                <a:prstGeom prst="rect">
                  <a:avLst/>
                </a:prstGeom>
                <a:noFill/>
              </p:spPr>
              <p:txBody>
                <a:bodyPr wrap="square" rtlCol="0">
                  <a:spAutoFit/>
                </a:bodyPr>
                <a:lstStyle/>
                <a:p>
                  <a:endParaRPr lang="en-US" dirty="0"/>
                </a:p>
              </p:txBody>
            </p:sp>
          </p:grpSp>
          <p:pic>
            <p:nvPicPr>
              <p:cNvPr id="68" name="Picture 67"/>
              <p:cNvPicPr>
                <a:picLocks noChangeAspect="1"/>
              </p:cNvPicPr>
              <p:nvPr/>
            </p:nvPicPr>
            <p:blipFill>
              <a:blip r:embed="rId5"/>
              <a:stretch>
                <a:fillRect/>
              </a:stretch>
            </p:blipFill>
            <p:spPr>
              <a:xfrm>
                <a:off x="4385975" y="3776006"/>
                <a:ext cx="394741" cy="429768"/>
              </a:xfrm>
              <a:prstGeom prst="rect">
                <a:avLst/>
              </a:prstGeom>
            </p:spPr>
          </p:pic>
        </p:grpSp>
        <p:cxnSp>
          <p:nvCxnSpPr>
            <p:cNvPr id="64" name="Straight Arrow Connector 63"/>
            <p:cNvCxnSpPr/>
            <p:nvPr/>
          </p:nvCxnSpPr>
          <p:spPr>
            <a:xfrm flipH="1" flipV="1">
              <a:off x="3480856" y="3975442"/>
              <a:ext cx="1597240" cy="124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1809227" y="5122960"/>
            <a:ext cx="3699522" cy="974229"/>
            <a:chOff x="3805482" y="5032574"/>
            <a:chExt cx="3699522" cy="974229"/>
          </a:xfrm>
        </p:grpSpPr>
        <p:grpSp>
          <p:nvGrpSpPr>
            <p:cNvPr id="78" name="Group 77"/>
            <p:cNvGrpSpPr/>
            <p:nvPr/>
          </p:nvGrpSpPr>
          <p:grpSpPr>
            <a:xfrm>
              <a:off x="3805482" y="5032574"/>
              <a:ext cx="3699522" cy="974229"/>
              <a:chOff x="1100271" y="4677005"/>
              <a:chExt cx="3699522" cy="974229"/>
            </a:xfrm>
          </p:grpSpPr>
          <p:grpSp>
            <p:nvGrpSpPr>
              <p:cNvPr id="82" name="Group 81"/>
              <p:cNvGrpSpPr/>
              <p:nvPr/>
            </p:nvGrpSpPr>
            <p:grpSpPr>
              <a:xfrm>
                <a:off x="1100271" y="4677005"/>
                <a:ext cx="3699522" cy="974229"/>
                <a:chOff x="1100271" y="4677005"/>
                <a:chExt cx="3699522" cy="974229"/>
              </a:xfrm>
            </p:grpSpPr>
            <p:grpSp>
              <p:nvGrpSpPr>
                <p:cNvPr id="84" name="Group 83"/>
                <p:cNvGrpSpPr/>
                <p:nvPr/>
              </p:nvGrpSpPr>
              <p:grpSpPr>
                <a:xfrm>
                  <a:off x="1100271" y="4677005"/>
                  <a:ext cx="3699522" cy="974229"/>
                  <a:chOff x="2186020" y="3635965"/>
                  <a:chExt cx="3699522" cy="974229"/>
                </a:xfrm>
              </p:grpSpPr>
              <p:sp>
                <p:nvSpPr>
                  <p:cNvPr id="92" name="Rectangle 91"/>
                  <p:cNvSpPr/>
                  <p:nvPr/>
                </p:nvSpPr>
                <p:spPr>
                  <a:xfrm>
                    <a:off x="2200609" y="3649545"/>
                    <a:ext cx="3678884" cy="932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3" name="TextBox 92"/>
                  <p:cNvSpPr txBox="1"/>
                  <p:nvPr/>
                </p:nvSpPr>
                <p:spPr>
                  <a:xfrm>
                    <a:off x="2399527" y="4210156"/>
                    <a:ext cx="151225" cy="369332"/>
                  </a:xfrm>
                  <a:prstGeom prst="rect">
                    <a:avLst/>
                  </a:prstGeom>
                  <a:noFill/>
                </p:spPr>
                <p:txBody>
                  <a:bodyPr wrap="square" rtlCol="0">
                    <a:spAutoFit/>
                  </a:bodyPr>
                  <a:lstStyle/>
                  <a:p>
                    <a:endParaRPr lang="en-US" dirty="0">
                      <a:solidFill>
                        <a:schemeClr val="bg1">
                          <a:lumMod val="95000"/>
                        </a:schemeClr>
                      </a:solidFill>
                    </a:endParaRPr>
                  </a:p>
                </p:txBody>
              </p:sp>
              <p:grpSp>
                <p:nvGrpSpPr>
                  <p:cNvPr id="94" name="Group 93"/>
                  <p:cNvGrpSpPr/>
                  <p:nvPr/>
                </p:nvGrpSpPr>
                <p:grpSpPr>
                  <a:xfrm>
                    <a:off x="2186020" y="3635965"/>
                    <a:ext cx="3699522" cy="974229"/>
                    <a:chOff x="1329362" y="3245873"/>
                    <a:chExt cx="4265724" cy="1382798"/>
                  </a:xfrm>
                </p:grpSpPr>
                <p:sp>
                  <p:nvSpPr>
                    <p:cNvPr id="95" name="TextBox 94">
                      <a:extLst>
                        <a:ext uri="{FF2B5EF4-FFF2-40B4-BE49-F238E27FC236}">
                          <a16:creationId xmlns:a16="http://schemas.microsoft.com/office/drawing/2014/main" id="{4395352A-8C43-8E4B-9B82-7202A8834A3A}"/>
                        </a:ext>
                      </a:extLst>
                    </p:cNvPr>
                    <p:cNvSpPr txBox="1"/>
                    <p:nvPr/>
                  </p:nvSpPr>
                  <p:spPr>
                    <a:xfrm>
                      <a:off x="2384608" y="4121390"/>
                      <a:ext cx="918994" cy="45869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a:solidFill>
                            <a:prstClr val="black"/>
                          </a:solidFill>
                          <a:latin typeface="Helvetica" pitchFamily="2" charset="0"/>
                        </a:rPr>
                        <a:t>Charlie</a:t>
                      </a:r>
                      <a:endParaRPr kumimoji="0" lang="en-US" sz="1500" b="0" i="0" u="none" strike="noStrike" kern="0" cap="none" spc="0" normalizeH="0" baseline="0" noProof="0" dirty="0">
                        <a:ln>
                          <a:noFill/>
                        </a:ln>
                        <a:solidFill>
                          <a:prstClr val="black"/>
                        </a:solidFill>
                        <a:effectLst/>
                        <a:uLnTx/>
                        <a:uFillTx/>
                        <a:latin typeface="Helvetica" pitchFamily="2" charset="0"/>
                      </a:endParaRPr>
                    </a:p>
                  </p:txBody>
                </p:sp>
                <p:sp>
                  <p:nvSpPr>
                    <p:cNvPr id="96" name="TextBox 95">
                      <a:extLst>
                        <a:ext uri="{FF2B5EF4-FFF2-40B4-BE49-F238E27FC236}">
                          <a16:creationId xmlns:a16="http://schemas.microsoft.com/office/drawing/2014/main" id="{17DDA035-F333-EA46-96AA-9AA4BE0870F4}"/>
                        </a:ext>
                      </a:extLst>
                    </p:cNvPr>
                    <p:cNvSpPr txBox="1"/>
                    <p:nvPr/>
                  </p:nvSpPr>
                  <p:spPr>
                    <a:xfrm>
                      <a:off x="4823388" y="4169978"/>
                      <a:ext cx="595535" cy="45869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Eve</a:t>
                      </a:r>
                    </a:p>
                  </p:txBody>
                </p:sp>
                <p:sp>
                  <p:nvSpPr>
                    <p:cNvPr id="97" name="Rectangle 96"/>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98" name="TextBox 97">
                      <a:extLst>
                        <a:ext uri="{FF2B5EF4-FFF2-40B4-BE49-F238E27FC236}">
                          <a16:creationId xmlns:a16="http://schemas.microsoft.com/office/drawing/2014/main" id="{9DE11898-3F19-2048-874F-758170791F1D}"/>
                        </a:ext>
                      </a:extLst>
                    </p:cNvPr>
                    <p:cNvSpPr txBox="1"/>
                    <p:nvPr/>
                  </p:nvSpPr>
                  <p:spPr>
                    <a:xfrm>
                      <a:off x="1329362" y="3245873"/>
                      <a:ext cx="484635" cy="45869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latin typeface="Helvetica" pitchFamily="2" charset="0"/>
                        </a:rPr>
                        <a:t>(4)</a:t>
                      </a:r>
                    </a:p>
                  </p:txBody>
                </p:sp>
                <p:sp>
                  <p:nvSpPr>
                    <p:cNvPr id="99" name="TextBox 98"/>
                    <p:cNvSpPr txBox="1"/>
                    <p:nvPr/>
                  </p:nvSpPr>
                  <p:spPr>
                    <a:xfrm>
                      <a:off x="3597116" y="3375421"/>
                      <a:ext cx="211032" cy="524221"/>
                    </a:xfrm>
                    <a:prstGeom prst="rect">
                      <a:avLst/>
                    </a:prstGeom>
                    <a:noFill/>
                  </p:spPr>
                  <p:txBody>
                    <a:bodyPr wrap="square" rtlCol="0">
                      <a:spAutoFit/>
                    </a:bodyPr>
                    <a:lstStyle/>
                    <a:p>
                      <a:r>
                        <a:rPr lang="en-US" dirty="0"/>
                        <a:t>5</a:t>
                      </a:r>
                    </a:p>
                  </p:txBody>
                </p:sp>
                <p:sp>
                  <p:nvSpPr>
                    <p:cNvPr id="100" name="TextBox 99"/>
                    <p:cNvSpPr txBox="1"/>
                    <p:nvPr/>
                  </p:nvSpPr>
                  <p:spPr>
                    <a:xfrm>
                      <a:off x="4162695" y="3354430"/>
                      <a:ext cx="211032" cy="369332"/>
                    </a:xfrm>
                    <a:prstGeom prst="rect">
                      <a:avLst/>
                    </a:prstGeom>
                    <a:noFill/>
                  </p:spPr>
                  <p:txBody>
                    <a:bodyPr wrap="square" rtlCol="0">
                      <a:spAutoFit/>
                    </a:bodyPr>
                    <a:lstStyle/>
                    <a:p>
                      <a:endParaRPr lang="en-US" dirty="0"/>
                    </a:p>
                  </p:txBody>
                </p:sp>
              </p:grpSp>
            </p:grpSp>
            <p:grpSp>
              <p:nvGrpSpPr>
                <p:cNvPr id="85" name="Group 84"/>
                <p:cNvGrpSpPr/>
                <p:nvPr/>
              </p:nvGrpSpPr>
              <p:grpSpPr>
                <a:xfrm>
                  <a:off x="3318902" y="4768276"/>
                  <a:ext cx="1281370" cy="602304"/>
                  <a:chOff x="3318902" y="4768276"/>
                  <a:chExt cx="1281370" cy="602304"/>
                </a:xfrm>
              </p:grpSpPr>
              <p:grpSp>
                <p:nvGrpSpPr>
                  <p:cNvPr id="86" name="Group 85"/>
                  <p:cNvGrpSpPr/>
                  <p:nvPr/>
                </p:nvGrpSpPr>
                <p:grpSpPr>
                  <a:xfrm>
                    <a:off x="4154466" y="4848350"/>
                    <a:ext cx="445806" cy="470341"/>
                    <a:chOff x="5691651" y="1952452"/>
                    <a:chExt cx="753393" cy="1020758"/>
                  </a:xfrm>
                  <a:solidFill>
                    <a:schemeClr val="accent5">
                      <a:lumMod val="50000"/>
                    </a:schemeClr>
                  </a:solidFill>
                </p:grpSpPr>
                <p:sp>
                  <p:nvSpPr>
                    <p:cNvPr id="90" name="Oval 8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1" name="Delay 9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p:cNvGrpSpPr/>
                  <p:nvPr/>
                </p:nvGrpSpPr>
                <p:grpSpPr>
                  <a:xfrm>
                    <a:off x="3318902" y="4768276"/>
                    <a:ext cx="402336" cy="602304"/>
                    <a:chOff x="7081156" y="4617720"/>
                    <a:chExt cx="402336" cy="602304"/>
                  </a:xfrm>
                </p:grpSpPr>
                <p:pic>
                  <p:nvPicPr>
                    <p:cNvPr id="88" name="Picture 87"/>
                    <p:cNvPicPr>
                      <a:picLocks noChangeAspect="1"/>
                    </p:cNvPicPr>
                    <p:nvPr/>
                  </p:nvPicPr>
                  <p:blipFill>
                    <a:blip r:embed="rId8"/>
                    <a:stretch>
                      <a:fillRect/>
                    </a:stretch>
                  </p:blipFill>
                  <p:spPr>
                    <a:xfrm>
                      <a:off x="7081156" y="4984812"/>
                      <a:ext cx="402336" cy="235212"/>
                    </a:xfrm>
                    <a:prstGeom prst="rect">
                      <a:avLst/>
                    </a:prstGeom>
                  </p:spPr>
                </p:pic>
                <p:pic>
                  <p:nvPicPr>
                    <p:cNvPr id="89" name="Picture 88"/>
                    <p:cNvPicPr>
                      <a:picLocks noChangeAspect="1"/>
                    </p:cNvPicPr>
                    <p:nvPr/>
                  </p:nvPicPr>
                  <p:blipFill>
                    <a:blip r:embed="rId5"/>
                    <a:stretch>
                      <a:fillRect/>
                    </a:stretch>
                  </p:blipFill>
                  <p:spPr>
                    <a:xfrm>
                      <a:off x="7084839" y="4617720"/>
                      <a:ext cx="394741" cy="429768"/>
                    </a:xfrm>
                    <a:prstGeom prst="rect">
                      <a:avLst/>
                    </a:prstGeom>
                  </p:spPr>
                </p:pic>
              </p:grpSp>
            </p:grpSp>
          </p:grpSp>
          <p:cxnSp>
            <p:nvCxnSpPr>
              <p:cNvPr id="83" name="Straight Arrow Connector 82"/>
              <p:cNvCxnSpPr/>
              <p:nvPr/>
            </p:nvCxnSpPr>
            <p:spPr>
              <a:xfrm flipH="1">
                <a:off x="2577190" y="5114724"/>
                <a:ext cx="1667528" cy="173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4769594" y="5183747"/>
              <a:ext cx="583232" cy="499891"/>
              <a:chOff x="5691651" y="1952452"/>
              <a:chExt cx="753393" cy="1020758"/>
            </a:xfrm>
            <a:solidFill>
              <a:schemeClr val="accent3">
                <a:lumMod val="75000"/>
              </a:schemeClr>
            </a:solidFill>
          </p:grpSpPr>
          <p:sp>
            <p:nvSpPr>
              <p:cNvPr id="80" name="Oval 7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1" name="Delay 8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nvGrpSpPr>
          <p:cNvPr id="101" name="Group 100"/>
          <p:cNvGrpSpPr/>
          <p:nvPr/>
        </p:nvGrpSpPr>
        <p:grpSpPr>
          <a:xfrm>
            <a:off x="1974614" y="5424417"/>
            <a:ext cx="3699522" cy="955827"/>
            <a:chOff x="2009560" y="3561081"/>
            <a:chExt cx="3699522" cy="955827"/>
          </a:xfrm>
        </p:grpSpPr>
        <p:grpSp>
          <p:nvGrpSpPr>
            <p:cNvPr id="102" name="Group 101"/>
            <p:cNvGrpSpPr/>
            <p:nvPr/>
          </p:nvGrpSpPr>
          <p:grpSpPr>
            <a:xfrm>
              <a:off x="2009560" y="3561081"/>
              <a:ext cx="3699522" cy="955827"/>
              <a:chOff x="2186020" y="3635966"/>
              <a:chExt cx="3699522" cy="955827"/>
            </a:xfrm>
          </p:grpSpPr>
          <p:sp>
            <p:nvSpPr>
              <p:cNvPr id="104" name="Rectangle 103"/>
              <p:cNvSpPr/>
              <p:nvPr/>
            </p:nvSpPr>
            <p:spPr>
              <a:xfrm>
                <a:off x="2200609" y="3649545"/>
                <a:ext cx="3678884" cy="932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5" name="TextBox 104"/>
              <p:cNvSpPr txBox="1"/>
              <p:nvPr/>
            </p:nvSpPr>
            <p:spPr>
              <a:xfrm>
                <a:off x="2399527" y="4210156"/>
                <a:ext cx="151225" cy="369332"/>
              </a:xfrm>
              <a:prstGeom prst="rect">
                <a:avLst/>
              </a:prstGeom>
              <a:noFill/>
            </p:spPr>
            <p:txBody>
              <a:bodyPr wrap="square" rtlCol="0">
                <a:spAutoFit/>
              </a:bodyPr>
              <a:lstStyle/>
              <a:p>
                <a:endParaRPr lang="en-US" dirty="0">
                  <a:solidFill>
                    <a:schemeClr val="bg1">
                      <a:lumMod val="95000"/>
                    </a:schemeClr>
                  </a:solidFill>
                </a:endParaRPr>
              </a:p>
            </p:txBody>
          </p:sp>
          <p:grpSp>
            <p:nvGrpSpPr>
              <p:cNvPr id="106" name="Group 105"/>
              <p:cNvGrpSpPr/>
              <p:nvPr/>
            </p:nvGrpSpPr>
            <p:grpSpPr>
              <a:xfrm>
                <a:off x="2186020" y="3635966"/>
                <a:ext cx="3699522" cy="955827"/>
                <a:chOff x="1329362" y="3245873"/>
                <a:chExt cx="4265724" cy="1356678"/>
              </a:xfrm>
            </p:grpSpPr>
            <p:pic>
              <p:nvPicPr>
                <p:cNvPr id="110" name="Picture 109">
                  <a:extLst>
                    <a:ext uri="{FF2B5EF4-FFF2-40B4-BE49-F238E27FC236}">
                      <a16:creationId xmlns:a16="http://schemas.microsoft.com/office/drawing/2014/main" id="{EF837493-20F6-0542-9EB1-A54B4F1E4771}"/>
                    </a:ext>
                  </a:extLst>
                </p:cNvPr>
                <p:cNvPicPr>
                  <a:picLocks noChangeAspect="1"/>
                </p:cNvPicPr>
                <p:nvPr/>
              </p:nvPicPr>
              <p:blipFill>
                <a:blip r:embed="rId4">
                  <a:duotone>
                    <a:srgbClr val="4472C4">
                      <a:shade val="45000"/>
                      <a:satMod val="135000"/>
                    </a:srgbClr>
                    <a:prstClr val="white"/>
                  </a:duotone>
                </a:blip>
                <a:stretch>
                  <a:fillRect/>
                </a:stretch>
              </p:blipFill>
              <p:spPr>
                <a:xfrm>
                  <a:off x="2322743" y="3437095"/>
                  <a:ext cx="703093" cy="793822"/>
                </a:xfrm>
                <a:prstGeom prst="rect">
                  <a:avLst/>
                </a:prstGeom>
              </p:spPr>
            </p:pic>
            <p:pic>
              <p:nvPicPr>
                <p:cNvPr id="111" name="Picture 110">
                  <a:extLst>
                    <a:ext uri="{FF2B5EF4-FFF2-40B4-BE49-F238E27FC236}">
                      <a16:creationId xmlns:a16="http://schemas.microsoft.com/office/drawing/2014/main" id="{084AF4F1-86B0-9147-8091-0DABA9770FBA}"/>
                    </a:ext>
                  </a:extLst>
                </p:cNvPr>
                <p:cNvPicPr>
                  <a:picLocks noChangeAspect="1"/>
                </p:cNvPicPr>
                <p:nvPr/>
              </p:nvPicPr>
              <p:blipFill>
                <a:blip r:embed="rId4">
                  <a:duotone>
                    <a:srgbClr val="ED7D31">
                      <a:shade val="45000"/>
                      <a:satMod val="135000"/>
                    </a:srgbClr>
                    <a:prstClr val="white"/>
                  </a:duotone>
                </a:blip>
                <a:stretch>
                  <a:fillRect/>
                </a:stretch>
              </p:blipFill>
              <p:spPr>
                <a:xfrm>
                  <a:off x="4710380" y="3437095"/>
                  <a:ext cx="703093" cy="793822"/>
                </a:xfrm>
                <a:prstGeom prst="rect">
                  <a:avLst/>
                </a:prstGeom>
              </p:spPr>
            </p:pic>
            <p:sp>
              <p:nvSpPr>
                <p:cNvPr id="112" name="TextBox 111">
                  <a:extLst>
                    <a:ext uri="{FF2B5EF4-FFF2-40B4-BE49-F238E27FC236}">
                      <a16:creationId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Alice</a:t>
                  </a:r>
                </a:p>
              </p:txBody>
            </p:sp>
            <p:sp>
              <p:nvSpPr>
                <p:cNvPr id="113" name="TextBox 112">
                  <a:extLst>
                    <a:ext uri="{FF2B5EF4-FFF2-40B4-BE49-F238E27FC236}">
                      <a16:creationId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Bob</a:t>
                  </a:r>
                </a:p>
              </p:txBody>
            </p:sp>
            <p:sp>
              <p:nvSpPr>
                <p:cNvPr id="114" name="Rectangle 113"/>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115" name="TextBox 114">
                  <a:extLst>
                    <a:ext uri="{FF2B5EF4-FFF2-40B4-BE49-F238E27FC236}">
                      <a16:creationId xmlns:a16="http://schemas.microsoft.com/office/drawing/2014/main" id="{9DE11898-3F19-2048-874F-758170791F1D}"/>
                    </a:ext>
                  </a:extLst>
                </p:cNvPr>
                <p:cNvSpPr txBox="1"/>
                <p:nvPr/>
              </p:nvSpPr>
              <p:spPr>
                <a:xfrm>
                  <a:off x="1329362" y="3245873"/>
                  <a:ext cx="484635" cy="45869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latin typeface="Helvetica" pitchFamily="2" charset="0"/>
                    </a:rPr>
                    <a:t>(5)</a:t>
                  </a:r>
                </a:p>
              </p:txBody>
            </p:sp>
            <p:sp>
              <p:nvSpPr>
                <p:cNvPr id="116" name="TextBox 115"/>
                <p:cNvSpPr txBox="1"/>
                <p:nvPr/>
              </p:nvSpPr>
              <p:spPr>
                <a:xfrm>
                  <a:off x="3597116" y="3375421"/>
                  <a:ext cx="211032" cy="369332"/>
                </a:xfrm>
                <a:prstGeom prst="rect">
                  <a:avLst/>
                </a:prstGeom>
                <a:noFill/>
              </p:spPr>
              <p:txBody>
                <a:bodyPr wrap="square" rtlCol="0">
                  <a:spAutoFit/>
                </a:bodyPr>
                <a:lstStyle/>
                <a:p>
                  <a:r>
                    <a:rPr lang="en-US" dirty="0"/>
                    <a:t>4</a:t>
                  </a:r>
                </a:p>
              </p:txBody>
            </p:sp>
            <p:sp>
              <p:nvSpPr>
                <p:cNvPr id="117" name="TextBox 116"/>
                <p:cNvSpPr txBox="1"/>
                <p:nvPr/>
              </p:nvSpPr>
              <p:spPr>
                <a:xfrm>
                  <a:off x="4162695" y="3354430"/>
                  <a:ext cx="211032" cy="369332"/>
                </a:xfrm>
                <a:prstGeom prst="rect">
                  <a:avLst/>
                </a:prstGeom>
                <a:noFill/>
              </p:spPr>
              <p:txBody>
                <a:bodyPr wrap="square" rtlCol="0">
                  <a:spAutoFit/>
                </a:bodyPr>
                <a:lstStyle/>
                <a:p>
                  <a:endParaRPr lang="en-US" dirty="0"/>
                </a:p>
              </p:txBody>
            </p:sp>
          </p:grpSp>
          <p:grpSp>
            <p:nvGrpSpPr>
              <p:cNvPr id="107" name="Group 106"/>
              <p:cNvGrpSpPr/>
              <p:nvPr/>
            </p:nvGrpSpPr>
            <p:grpSpPr>
              <a:xfrm>
                <a:off x="4379686" y="3776006"/>
                <a:ext cx="411480" cy="504887"/>
                <a:chOff x="9113701" y="3432867"/>
                <a:chExt cx="411480" cy="504887"/>
              </a:xfrm>
            </p:grpSpPr>
            <p:pic>
              <p:nvPicPr>
                <p:cNvPr id="108" name="Picture 107"/>
                <p:cNvPicPr>
                  <a:picLocks noChangeAspect="1"/>
                </p:cNvPicPr>
                <p:nvPr/>
              </p:nvPicPr>
              <p:blipFill>
                <a:blip r:embed="rId5"/>
                <a:stretch>
                  <a:fillRect/>
                </a:stretch>
              </p:blipFill>
              <p:spPr>
                <a:xfrm>
                  <a:off x="9119990" y="3432867"/>
                  <a:ext cx="394741" cy="429768"/>
                </a:xfrm>
                <a:prstGeom prst="rect">
                  <a:avLst/>
                </a:prstGeom>
              </p:spPr>
            </p:pic>
            <p:pic>
              <p:nvPicPr>
                <p:cNvPr id="109" name="Picture 108"/>
                <p:cNvPicPr>
                  <a:picLocks noChangeAspect="1"/>
                </p:cNvPicPr>
                <p:nvPr/>
              </p:nvPicPr>
              <p:blipFill>
                <a:blip r:embed="rId6"/>
                <a:stretch>
                  <a:fillRect/>
                </a:stretch>
              </p:blipFill>
              <p:spPr>
                <a:xfrm>
                  <a:off x="9113701" y="3804815"/>
                  <a:ext cx="411480" cy="132939"/>
                </a:xfrm>
                <a:prstGeom prst="rect">
                  <a:avLst/>
                </a:prstGeom>
              </p:spPr>
            </p:pic>
          </p:grpSp>
        </p:grpSp>
        <p:cxnSp>
          <p:nvCxnSpPr>
            <p:cNvPr id="103" name="Straight Arrow Connector 102"/>
            <p:cNvCxnSpPr/>
            <p:nvPr/>
          </p:nvCxnSpPr>
          <p:spPr>
            <a:xfrm>
              <a:off x="3615447" y="3975441"/>
              <a:ext cx="14021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6317987" y="5357535"/>
            <a:ext cx="5557630" cy="1077218"/>
          </a:xfrm>
          <a:prstGeom prst="rect">
            <a:avLst/>
          </a:prstGeom>
          <a:noFill/>
          <a:ln w="25400">
            <a:noFill/>
          </a:ln>
        </p:spPr>
        <p:txBody>
          <a:bodyPr wrap="square" rtlCol="0">
            <a:spAutoFit/>
          </a:bodyPr>
          <a:lstStyle/>
          <a:p>
            <a:pPr algn="ctr"/>
            <a:r>
              <a:rPr lang="en-US" sz="3200" dirty="0">
                <a:latin typeface="Gill Sans" panose="020B0502020104020203" pitchFamily="34" charset="-79"/>
                <a:cs typeface="Gill Sans" panose="020B0502020104020203" pitchFamily="34" charset="-79"/>
              </a:rPr>
              <a:t>Global consensus </a:t>
            </a:r>
          </a:p>
          <a:p>
            <a:pPr algn="ctr"/>
            <a:r>
              <a:rPr lang="en-US" sz="3200" b="1" i="1" dirty="0">
                <a:latin typeface="Gill Sans" panose="020B0502020104020203" pitchFamily="34" charset="-79"/>
                <a:cs typeface="Gill Sans" panose="020B0502020104020203" pitchFamily="34" charset="-79"/>
              </a:rPr>
              <a:t>for every transaction</a:t>
            </a:r>
          </a:p>
        </p:txBody>
      </p:sp>
    </p:spTree>
    <p:custDataLst>
      <p:tags r:id="rId1"/>
    </p:custDataLst>
    <p:extLst>
      <p:ext uri="{BB962C8B-B14F-4D97-AF65-F5344CB8AC3E}">
        <p14:creationId xmlns:p14="http://schemas.microsoft.com/office/powerpoint/2010/main" val="1598433607"/>
      </p:ext>
    </p:extLst>
  </p:cSld>
  <p:clrMapOvr>
    <a:masterClrMapping/>
  </p:clrMapOvr>
  <mc:AlternateContent xmlns:mc="http://schemas.openxmlformats.org/markup-compatibility/2006" xmlns:p14="http://schemas.microsoft.com/office/powerpoint/2010/main">
    <mc:Choice Requires="p14">
      <p:transition spd="slow" p14:dur="2000" advTm="45974"/>
    </mc:Choice>
    <mc:Fallback xmlns="">
      <p:transition spd="slow" advTm="459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131" grpId="0" animBg="1"/>
      <p:bldP spid="159" grpId="0" animBg="1"/>
      <p:bldP spid="122" grpId="0" animBg="1"/>
      <p:bldP spid="123" grpId="0" animBg="1"/>
      <p:bldP spid="130" grpId="0" animBg="1"/>
      <p:bldP spid="161" grpId="0"/>
      <p:bldP spid="129" grpId="0" animBg="1"/>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2">
            <a:extLst>
              <a:ext uri="{FF2B5EF4-FFF2-40B4-BE49-F238E27FC236}">
                <a16:creationId xmlns:a16="http://schemas.microsoft.com/office/drawing/2014/main" id="{14922062-5B63-FD4F-B6AA-414F59E99F5E}"/>
              </a:ext>
            </a:extLst>
          </p:cNvPr>
          <p:cNvSpPr txBox="1"/>
          <p:nvPr/>
        </p:nvSpPr>
        <p:spPr>
          <a:xfrm>
            <a:off x="-64667" y="3076005"/>
            <a:ext cx="2495765" cy="461665"/>
          </a:xfrm>
          <a:prstGeom prst="rect">
            <a:avLst/>
          </a:prstGeom>
          <a:noFill/>
        </p:spPr>
        <p:txBody>
          <a:bodyPr wrap="square" rtlCol="0">
            <a:spAutoFit/>
          </a:bodyPr>
          <a:lstStyle/>
          <a:p>
            <a:r>
              <a:rPr lang="en-US" sz="2400" dirty="0"/>
              <a:t>Alice to Bob</a:t>
            </a:r>
          </a:p>
        </p:txBody>
      </p:sp>
      <p:pic>
        <p:nvPicPr>
          <p:cNvPr id="45" name="Picture 44">
            <a:extLst>
              <a:ext uri="{FF2B5EF4-FFF2-40B4-BE49-F238E27FC236}">
                <a16:creationId xmlns:a16="http://schemas.microsoft.com/office/drawing/2014/main" id="{017DD352-9C1C-004B-9ECC-B23D8A592954}"/>
              </a:ext>
            </a:extLst>
          </p:cNvPr>
          <p:cNvPicPr>
            <a:picLocks noChangeAspect="1"/>
          </p:cNvPicPr>
          <p:nvPr/>
        </p:nvPicPr>
        <p:blipFill>
          <a:blip r:embed="rId4"/>
          <a:stretch>
            <a:fillRect/>
          </a:stretch>
        </p:blipFill>
        <p:spPr>
          <a:xfrm>
            <a:off x="6989795" y="4073231"/>
            <a:ext cx="423164" cy="428082"/>
          </a:xfrm>
          <a:prstGeom prst="rect">
            <a:avLst/>
          </a:prstGeom>
        </p:spPr>
      </p:pic>
      <p:pic>
        <p:nvPicPr>
          <p:cNvPr id="44" name="Picture 43">
            <a:extLst>
              <a:ext uri="{FF2B5EF4-FFF2-40B4-BE49-F238E27FC236}">
                <a16:creationId xmlns:a16="http://schemas.microsoft.com/office/drawing/2014/main" id="{523199A6-1926-6B4F-A6F7-6D1D1A189666}"/>
              </a:ext>
            </a:extLst>
          </p:cNvPr>
          <p:cNvPicPr>
            <a:picLocks noChangeAspect="1"/>
          </p:cNvPicPr>
          <p:nvPr/>
        </p:nvPicPr>
        <p:blipFill>
          <a:blip r:embed="rId4"/>
          <a:stretch>
            <a:fillRect/>
          </a:stretch>
        </p:blipFill>
        <p:spPr>
          <a:xfrm>
            <a:off x="4926697" y="4107313"/>
            <a:ext cx="423164" cy="428082"/>
          </a:xfrm>
          <a:prstGeom prst="rect">
            <a:avLst/>
          </a:prstGeom>
        </p:spPr>
      </p:pic>
      <p:sp>
        <p:nvSpPr>
          <p:cNvPr id="6" name="Slide Number Placeholder 5"/>
          <p:cNvSpPr>
            <a:spLocks noGrp="1"/>
          </p:cNvSpPr>
          <p:nvPr>
            <p:ph type="sldNum" sz="quarter" idx="12"/>
          </p:nvPr>
        </p:nvSpPr>
        <p:spPr/>
        <p:txBody>
          <a:bodyPr/>
          <a:lstStyle/>
          <a:p>
            <a:fld id="{F87D3E06-D69A-8D4B-8F4E-A5338D96708D}" type="slidenum">
              <a:rPr lang="en-US" smtClean="0"/>
              <a:t>40</a:t>
            </a:fld>
            <a:endParaRPr lang="en-US"/>
          </a:p>
        </p:txBody>
      </p:sp>
      <p:pic>
        <p:nvPicPr>
          <p:cNvPr id="61" name="Picture 60">
            <a:extLst>
              <a:ext uri="{FF2B5EF4-FFF2-40B4-BE49-F238E27FC236}">
                <a16:creationId xmlns:a16="http://schemas.microsoft.com/office/drawing/2014/main" id="{02A858C7-85E0-9D4A-AB1B-7E28CCCF2109}"/>
              </a:ext>
            </a:extLst>
          </p:cNvPr>
          <p:cNvPicPr>
            <a:picLocks noChangeAspect="1"/>
          </p:cNvPicPr>
          <p:nvPr/>
        </p:nvPicPr>
        <p:blipFill>
          <a:blip r:embed="rId5">
            <a:duotone>
              <a:srgbClr val="4472C4">
                <a:shade val="45000"/>
                <a:satMod val="135000"/>
              </a:srgbClr>
              <a:prstClr val="white"/>
            </a:duotone>
          </a:blip>
          <a:stretch>
            <a:fillRect/>
          </a:stretch>
        </p:blipFill>
        <p:spPr>
          <a:xfrm>
            <a:off x="4225100" y="3523575"/>
            <a:ext cx="674929" cy="738554"/>
          </a:xfrm>
          <a:prstGeom prst="rect">
            <a:avLst/>
          </a:prstGeom>
        </p:spPr>
      </p:pic>
      <p:pic>
        <p:nvPicPr>
          <p:cNvPr id="62" name="Picture 61">
            <a:extLst>
              <a:ext uri="{FF2B5EF4-FFF2-40B4-BE49-F238E27FC236}">
                <a16:creationId xmlns:a16="http://schemas.microsoft.com/office/drawing/2014/main" id="{02A858C7-85E0-9D4A-AB1B-7E28CCCF2109}"/>
              </a:ext>
            </a:extLst>
          </p:cNvPr>
          <p:cNvPicPr>
            <a:picLocks noChangeAspect="1"/>
          </p:cNvPicPr>
          <p:nvPr/>
        </p:nvPicPr>
        <p:blipFill>
          <a:blip r:embed="rId5">
            <a:duotone>
              <a:srgbClr val="4472C4">
                <a:shade val="45000"/>
                <a:satMod val="135000"/>
              </a:srgbClr>
              <a:prstClr val="white"/>
            </a:duotone>
          </a:blip>
          <a:stretch>
            <a:fillRect/>
          </a:stretch>
        </p:blipFill>
        <p:spPr>
          <a:xfrm>
            <a:off x="7270996" y="3485998"/>
            <a:ext cx="674929" cy="738554"/>
          </a:xfrm>
          <a:prstGeom prst="rect">
            <a:avLst/>
          </a:prstGeom>
        </p:spPr>
      </p:pic>
      <p:grpSp>
        <p:nvGrpSpPr>
          <p:cNvPr id="9" name="Group 8"/>
          <p:cNvGrpSpPr/>
          <p:nvPr/>
        </p:nvGrpSpPr>
        <p:grpSpPr>
          <a:xfrm>
            <a:off x="1725658" y="3534315"/>
            <a:ext cx="2316462" cy="403454"/>
            <a:chOff x="1537252" y="3059370"/>
            <a:chExt cx="1762539" cy="403454"/>
          </a:xfrm>
        </p:grpSpPr>
        <p:cxnSp>
          <p:nvCxnSpPr>
            <p:cNvPr id="5" name="Straight Connector 4"/>
            <p:cNvCxnSpPr/>
            <p:nvPr/>
          </p:nvCxnSpPr>
          <p:spPr>
            <a:xfrm>
              <a:off x="1537252" y="3067860"/>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1537252" y="3462824"/>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3294998" y="3059370"/>
              <a:ext cx="0" cy="402486"/>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66" name="Group 65"/>
          <p:cNvGrpSpPr/>
          <p:nvPr/>
        </p:nvGrpSpPr>
        <p:grpSpPr>
          <a:xfrm rot="10800000">
            <a:off x="8118812" y="3478673"/>
            <a:ext cx="2437657" cy="403454"/>
            <a:chOff x="1537252" y="3059370"/>
            <a:chExt cx="1762539" cy="403454"/>
          </a:xfrm>
        </p:grpSpPr>
        <p:cxnSp>
          <p:nvCxnSpPr>
            <p:cNvPr id="67" name="Straight Connector 66"/>
            <p:cNvCxnSpPr/>
            <p:nvPr/>
          </p:nvCxnSpPr>
          <p:spPr>
            <a:xfrm>
              <a:off x="1537252" y="3067860"/>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1537252" y="3462824"/>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3294998" y="3059370"/>
              <a:ext cx="0" cy="402486"/>
            </a:xfrm>
            <a:prstGeom prst="line">
              <a:avLst/>
            </a:prstGeom>
            <a:ln w="38100"/>
          </p:spPr>
          <p:style>
            <a:lnRef idx="1">
              <a:schemeClr val="dk1"/>
            </a:lnRef>
            <a:fillRef idx="0">
              <a:schemeClr val="dk1"/>
            </a:fillRef>
            <a:effectRef idx="0">
              <a:schemeClr val="dk1"/>
            </a:effectRef>
            <a:fontRef idx="minor">
              <a:schemeClr val="tx1"/>
            </a:fontRef>
          </p:style>
        </p:cxnSp>
      </p:grpSp>
      <p:cxnSp>
        <p:nvCxnSpPr>
          <p:cNvPr id="13" name="Curved Connector 12"/>
          <p:cNvCxnSpPr/>
          <p:nvPr/>
        </p:nvCxnSpPr>
        <p:spPr>
          <a:xfrm>
            <a:off x="571411" y="3649792"/>
            <a:ext cx="1085646" cy="143166"/>
          </a:xfrm>
          <a:prstGeom prst="curvedConnector3">
            <a:avLst>
              <a:gd name="adj1" fmla="val -493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urved Connector 85"/>
          <p:cNvCxnSpPr/>
          <p:nvPr/>
        </p:nvCxnSpPr>
        <p:spPr>
          <a:xfrm rot="5400000">
            <a:off x="10788018" y="2868161"/>
            <a:ext cx="115809" cy="1500007"/>
          </a:xfrm>
          <a:prstGeom prst="curvedConnector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607060" y="3994199"/>
            <a:ext cx="3265453" cy="461665"/>
          </a:xfrm>
          <a:prstGeom prst="rect">
            <a:avLst/>
          </a:prstGeom>
          <a:noFill/>
        </p:spPr>
        <p:txBody>
          <a:bodyPr wrap="square" rtlCol="0">
            <a:spAutoFit/>
          </a:bodyPr>
          <a:lstStyle/>
          <a:p>
            <a:r>
              <a:rPr lang="en-US" sz="2400" dirty="0"/>
              <a:t>Transaction Queue</a:t>
            </a:r>
          </a:p>
        </p:txBody>
      </p:sp>
      <p:sp>
        <p:nvSpPr>
          <p:cNvPr id="59" name="TextBox 58"/>
          <p:cNvSpPr txBox="1"/>
          <p:nvPr/>
        </p:nvSpPr>
        <p:spPr>
          <a:xfrm>
            <a:off x="8118813" y="3850774"/>
            <a:ext cx="2799200" cy="461665"/>
          </a:xfrm>
          <a:prstGeom prst="rect">
            <a:avLst/>
          </a:prstGeom>
          <a:noFill/>
        </p:spPr>
        <p:txBody>
          <a:bodyPr wrap="square" rtlCol="0">
            <a:spAutoFit/>
          </a:bodyPr>
          <a:lstStyle/>
          <a:p>
            <a:r>
              <a:rPr lang="en-US" sz="2400" dirty="0"/>
              <a:t>Transaction Queue</a:t>
            </a:r>
          </a:p>
        </p:txBody>
      </p:sp>
      <p:sp>
        <p:nvSpPr>
          <p:cNvPr id="7" name="Title 6"/>
          <p:cNvSpPr>
            <a:spLocks noGrp="1"/>
          </p:cNvSpPr>
          <p:nvPr>
            <p:ph type="title"/>
          </p:nvPr>
        </p:nvSpPr>
        <p:spPr>
          <a:xfrm>
            <a:off x="1183216" y="392164"/>
            <a:ext cx="10515600" cy="1325563"/>
          </a:xfrm>
        </p:spPr>
        <p:txBody>
          <a:bodyPr/>
          <a:lstStyle/>
          <a:p>
            <a:r>
              <a:rPr lang="en-US" dirty="0"/>
              <a:t>Payment channel dynamics</a:t>
            </a:r>
          </a:p>
        </p:txBody>
      </p:sp>
      <p:sp>
        <p:nvSpPr>
          <p:cNvPr id="63" name="TextBox 62">
            <a:extLst>
              <a:ext uri="{FF2B5EF4-FFF2-40B4-BE49-F238E27FC236}">
                <a16:creationId xmlns:a16="http://schemas.microsoft.com/office/drawing/2014/main" id="{36C512DD-0D38-AA4C-8197-9814A3311960}"/>
              </a:ext>
            </a:extLst>
          </p:cNvPr>
          <p:cNvSpPr txBox="1"/>
          <p:nvPr/>
        </p:nvSpPr>
        <p:spPr>
          <a:xfrm>
            <a:off x="5418012" y="2171018"/>
            <a:ext cx="2046007" cy="461665"/>
          </a:xfrm>
          <a:prstGeom prst="rect">
            <a:avLst/>
          </a:prstGeom>
          <a:noFill/>
        </p:spPr>
        <p:txBody>
          <a:bodyPr wrap="square" rtlCol="0">
            <a:spAutoFit/>
          </a:bodyPr>
          <a:lstStyle/>
          <a:p>
            <a:r>
              <a:rPr lang="en-US" sz="2400" dirty="0"/>
              <a:t>In-flight funds</a:t>
            </a:r>
          </a:p>
        </p:txBody>
      </p:sp>
      <p:sp>
        <p:nvSpPr>
          <p:cNvPr id="74" name="TextBox 73">
            <a:extLst>
              <a:ext uri="{FF2B5EF4-FFF2-40B4-BE49-F238E27FC236}">
                <a16:creationId xmlns:a16="http://schemas.microsoft.com/office/drawing/2014/main" id="{17E83307-52F3-6043-8BA4-B38FE362A2BF}"/>
              </a:ext>
            </a:extLst>
          </p:cNvPr>
          <p:cNvSpPr txBox="1"/>
          <p:nvPr/>
        </p:nvSpPr>
        <p:spPr>
          <a:xfrm>
            <a:off x="5341475" y="4506942"/>
            <a:ext cx="2097910" cy="461665"/>
          </a:xfrm>
          <a:prstGeom prst="rect">
            <a:avLst/>
          </a:prstGeom>
          <a:noFill/>
        </p:spPr>
        <p:txBody>
          <a:bodyPr wrap="square" rtlCol="0">
            <a:spAutoFit/>
          </a:bodyPr>
          <a:lstStyle/>
          <a:p>
            <a:r>
              <a:rPr lang="en-US" sz="2400" dirty="0"/>
              <a:t>Available funds</a:t>
            </a:r>
          </a:p>
        </p:txBody>
      </p:sp>
      <p:sp>
        <p:nvSpPr>
          <p:cNvPr id="92" name="Rectangle 91">
            <a:extLst>
              <a:ext uri="{FF2B5EF4-FFF2-40B4-BE49-F238E27FC236}">
                <a16:creationId xmlns:a16="http://schemas.microsoft.com/office/drawing/2014/main" id="{AE282318-960E-F148-BA7F-D1107DC0A3BB}"/>
              </a:ext>
            </a:extLst>
          </p:cNvPr>
          <p:cNvSpPr/>
          <p:nvPr/>
        </p:nvSpPr>
        <p:spPr>
          <a:xfrm>
            <a:off x="653435" y="3459558"/>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CDEDE599-AEEA-C84D-9587-FFA853E7C2D6}"/>
              </a:ext>
            </a:extLst>
          </p:cNvPr>
          <p:cNvSpPr txBox="1"/>
          <p:nvPr/>
        </p:nvSpPr>
        <p:spPr>
          <a:xfrm>
            <a:off x="10551699" y="2908685"/>
            <a:ext cx="2495765" cy="461665"/>
          </a:xfrm>
          <a:prstGeom prst="rect">
            <a:avLst/>
          </a:prstGeom>
          <a:noFill/>
        </p:spPr>
        <p:txBody>
          <a:bodyPr wrap="square" rtlCol="0">
            <a:spAutoFit/>
          </a:bodyPr>
          <a:lstStyle/>
          <a:p>
            <a:r>
              <a:rPr lang="en-US" sz="2400" dirty="0"/>
              <a:t>Bob To Alice</a:t>
            </a:r>
          </a:p>
        </p:txBody>
      </p:sp>
      <p:sp>
        <p:nvSpPr>
          <p:cNvPr id="97" name="TextBox 96">
            <a:extLst>
              <a:ext uri="{FF2B5EF4-FFF2-40B4-BE49-F238E27FC236}">
                <a16:creationId xmlns:a16="http://schemas.microsoft.com/office/drawing/2014/main" id="{FC415A4E-CC82-0646-9337-9EA299BA6F40}"/>
              </a:ext>
            </a:extLst>
          </p:cNvPr>
          <p:cNvSpPr txBox="1"/>
          <p:nvPr/>
        </p:nvSpPr>
        <p:spPr>
          <a:xfrm>
            <a:off x="4162901" y="4191712"/>
            <a:ext cx="877795" cy="400110"/>
          </a:xfrm>
          <a:prstGeom prst="rect">
            <a:avLst/>
          </a:prstGeom>
          <a:noFill/>
        </p:spPr>
        <p:txBody>
          <a:bodyPr wrap="square" rtlCol="0">
            <a:spAutoFit/>
          </a:bodyPr>
          <a:lstStyle/>
          <a:p>
            <a:r>
              <a:rPr lang="en-US" sz="2000" dirty="0"/>
              <a:t>Alice</a:t>
            </a:r>
          </a:p>
        </p:txBody>
      </p:sp>
      <p:sp>
        <p:nvSpPr>
          <p:cNvPr id="100" name="TextBox 99">
            <a:extLst>
              <a:ext uri="{FF2B5EF4-FFF2-40B4-BE49-F238E27FC236}">
                <a16:creationId xmlns:a16="http://schemas.microsoft.com/office/drawing/2014/main" id="{C4F7348E-926B-054D-9274-3367097ACC3C}"/>
              </a:ext>
            </a:extLst>
          </p:cNvPr>
          <p:cNvSpPr txBox="1"/>
          <p:nvPr/>
        </p:nvSpPr>
        <p:spPr>
          <a:xfrm>
            <a:off x="7306009" y="4121097"/>
            <a:ext cx="877795" cy="400110"/>
          </a:xfrm>
          <a:prstGeom prst="rect">
            <a:avLst/>
          </a:prstGeom>
          <a:noFill/>
        </p:spPr>
        <p:txBody>
          <a:bodyPr wrap="square" rtlCol="0">
            <a:spAutoFit/>
          </a:bodyPr>
          <a:lstStyle/>
          <a:p>
            <a:r>
              <a:rPr lang="en-US" sz="2000" dirty="0"/>
              <a:t>Bob</a:t>
            </a:r>
          </a:p>
        </p:txBody>
      </p:sp>
      <p:sp>
        <p:nvSpPr>
          <p:cNvPr id="113" name="Rectangle 112">
            <a:extLst>
              <a:ext uri="{FF2B5EF4-FFF2-40B4-BE49-F238E27FC236}">
                <a16:creationId xmlns:a16="http://schemas.microsoft.com/office/drawing/2014/main" id="{5C7C57BF-4174-EC40-BFAF-B1E3258B6111}"/>
              </a:ext>
            </a:extLst>
          </p:cNvPr>
          <p:cNvSpPr/>
          <p:nvPr/>
        </p:nvSpPr>
        <p:spPr>
          <a:xfrm>
            <a:off x="11122774" y="3351386"/>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5D41B07-9DFE-DF47-9595-F966DA522511}"/>
              </a:ext>
            </a:extLst>
          </p:cNvPr>
          <p:cNvPicPr>
            <a:picLocks noChangeAspect="1"/>
          </p:cNvPicPr>
          <p:nvPr/>
        </p:nvPicPr>
        <p:blipFill>
          <a:blip r:embed="rId6"/>
          <a:stretch>
            <a:fillRect/>
          </a:stretch>
        </p:blipFill>
        <p:spPr>
          <a:xfrm>
            <a:off x="5341475" y="2644808"/>
            <a:ext cx="243230" cy="256032"/>
          </a:xfrm>
          <a:prstGeom prst="rect">
            <a:avLst/>
          </a:prstGeom>
        </p:spPr>
      </p:pic>
      <p:pic>
        <p:nvPicPr>
          <p:cNvPr id="53" name="Picture 52">
            <a:extLst>
              <a:ext uri="{FF2B5EF4-FFF2-40B4-BE49-F238E27FC236}">
                <a16:creationId xmlns:a16="http://schemas.microsoft.com/office/drawing/2014/main" id="{D214B483-E5D6-964A-8D1C-4759FCADD259}"/>
              </a:ext>
            </a:extLst>
          </p:cNvPr>
          <p:cNvPicPr>
            <a:picLocks noChangeAspect="1"/>
          </p:cNvPicPr>
          <p:nvPr/>
        </p:nvPicPr>
        <p:blipFill>
          <a:blip r:embed="rId6"/>
          <a:stretch>
            <a:fillRect/>
          </a:stretch>
        </p:blipFill>
        <p:spPr>
          <a:xfrm>
            <a:off x="6824252" y="2624667"/>
            <a:ext cx="243230" cy="256032"/>
          </a:xfrm>
          <a:prstGeom prst="rect">
            <a:avLst/>
          </a:prstGeom>
        </p:spPr>
      </p:pic>
      <p:pic>
        <p:nvPicPr>
          <p:cNvPr id="54" name="Picture 53">
            <a:extLst>
              <a:ext uri="{FF2B5EF4-FFF2-40B4-BE49-F238E27FC236}">
                <a16:creationId xmlns:a16="http://schemas.microsoft.com/office/drawing/2014/main" id="{8A28CD1B-DCCC-FC4B-95E7-0B21AC659B51}"/>
              </a:ext>
            </a:extLst>
          </p:cNvPr>
          <p:cNvPicPr>
            <a:picLocks noChangeAspect="1"/>
          </p:cNvPicPr>
          <p:nvPr/>
        </p:nvPicPr>
        <p:blipFill>
          <a:blip r:embed="rId7"/>
          <a:stretch>
            <a:fillRect/>
          </a:stretch>
        </p:blipFill>
        <p:spPr>
          <a:xfrm>
            <a:off x="5346218" y="3983697"/>
            <a:ext cx="264832" cy="232309"/>
          </a:xfrm>
          <a:prstGeom prst="rect">
            <a:avLst/>
          </a:prstGeom>
        </p:spPr>
      </p:pic>
      <p:pic>
        <p:nvPicPr>
          <p:cNvPr id="56" name="Picture 55">
            <a:extLst>
              <a:ext uri="{FF2B5EF4-FFF2-40B4-BE49-F238E27FC236}">
                <a16:creationId xmlns:a16="http://schemas.microsoft.com/office/drawing/2014/main" id="{80F3EC12-DA2B-7A47-9B6D-EBE3B729BAFB}"/>
              </a:ext>
            </a:extLst>
          </p:cNvPr>
          <p:cNvPicPr>
            <a:picLocks noChangeAspect="1"/>
          </p:cNvPicPr>
          <p:nvPr/>
        </p:nvPicPr>
        <p:blipFill>
          <a:blip r:embed="rId7"/>
          <a:stretch>
            <a:fillRect/>
          </a:stretch>
        </p:blipFill>
        <p:spPr>
          <a:xfrm>
            <a:off x="6774606" y="3985106"/>
            <a:ext cx="264832" cy="232309"/>
          </a:xfrm>
          <a:prstGeom prst="rect">
            <a:avLst/>
          </a:prstGeom>
        </p:spPr>
      </p:pic>
      <p:sp>
        <p:nvSpPr>
          <p:cNvPr id="38" name="Rectangle 37">
            <a:extLst>
              <a:ext uri="{FF2B5EF4-FFF2-40B4-BE49-F238E27FC236}">
                <a16:creationId xmlns:a16="http://schemas.microsoft.com/office/drawing/2014/main" id="{AA2D3B1C-6E12-AE48-AFF4-BDACF107013B}"/>
              </a:ext>
            </a:extLst>
          </p:cNvPr>
          <p:cNvSpPr/>
          <p:nvPr/>
        </p:nvSpPr>
        <p:spPr>
          <a:xfrm>
            <a:off x="805835" y="3611958"/>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7E23CD6-58F5-7F46-8D89-05E542F8BAB8}"/>
              </a:ext>
            </a:extLst>
          </p:cNvPr>
          <p:cNvSpPr/>
          <p:nvPr/>
        </p:nvSpPr>
        <p:spPr>
          <a:xfrm>
            <a:off x="10962460" y="3468714"/>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866D54F1-3ADD-B842-AAC1-2149CD31D438}"/>
              </a:ext>
            </a:extLst>
          </p:cNvPr>
          <p:cNvSpPr/>
          <p:nvPr/>
        </p:nvSpPr>
        <p:spPr>
          <a:xfrm>
            <a:off x="952211" y="3691771"/>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7873847-7A5A-784B-95B3-0288D97B0595}"/>
              </a:ext>
            </a:extLst>
          </p:cNvPr>
          <p:cNvSpPr/>
          <p:nvPr/>
        </p:nvSpPr>
        <p:spPr>
          <a:xfrm>
            <a:off x="10779480" y="3539368"/>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6A8CDBF-0719-354F-87D0-5B1CFF9C806D}"/>
              </a:ext>
            </a:extLst>
          </p:cNvPr>
          <p:cNvSpPr/>
          <p:nvPr/>
        </p:nvSpPr>
        <p:spPr>
          <a:xfrm>
            <a:off x="1104611" y="3775123"/>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20ED5F6-67C6-AB40-844F-5791E1B582F5}"/>
              </a:ext>
            </a:extLst>
          </p:cNvPr>
          <p:cNvPicPr>
            <a:picLocks noChangeAspect="1"/>
          </p:cNvPicPr>
          <p:nvPr/>
        </p:nvPicPr>
        <p:blipFill>
          <a:blip r:embed="rId8"/>
          <a:stretch>
            <a:fillRect/>
          </a:stretch>
        </p:blipFill>
        <p:spPr>
          <a:xfrm>
            <a:off x="1814820" y="3631887"/>
            <a:ext cx="279400" cy="254000"/>
          </a:xfrm>
          <a:prstGeom prst="rect">
            <a:avLst/>
          </a:prstGeom>
        </p:spPr>
      </p:pic>
      <p:pic>
        <p:nvPicPr>
          <p:cNvPr id="46" name="Picture 45">
            <a:extLst>
              <a:ext uri="{FF2B5EF4-FFF2-40B4-BE49-F238E27FC236}">
                <a16:creationId xmlns:a16="http://schemas.microsoft.com/office/drawing/2014/main" id="{F8BE7CC8-8588-4A4B-8203-A0C82FBF25F9}"/>
              </a:ext>
            </a:extLst>
          </p:cNvPr>
          <p:cNvPicPr>
            <a:picLocks noChangeAspect="1"/>
          </p:cNvPicPr>
          <p:nvPr/>
        </p:nvPicPr>
        <p:blipFill>
          <a:blip r:embed="rId8"/>
          <a:stretch>
            <a:fillRect/>
          </a:stretch>
        </p:blipFill>
        <p:spPr>
          <a:xfrm>
            <a:off x="1811399" y="3633802"/>
            <a:ext cx="279400" cy="254000"/>
          </a:xfrm>
          <a:prstGeom prst="rect">
            <a:avLst/>
          </a:prstGeom>
        </p:spPr>
      </p:pic>
      <p:sp>
        <p:nvSpPr>
          <p:cNvPr id="48" name="Rectangle 47">
            <a:extLst>
              <a:ext uri="{FF2B5EF4-FFF2-40B4-BE49-F238E27FC236}">
                <a16:creationId xmlns:a16="http://schemas.microsoft.com/office/drawing/2014/main" id="{ABBA4536-45BC-9D42-8D5E-176BA6C34E72}"/>
              </a:ext>
            </a:extLst>
          </p:cNvPr>
          <p:cNvSpPr/>
          <p:nvPr/>
        </p:nvSpPr>
        <p:spPr>
          <a:xfrm>
            <a:off x="10574815" y="3608771"/>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Picture 48">
            <a:extLst>
              <a:ext uri="{FF2B5EF4-FFF2-40B4-BE49-F238E27FC236}">
                <a16:creationId xmlns:a16="http://schemas.microsoft.com/office/drawing/2014/main" id="{443ADF82-7B76-6B4F-B891-1F6744D3B256}"/>
              </a:ext>
            </a:extLst>
          </p:cNvPr>
          <p:cNvPicPr>
            <a:picLocks noChangeAspect="1"/>
          </p:cNvPicPr>
          <p:nvPr/>
        </p:nvPicPr>
        <p:blipFill>
          <a:blip r:embed="rId8"/>
          <a:stretch>
            <a:fillRect/>
          </a:stretch>
        </p:blipFill>
        <p:spPr>
          <a:xfrm>
            <a:off x="9870178" y="3564771"/>
            <a:ext cx="279400" cy="254000"/>
          </a:xfrm>
          <a:prstGeom prst="rect">
            <a:avLst/>
          </a:prstGeom>
        </p:spPr>
      </p:pic>
      <p:pic>
        <p:nvPicPr>
          <p:cNvPr id="50" name="Picture 49">
            <a:extLst>
              <a:ext uri="{FF2B5EF4-FFF2-40B4-BE49-F238E27FC236}">
                <a16:creationId xmlns:a16="http://schemas.microsoft.com/office/drawing/2014/main" id="{176B60F9-90C3-654F-A409-D0623F23A7B2}"/>
              </a:ext>
            </a:extLst>
          </p:cNvPr>
          <p:cNvPicPr>
            <a:picLocks noChangeAspect="1"/>
          </p:cNvPicPr>
          <p:nvPr/>
        </p:nvPicPr>
        <p:blipFill>
          <a:blip r:embed="rId8"/>
          <a:stretch>
            <a:fillRect/>
          </a:stretch>
        </p:blipFill>
        <p:spPr>
          <a:xfrm>
            <a:off x="9858135" y="3580451"/>
            <a:ext cx="279400" cy="254000"/>
          </a:xfrm>
          <a:prstGeom prst="rect">
            <a:avLst/>
          </a:prstGeom>
        </p:spPr>
      </p:pic>
      <p:sp>
        <p:nvSpPr>
          <p:cNvPr id="51" name="TextBox 50">
            <a:extLst>
              <a:ext uri="{FF2B5EF4-FFF2-40B4-BE49-F238E27FC236}">
                <a16:creationId xmlns:a16="http://schemas.microsoft.com/office/drawing/2014/main" id="{B4E26406-4047-F143-A7D1-D814EC63967C}"/>
              </a:ext>
            </a:extLst>
          </p:cNvPr>
          <p:cNvSpPr txBox="1"/>
          <p:nvPr/>
        </p:nvSpPr>
        <p:spPr>
          <a:xfrm>
            <a:off x="2969525" y="5190686"/>
            <a:ext cx="7433649" cy="523220"/>
          </a:xfrm>
          <a:prstGeom prst="rect">
            <a:avLst/>
          </a:prstGeom>
          <a:noFill/>
        </p:spPr>
        <p:txBody>
          <a:bodyPr wrap="square" rtlCol="0">
            <a:spAutoFit/>
          </a:bodyPr>
          <a:lstStyle/>
          <a:p>
            <a:r>
              <a:rPr lang="en-US" sz="2800" b="1" dirty="0">
                <a:latin typeface="Gill Sans SemiBold" panose="020B0502020104020203" pitchFamily="34" charset="-79"/>
                <a:cs typeface="Gill Sans SemiBold" panose="020B0502020104020203" pitchFamily="34" charset="-79"/>
              </a:rPr>
              <a:t>Queues build up when rates exceed capacity</a:t>
            </a:r>
          </a:p>
        </p:txBody>
      </p:sp>
    </p:spTree>
    <p:custDataLst>
      <p:tags r:id="rId1"/>
    </p:custDataLst>
    <p:extLst>
      <p:ext uri="{BB962C8B-B14F-4D97-AF65-F5344CB8AC3E}">
        <p14:creationId xmlns:p14="http://schemas.microsoft.com/office/powerpoint/2010/main" val="664297970"/>
      </p:ext>
    </p:extLst>
  </p:cSld>
  <p:clrMapOvr>
    <a:masterClrMapping/>
  </p:clrMapOvr>
  <mc:AlternateContent xmlns:mc="http://schemas.openxmlformats.org/markup-compatibility/2006" xmlns:p14="http://schemas.microsoft.com/office/powerpoint/2010/main">
    <mc:Choice Requires="p14">
      <p:transition spd="slow" p14:dur="2000" advTm="50647"/>
    </mc:Choice>
    <mc:Fallback xmlns="">
      <p:transition spd="slow" advTm="506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0" presetClass="path" presetSubtype="0" repeatCount="3000" accel="50000" decel="50000" fill="hold" grpId="0" nodeType="withEffect">
                                  <p:stCondLst>
                                    <p:cond delay="0"/>
                                  </p:stCondLst>
                                  <p:childTnLst>
                                    <p:animMotion origin="layout" path="M -0.00156 2.22222E-6 C -0.00455 0.01134 -0.00781 0.02361 0.00808 0.02801 C 0.02409 0.03241 0.09466 0.02662 0.09466 0.02685 L 0.09466 0.02662 " pathEditMode="relative" rAng="0" ptsTypes="AAAA">
                                      <p:cBhvr>
                                        <p:cTn id="8" dur="2000" fill="hold"/>
                                        <p:tgtEl>
                                          <p:spTgt spid="92"/>
                                        </p:tgtEl>
                                        <p:attrNameLst>
                                          <p:attrName>ppt_x</p:attrName>
                                          <p:attrName>ppt_y</p:attrName>
                                        </p:attrNameLst>
                                      </p:cBhvr>
                                      <p:rCtr x="4688" y="1481"/>
                                    </p:animMotion>
                                  </p:childTnLst>
                                </p:cTn>
                              </p:par>
                              <p:par>
                                <p:cTn id="9" presetID="1" presetClass="entr" presetSubtype="0" fill="hold" grpId="1"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par>
                                <p:cTn id="11" presetID="0" presetClass="path" presetSubtype="0" repeatCount="3000" accel="50000" decel="50000" fill="hold" grpId="0" nodeType="withEffect">
                                  <p:stCondLst>
                                    <p:cond delay="0"/>
                                  </p:stCondLst>
                                  <p:childTnLst>
                                    <p:animMotion origin="layout" path="M 3.125E-6 2.96296E-6 C -0.01589 0.01342 -0.03086 0.02731 -0.04883 0.03333 C -0.06654 0.03819 -0.08672 0.03518 -0.10638 0.03194 " pathEditMode="relative" rAng="0" ptsTypes="AAA">
                                      <p:cBhvr>
                                        <p:cTn id="12" dur="2000" fill="hold"/>
                                        <p:tgtEl>
                                          <p:spTgt spid="113"/>
                                        </p:tgtEl>
                                        <p:attrNameLst>
                                          <p:attrName>ppt_x</p:attrName>
                                          <p:attrName>ppt_y</p:attrName>
                                        </p:attrNameLst>
                                      </p:cBhvr>
                                      <p:rCtr x="-5326" y="1782"/>
                                    </p:animMotion>
                                  </p:childTnLst>
                                </p:cTn>
                              </p:par>
                              <p:par>
                                <p:cTn id="13" presetID="1" presetClass="entr" presetSubtype="0" fill="hold" grpId="1"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0" presetClass="path" presetSubtype="0" repeatCount="3000" accel="50000" decel="50000" fill="hold" grpId="0" nodeType="withEffect">
                                  <p:stCondLst>
                                    <p:cond delay="0"/>
                                  </p:stCondLst>
                                  <p:childTnLst>
                                    <p:animMotion origin="layout" path="M -0.00234 0 C -0.00625 0.00255 -0.01002 0.00602 0.00873 0.00694 C 0.02709 0.00833 0.11003 0.00625 0.11003 0.00671 L 0.11003 0.00625 " pathEditMode="relative" rAng="0" ptsTypes="AAAA">
                                      <p:cBhvr>
                                        <p:cTn id="16" dur="2000" fill="hold"/>
                                        <p:tgtEl>
                                          <p:spTgt spid="38"/>
                                        </p:tgtEl>
                                        <p:attrNameLst>
                                          <p:attrName>ppt_x</p:attrName>
                                          <p:attrName>ppt_y</p:attrName>
                                        </p:attrNameLst>
                                      </p:cBhvr>
                                      <p:rCtr x="5456" y="370"/>
                                    </p:animMotion>
                                  </p:childTnLst>
                                </p:cTn>
                              </p:par>
                              <p:par>
                                <p:cTn id="17" presetID="1" presetClass="entr" presetSubtype="0" fill="hold" grpId="1"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0" presetClass="path" presetSubtype="0" repeatCount="3000" accel="50000" decel="50000" fill="hold" grpId="0" nodeType="withEffect">
                                  <p:stCondLst>
                                    <p:cond delay="0"/>
                                  </p:stCondLst>
                                  <p:childTnLst>
                                    <p:animMotion origin="layout" path="M 4.16667E-6 3.33333E-6 C -0.01836 0.00648 -0.03594 0.01435 -0.05651 0.01666 C -0.07683 0.01944 -0.1 0.01828 -0.12253 0.01597 " pathEditMode="relative" rAng="0" ptsTypes="AAA">
                                      <p:cBhvr>
                                        <p:cTn id="20" dur="2000" fill="hold"/>
                                        <p:tgtEl>
                                          <p:spTgt spid="39"/>
                                        </p:tgtEl>
                                        <p:attrNameLst>
                                          <p:attrName>ppt_x</p:attrName>
                                          <p:attrName>ppt_y</p:attrName>
                                        </p:attrNameLst>
                                      </p:cBhvr>
                                      <p:rCtr x="-6133" y="903"/>
                                    </p:animMotion>
                                  </p:childTnLst>
                                </p:cTn>
                              </p:par>
                              <p:par>
                                <p:cTn id="21" presetID="1" presetClass="entr" presetSubtype="0" fill="hold" grpId="1"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0" presetClass="path" presetSubtype="0" repeatCount="3000" accel="50000" decel="50000" fill="hold" grpId="0" nodeType="withEffect">
                                  <p:stCondLst>
                                    <p:cond delay="0"/>
                                  </p:stCondLst>
                                  <p:childTnLst>
                                    <p:animMotion origin="layout" path="M 0.00013 4.44444E-6 C -0.00403 -0.00278 -0.00872 -0.00533 0.01289 -0.00625 C 0.03477 -0.00741 0.13034 -0.00579 0.13034 -0.00602 L 0.13034 -0.00579 " pathEditMode="relative" rAng="0" ptsTypes="AAAA">
                                      <p:cBhvr>
                                        <p:cTn id="24" dur="2000" fill="hold"/>
                                        <p:tgtEl>
                                          <p:spTgt spid="42"/>
                                        </p:tgtEl>
                                        <p:attrNameLst>
                                          <p:attrName>ppt_x</p:attrName>
                                          <p:attrName>ppt_y</p:attrName>
                                        </p:attrNameLst>
                                      </p:cBhvr>
                                      <p:rCtr x="6328" y="-347"/>
                                    </p:animMotion>
                                  </p:childTnLst>
                                </p:cTn>
                              </p:par>
                              <p:par>
                                <p:cTn id="25" presetID="1"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0" presetClass="path" presetSubtype="0" repeatCount="3000" accel="50000" decel="50000" fill="hold" grpId="0" nodeType="withEffect">
                                  <p:stCondLst>
                                    <p:cond delay="0"/>
                                  </p:stCondLst>
                                  <p:childTnLst>
                                    <p:animMotion origin="layout" path="M -0.00234 -0.00023 C -0.02213 0.00209 -0.04101 0.00486 -0.06302 0.00579 C -0.08476 0.00695 -0.10963 0.00672 -0.13359 0.00556 " pathEditMode="relative" rAng="0" ptsTypes="AAA">
                                      <p:cBhvr>
                                        <p:cTn id="28" dur="2000" fill="hold"/>
                                        <p:tgtEl>
                                          <p:spTgt spid="43"/>
                                        </p:tgtEl>
                                        <p:attrNameLst>
                                          <p:attrName>ppt_x</p:attrName>
                                          <p:attrName>ppt_y</p:attrName>
                                        </p:attrNameLst>
                                      </p:cBhvr>
                                      <p:rCtr x="-6562" y="324"/>
                                    </p:animMotion>
                                  </p:childTnLst>
                                </p:cTn>
                              </p:par>
                              <p:par>
                                <p:cTn id="29" presetID="0" presetClass="path" presetSubtype="0" repeatCount="0" accel="50000" decel="50000" fill="hold" nodeType="withEffect">
                                  <p:stCondLst>
                                    <p:cond delay="1800"/>
                                  </p:stCondLst>
                                  <p:childTnLst>
                                    <p:animMotion origin="layout" path="M 0.00026 0.00047 L 0.00026 0.00116 C -0.00065 -0.01759 -0.00104 -0.02824 -0.00208 -0.04606 C -0.00247 -0.05162 -0.00286 -0.05717 -0.00299 -0.06319 C -0.00286 -0.0912 -0.00286 -0.11921 -0.00208 -0.14768 C -0.00208 -0.14977 -0.00052 -0.17268 0.00144 -0.17477 C 0.00534 -0.17986 0.00482 -0.17662 0.00482 -0.1831 L 0.15847 -0.01412 L 0.16758 -0.00162 L 0.1711 -0.18727 L 0.00026 0.00047 Z " pathEditMode="relative" rAng="0" ptsTypes="AAAAAAAAAAA">
                                      <p:cBhvr>
                                        <p:cTn id="30" dur="4000" fill="hold"/>
                                        <p:tgtEl>
                                          <p:spTgt spid="44"/>
                                        </p:tgtEl>
                                        <p:attrNameLst>
                                          <p:attrName>ppt_x</p:attrName>
                                          <p:attrName>ppt_y</p:attrName>
                                        </p:attrNameLst>
                                      </p:cBhvr>
                                      <p:rCtr x="8372" y="-9352"/>
                                    </p:animMotion>
                                  </p:childTnLst>
                                </p:cTn>
                              </p:par>
                              <p:par>
                                <p:cTn id="31" presetID="0" presetClass="path" presetSubtype="0" repeatCount="0" accel="50000" decel="50000" fill="hold" nodeType="withEffect">
                                  <p:stCondLst>
                                    <p:cond delay="1800"/>
                                  </p:stCondLst>
                                  <p:childTnLst>
                                    <p:animMotion origin="layout" path="M 0.00014 -0.00185 L 0.00014 -0.00139 C 5E-6 -0.00671 0.00443 -0.00787 0.00482 -0.01065 C 0.00534 -0.01389 0.00521 -0.01065 0.00495 -0.01319 C 0.00443 -0.02292 0.00404 -0.0419 0.00365 -0.05185 C 0.00352 -0.05486 0.00378 -0.05718 0.00352 -0.06019 C 0.00378 -0.07917 0.00105 -0.08681 0.00157 -0.10648 C 0.00157 -0.10833 0.00404 -0.11528 0.0043 -0.11713 C 0.00573 -0.125 -0.00143 -0.13009 0.00157 -0.13356 C 0.0017 -0.13727 0.00196 -0.14074 0.00222 -0.14444 C 0.00235 -0.14699 0.00274 -0.14954 0.00287 -0.15255 C 0.00417 -0.18056 0.00261 -0.16574 0.0043 -0.17986 C 0.00404 -0.18241 0.00378 -0.18542 0.00352 -0.18773 L -0.16224 0.00648 L -0.17266 0.00926 C -0.17162 -0.05532 -0.17019 -0.11944 -0.16889 -0.18356 L 0.00014 -0.00185 Z " pathEditMode="relative" rAng="0" ptsTypes="AAAAAAAAAAAAAAAAA">
                                      <p:cBhvr>
                                        <p:cTn id="32" dur="4000" fill="hold"/>
                                        <p:tgtEl>
                                          <p:spTgt spid="45"/>
                                        </p:tgtEl>
                                        <p:attrNameLst>
                                          <p:attrName>ppt_x</p:attrName>
                                          <p:attrName>ppt_y</p:attrName>
                                        </p:attrNameLst>
                                      </p:cBhvr>
                                      <p:rCtr x="-8398" y="-8750"/>
                                    </p:animMotion>
                                  </p:childTnLst>
                                </p:cTn>
                              </p:par>
                              <p:par>
                                <p:cTn id="33" presetID="1" presetClass="entr" presetSubtype="0" fill="hold" grpId="1"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0" presetClass="path" presetSubtype="0" repeatCount="3000" accel="50000" decel="50000" fill="hold" grpId="0" nodeType="withEffect">
                                  <p:stCondLst>
                                    <p:cond delay="0"/>
                                  </p:stCondLst>
                                  <p:childTnLst>
                                    <p:animMotion origin="layout" path="M -0.00039 -2.59259E-6 C -0.00547 -0.00949 -0.01054 -0.01805 0.0142 -0.02106 C 0.0392 -0.025 0.1487 -0.01944 0.1487 -0.02037 L 0.1487 -0.01944 " pathEditMode="relative" rAng="0" ptsTypes="AAAA">
                                      <p:cBhvr>
                                        <p:cTn id="36" dur="2000" fill="hold"/>
                                        <p:tgtEl>
                                          <p:spTgt spid="36"/>
                                        </p:tgtEl>
                                        <p:attrNameLst>
                                          <p:attrName>ppt_x</p:attrName>
                                          <p:attrName>ppt_y</p:attrName>
                                        </p:attrNameLst>
                                      </p:cBhvr>
                                      <p:rCtr x="7240" y="-1134"/>
                                    </p:animMotion>
                                  </p:childTnLst>
                                </p:cTn>
                              </p:par>
                              <p:par>
                                <p:cTn id="37" presetID="1" presetClass="entr" presetSubtype="0" fill="hold" nodeType="withEffect">
                                  <p:stCondLst>
                                    <p:cond delay="2000"/>
                                  </p:stCondLst>
                                  <p:childTnLst>
                                    <p:set>
                                      <p:cBhvr>
                                        <p:cTn id="38" dur="1" fill="hold">
                                          <p:stCondLst>
                                            <p:cond delay="0"/>
                                          </p:stCondLst>
                                        </p:cTn>
                                        <p:tgtEl>
                                          <p:spTgt spid="4"/>
                                        </p:tgtEl>
                                        <p:attrNameLst>
                                          <p:attrName>style.visibility</p:attrName>
                                        </p:attrNameLst>
                                      </p:cBhvr>
                                      <p:to>
                                        <p:strVal val="visible"/>
                                      </p:to>
                                    </p:set>
                                  </p:childTnLst>
                                </p:cTn>
                              </p:par>
                              <p:par>
                                <p:cTn id="39" presetID="0" presetClass="path" presetSubtype="0" accel="50000" decel="50000" fill="hold" nodeType="withEffect">
                                  <p:stCondLst>
                                    <p:cond delay="2000"/>
                                  </p:stCondLst>
                                  <p:childTnLst>
                                    <p:animMotion origin="layout" path="M 3.54167E-6 1.85185E-6 L 0.14974 1.85185E-6 " pathEditMode="relative" ptsTypes="AA">
                                      <p:cBhvr>
                                        <p:cTn id="40" dur="2000" fill="hold"/>
                                        <p:tgtEl>
                                          <p:spTgt spid="4"/>
                                        </p:tgtEl>
                                        <p:attrNameLst>
                                          <p:attrName>ppt_x</p:attrName>
                                          <p:attrName>ppt_y</p:attrName>
                                        </p:attrNameLst>
                                      </p:cBhvr>
                                    </p:animMotion>
                                  </p:childTnLst>
                                </p:cTn>
                              </p:par>
                              <p:par>
                                <p:cTn id="41" presetID="1" presetClass="entr" presetSubtype="0" fill="hold" nodeType="withEffect">
                                  <p:stCondLst>
                                    <p:cond delay="4000"/>
                                  </p:stCondLst>
                                  <p:childTnLst>
                                    <p:set>
                                      <p:cBhvr>
                                        <p:cTn id="42" dur="1" fill="hold">
                                          <p:stCondLst>
                                            <p:cond delay="0"/>
                                          </p:stCondLst>
                                        </p:cTn>
                                        <p:tgtEl>
                                          <p:spTgt spid="46"/>
                                        </p:tgtEl>
                                        <p:attrNameLst>
                                          <p:attrName>style.visibility</p:attrName>
                                        </p:attrNameLst>
                                      </p:cBhvr>
                                      <p:to>
                                        <p:strVal val="visible"/>
                                      </p:to>
                                    </p:set>
                                  </p:childTnLst>
                                </p:cTn>
                              </p:par>
                              <p:par>
                                <p:cTn id="43" presetID="0" presetClass="path" presetSubtype="0" accel="50000" decel="50000" fill="hold" nodeType="withEffect">
                                  <p:stCondLst>
                                    <p:cond delay="4000"/>
                                  </p:stCondLst>
                                  <p:childTnLst>
                                    <p:animMotion origin="layout" path="M 0.00026 0.00093 L 0.12187 -0.00023 " pathEditMode="relative" ptsTypes="AA">
                                      <p:cBhvr>
                                        <p:cTn id="44" dur="2000" fill="hold"/>
                                        <p:tgtEl>
                                          <p:spTgt spid="46"/>
                                        </p:tgtEl>
                                        <p:attrNameLst>
                                          <p:attrName>ppt_x</p:attrName>
                                          <p:attrName>ppt_y</p:attrName>
                                        </p:attrNameLst>
                                      </p:cBhvr>
                                    </p:animMotion>
                                  </p:childTnLst>
                                </p:cTn>
                              </p:par>
                              <p:par>
                                <p:cTn id="45" presetID="1" presetClass="entr" presetSubtype="0" fill="hold" grpId="1"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0" presetClass="path" presetSubtype="0" repeatCount="3000" accel="50000" decel="50000" fill="hold" grpId="0" nodeType="withEffect">
                                  <p:stCondLst>
                                    <p:cond delay="0"/>
                                  </p:stCondLst>
                                  <p:childTnLst>
                                    <p:animMotion origin="layout" path="M 0.00235 2.96296E-6 C -0.0207 -0.00209 -0.04192 -0.00533 -0.06653 -0.00625 C -0.09127 -0.00695 -0.11902 -0.00672 -0.14545 -0.00602 " pathEditMode="relative" rAng="0" ptsTypes="AAA">
                                      <p:cBhvr>
                                        <p:cTn id="48" dur="2000" fill="hold"/>
                                        <p:tgtEl>
                                          <p:spTgt spid="48"/>
                                        </p:tgtEl>
                                        <p:attrNameLst>
                                          <p:attrName>ppt_x</p:attrName>
                                          <p:attrName>ppt_y</p:attrName>
                                        </p:attrNameLst>
                                      </p:cBhvr>
                                      <p:rCtr x="-7396" y="-347"/>
                                    </p:animMotion>
                                  </p:childTnLst>
                                </p:cTn>
                              </p:par>
                              <p:par>
                                <p:cTn id="49" presetID="1" presetClass="entr" presetSubtype="0" fill="hold" nodeType="withEffect">
                                  <p:stCondLst>
                                    <p:cond delay="2000"/>
                                  </p:stCondLst>
                                  <p:childTnLst>
                                    <p:set>
                                      <p:cBhvr>
                                        <p:cTn id="50" dur="1" fill="hold">
                                          <p:stCondLst>
                                            <p:cond delay="0"/>
                                          </p:stCondLst>
                                        </p:cTn>
                                        <p:tgtEl>
                                          <p:spTgt spid="49"/>
                                        </p:tgtEl>
                                        <p:attrNameLst>
                                          <p:attrName>style.visibility</p:attrName>
                                        </p:attrNameLst>
                                      </p:cBhvr>
                                      <p:to>
                                        <p:strVal val="visible"/>
                                      </p:to>
                                    </p:set>
                                  </p:childTnLst>
                                </p:cTn>
                              </p:par>
                              <p:par>
                                <p:cTn id="51" presetID="0" presetClass="path" presetSubtype="0" accel="50000" decel="50000" fill="hold" nodeType="withEffect">
                                  <p:stCondLst>
                                    <p:cond delay="2000"/>
                                  </p:stCondLst>
                                  <p:childTnLst>
                                    <p:animMotion origin="layout" path="M 0.00026 0.00092 L -0.13984 4.07407E-6 " pathEditMode="relative" rAng="0" ptsTypes="AA">
                                      <p:cBhvr>
                                        <p:cTn id="52" dur="2000" fill="hold"/>
                                        <p:tgtEl>
                                          <p:spTgt spid="49"/>
                                        </p:tgtEl>
                                        <p:attrNameLst>
                                          <p:attrName>ppt_x</p:attrName>
                                          <p:attrName>ppt_y</p:attrName>
                                        </p:attrNameLst>
                                      </p:cBhvr>
                                      <p:rCtr x="-7005" y="-46"/>
                                    </p:animMotion>
                                  </p:childTnLst>
                                </p:cTn>
                              </p:par>
                              <p:par>
                                <p:cTn id="53" presetID="1" presetClass="entr" presetSubtype="0" fill="hold" nodeType="withEffect">
                                  <p:stCondLst>
                                    <p:cond delay="4000"/>
                                  </p:stCondLst>
                                  <p:childTnLst>
                                    <p:set>
                                      <p:cBhvr>
                                        <p:cTn id="54" dur="1" fill="hold">
                                          <p:stCondLst>
                                            <p:cond delay="0"/>
                                          </p:stCondLst>
                                        </p:cTn>
                                        <p:tgtEl>
                                          <p:spTgt spid="50"/>
                                        </p:tgtEl>
                                        <p:attrNameLst>
                                          <p:attrName>style.visibility</p:attrName>
                                        </p:attrNameLst>
                                      </p:cBhvr>
                                      <p:to>
                                        <p:strVal val="visible"/>
                                      </p:to>
                                    </p:set>
                                  </p:childTnLst>
                                </p:cTn>
                              </p:par>
                              <p:par>
                                <p:cTn id="55" presetID="0" presetClass="path" presetSubtype="0" accel="50000" decel="50000" fill="hold" nodeType="withEffect">
                                  <p:stCondLst>
                                    <p:cond delay="4000"/>
                                  </p:stCondLst>
                                  <p:childTnLst>
                                    <p:animMotion origin="layout" path="M 0.00026 0.00093 L -0.1138 -0.00208 " pathEditMode="relative" rAng="0" ptsTypes="AA">
                                      <p:cBhvr>
                                        <p:cTn id="56" dur="2000" fill="hold"/>
                                        <p:tgtEl>
                                          <p:spTgt spid="50"/>
                                        </p:tgtEl>
                                        <p:attrNameLst>
                                          <p:attrName>ppt_x</p:attrName>
                                          <p:attrName>ppt_y</p:attrName>
                                        </p:attrNameLst>
                                      </p:cBhvr>
                                      <p:rCtr x="-5703" y="-162"/>
                                    </p:animMotion>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2" grpId="1" animBg="1"/>
      <p:bldP spid="113" grpId="0" animBg="1"/>
      <p:bldP spid="113" grpId="1" animBg="1"/>
      <p:bldP spid="38" grpId="0" animBg="1"/>
      <p:bldP spid="38" grpId="1" animBg="1"/>
      <p:bldP spid="39" grpId="0" animBg="1"/>
      <p:bldP spid="39" grpId="1" animBg="1"/>
      <p:bldP spid="42" grpId="0" animBg="1"/>
      <p:bldP spid="42" grpId="1" animBg="1"/>
      <p:bldP spid="43" grpId="0" animBg="1"/>
      <p:bldP spid="43" grpId="1" animBg="1"/>
      <p:bldP spid="36" grpId="0" animBg="1"/>
      <p:bldP spid="36" grpId="1" animBg="1"/>
      <p:bldP spid="48" grpId="0" animBg="1"/>
      <p:bldP spid="48" grpId="1" animBg="1"/>
      <p:bldP spid="5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1510F06F-5DBF-2C45-A59A-2725F9F975CD}"/>
              </a:ext>
            </a:extLst>
          </p:cNvPr>
          <p:cNvGrpSpPr/>
          <p:nvPr/>
        </p:nvGrpSpPr>
        <p:grpSpPr>
          <a:xfrm>
            <a:off x="6977696" y="4164162"/>
            <a:ext cx="423164" cy="344189"/>
            <a:chOff x="9422928" y="3132965"/>
            <a:chExt cx="411480" cy="308928"/>
          </a:xfrm>
        </p:grpSpPr>
        <p:pic>
          <p:nvPicPr>
            <p:cNvPr id="37" name="Picture 36">
              <a:extLst>
                <a:ext uri="{FF2B5EF4-FFF2-40B4-BE49-F238E27FC236}">
                  <a16:creationId xmlns:a16="http://schemas.microsoft.com/office/drawing/2014/main" id="{B2052B4C-3267-FC46-B1FF-5ADC76B28B6C}"/>
                </a:ext>
              </a:extLst>
            </p:cNvPr>
            <p:cNvPicPr>
              <a:picLocks noChangeAspect="1"/>
            </p:cNvPicPr>
            <p:nvPr/>
          </p:nvPicPr>
          <p:blipFill>
            <a:blip r:embed="rId4"/>
            <a:stretch>
              <a:fillRect/>
            </a:stretch>
          </p:blipFill>
          <p:spPr>
            <a:xfrm>
              <a:off x="9422928" y="3132965"/>
              <a:ext cx="411480" cy="241761"/>
            </a:xfrm>
            <a:prstGeom prst="rect">
              <a:avLst/>
            </a:prstGeom>
          </p:spPr>
        </p:pic>
        <p:pic>
          <p:nvPicPr>
            <p:cNvPr id="40" name="Picture 39">
              <a:extLst>
                <a:ext uri="{FF2B5EF4-FFF2-40B4-BE49-F238E27FC236}">
                  <a16:creationId xmlns:a16="http://schemas.microsoft.com/office/drawing/2014/main" id="{B181310F-26A3-8741-9D5B-7A88EFDD1811}"/>
                </a:ext>
              </a:extLst>
            </p:cNvPr>
            <p:cNvPicPr>
              <a:picLocks noChangeAspect="1"/>
            </p:cNvPicPr>
            <p:nvPr/>
          </p:nvPicPr>
          <p:blipFill>
            <a:blip r:embed="rId5"/>
            <a:stretch>
              <a:fillRect/>
            </a:stretch>
          </p:blipFill>
          <p:spPr>
            <a:xfrm>
              <a:off x="9430185" y="3282159"/>
              <a:ext cx="393192" cy="159734"/>
            </a:xfrm>
            <a:prstGeom prst="rect">
              <a:avLst/>
            </a:prstGeom>
          </p:spPr>
        </p:pic>
      </p:grpSp>
      <p:pic>
        <p:nvPicPr>
          <p:cNvPr id="44" name="Picture 43">
            <a:extLst>
              <a:ext uri="{FF2B5EF4-FFF2-40B4-BE49-F238E27FC236}">
                <a16:creationId xmlns:a16="http://schemas.microsoft.com/office/drawing/2014/main" id="{523199A6-1926-6B4F-A6F7-6D1D1A189666}"/>
              </a:ext>
            </a:extLst>
          </p:cNvPr>
          <p:cNvPicPr>
            <a:picLocks noChangeAspect="1"/>
          </p:cNvPicPr>
          <p:nvPr/>
        </p:nvPicPr>
        <p:blipFill>
          <a:blip r:embed="rId6"/>
          <a:stretch>
            <a:fillRect/>
          </a:stretch>
        </p:blipFill>
        <p:spPr>
          <a:xfrm>
            <a:off x="4926697" y="4107313"/>
            <a:ext cx="423164" cy="428082"/>
          </a:xfrm>
          <a:prstGeom prst="rect">
            <a:avLst/>
          </a:prstGeom>
        </p:spPr>
      </p:pic>
      <p:sp>
        <p:nvSpPr>
          <p:cNvPr id="6" name="Slide Number Placeholder 5"/>
          <p:cNvSpPr>
            <a:spLocks noGrp="1"/>
          </p:cNvSpPr>
          <p:nvPr>
            <p:ph type="sldNum" sz="quarter" idx="12"/>
          </p:nvPr>
        </p:nvSpPr>
        <p:spPr>
          <a:xfrm>
            <a:off x="8610600" y="6356350"/>
            <a:ext cx="2743200" cy="365125"/>
          </a:xfrm>
        </p:spPr>
        <p:txBody>
          <a:bodyPr/>
          <a:lstStyle/>
          <a:p>
            <a:fld id="{F87D3E06-D69A-8D4B-8F4E-A5338D96708D}" type="slidenum">
              <a:rPr lang="en-US" smtClean="0"/>
              <a:t>41</a:t>
            </a:fld>
            <a:endParaRPr lang="en-US"/>
          </a:p>
        </p:txBody>
      </p:sp>
      <p:pic>
        <p:nvPicPr>
          <p:cNvPr id="61" name="Picture 60">
            <a:extLst>
              <a:ext uri="{FF2B5EF4-FFF2-40B4-BE49-F238E27FC236}">
                <a16:creationId xmlns:a16="http://schemas.microsoft.com/office/drawing/2014/main" id="{02A858C7-85E0-9D4A-AB1B-7E28CCCF2109}"/>
              </a:ext>
            </a:extLst>
          </p:cNvPr>
          <p:cNvPicPr>
            <a:picLocks noChangeAspect="1"/>
          </p:cNvPicPr>
          <p:nvPr/>
        </p:nvPicPr>
        <p:blipFill>
          <a:blip r:embed="rId7">
            <a:duotone>
              <a:srgbClr val="4472C4">
                <a:shade val="45000"/>
                <a:satMod val="135000"/>
              </a:srgbClr>
              <a:prstClr val="white"/>
            </a:duotone>
          </a:blip>
          <a:stretch>
            <a:fillRect/>
          </a:stretch>
        </p:blipFill>
        <p:spPr>
          <a:xfrm>
            <a:off x="4225100" y="3523575"/>
            <a:ext cx="674929" cy="738554"/>
          </a:xfrm>
          <a:prstGeom prst="rect">
            <a:avLst/>
          </a:prstGeom>
        </p:spPr>
      </p:pic>
      <p:pic>
        <p:nvPicPr>
          <p:cNvPr id="62" name="Picture 61">
            <a:extLst>
              <a:ext uri="{FF2B5EF4-FFF2-40B4-BE49-F238E27FC236}">
                <a16:creationId xmlns:a16="http://schemas.microsoft.com/office/drawing/2014/main" id="{02A858C7-85E0-9D4A-AB1B-7E28CCCF2109}"/>
              </a:ext>
            </a:extLst>
          </p:cNvPr>
          <p:cNvPicPr>
            <a:picLocks noChangeAspect="1"/>
          </p:cNvPicPr>
          <p:nvPr/>
        </p:nvPicPr>
        <p:blipFill>
          <a:blip r:embed="rId7">
            <a:duotone>
              <a:srgbClr val="4472C4">
                <a:shade val="45000"/>
                <a:satMod val="135000"/>
              </a:srgbClr>
              <a:prstClr val="white"/>
            </a:duotone>
          </a:blip>
          <a:stretch>
            <a:fillRect/>
          </a:stretch>
        </p:blipFill>
        <p:spPr>
          <a:xfrm>
            <a:off x="7270996" y="3485998"/>
            <a:ext cx="674929" cy="738554"/>
          </a:xfrm>
          <a:prstGeom prst="rect">
            <a:avLst/>
          </a:prstGeom>
        </p:spPr>
      </p:pic>
      <p:grpSp>
        <p:nvGrpSpPr>
          <p:cNvPr id="9" name="Group 8"/>
          <p:cNvGrpSpPr/>
          <p:nvPr/>
        </p:nvGrpSpPr>
        <p:grpSpPr>
          <a:xfrm>
            <a:off x="1725658" y="3534315"/>
            <a:ext cx="2200666" cy="403454"/>
            <a:chOff x="1537252" y="3059370"/>
            <a:chExt cx="1762539" cy="403454"/>
          </a:xfrm>
        </p:grpSpPr>
        <p:cxnSp>
          <p:nvCxnSpPr>
            <p:cNvPr id="5" name="Straight Connector 4"/>
            <p:cNvCxnSpPr/>
            <p:nvPr/>
          </p:nvCxnSpPr>
          <p:spPr>
            <a:xfrm>
              <a:off x="1537252" y="3067860"/>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1537252" y="3462824"/>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3294998" y="3059370"/>
              <a:ext cx="0" cy="402486"/>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66" name="Group 65"/>
          <p:cNvGrpSpPr/>
          <p:nvPr/>
        </p:nvGrpSpPr>
        <p:grpSpPr>
          <a:xfrm rot="10800000">
            <a:off x="8793931" y="3478673"/>
            <a:ext cx="1762539" cy="403454"/>
            <a:chOff x="1537252" y="3059370"/>
            <a:chExt cx="1762539" cy="403454"/>
          </a:xfrm>
        </p:grpSpPr>
        <p:cxnSp>
          <p:nvCxnSpPr>
            <p:cNvPr id="67" name="Straight Connector 66"/>
            <p:cNvCxnSpPr/>
            <p:nvPr/>
          </p:nvCxnSpPr>
          <p:spPr>
            <a:xfrm>
              <a:off x="1537252" y="3067860"/>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1537252" y="3462824"/>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3294998" y="3059370"/>
              <a:ext cx="0" cy="402486"/>
            </a:xfrm>
            <a:prstGeom prst="line">
              <a:avLst/>
            </a:prstGeom>
            <a:ln w="38100"/>
          </p:spPr>
          <p:style>
            <a:lnRef idx="1">
              <a:schemeClr val="dk1"/>
            </a:lnRef>
            <a:fillRef idx="0">
              <a:schemeClr val="dk1"/>
            </a:fillRef>
            <a:effectRef idx="0">
              <a:schemeClr val="dk1"/>
            </a:effectRef>
            <a:fontRef idx="minor">
              <a:schemeClr val="tx1"/>
            </a:fontRef>
          </p:style>
        </p:cxnSp>
      </p:grpSp>
      <p:cxnSp>
        <p:nvCxnSpPr>
          <p:cNvPr id="13" name="Curved Connector 12"/>
          <p:cNvCxnSpPr/>
          <p:nvPr/>
        </p:nvCxnSpPr>
        <p:spPr>
          <a:xfrm>
            <a:off x="571411" y="3649792"/>
            <a:ext cx="1085646" cy="143166"/>
          </a:xfrm>
          <a:prstGeom prst="curvedConnector3">
            <a:avLst>
              <a:gd name="adj1" fmla="val -493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urved Connector 85"/>
          <p:cNvCxnSpPr/>
          <p:nvPr/>
        </p:nvCxnSpPr>
        <p:spPr>
          <a:xfrm rot="5400000">
            <a:off x="10788018" y="2868161"/>
            <a:ext cx="115809" cy="1500007"/>
          </a:xfrm>
          <a:prstGeom prst="curvedConnector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607060" y="3994199"/>
            <a:ext cx="3265453" cy="461665"/>
          </a:xfrm>
          <a:prstGeom prst="rect">
            <a:avLst/>
          </a:prstGeom>
          <a:noFill/>
        </p:spPr>
        <p:txBody>
          <a:bodyPr wrap="square" rtlCol="0">
            <a:spAutoFit/>
          </a:bodyPr>
          <a:lstStyle/>
          <a:p>
            <a:r>
              <a:rPr lang="en-US" sz="2400" dirty="0"/>
              <a:t>Transaction Queue</a:t>
            </a:r>
          </a:p>
        </p:txBody>
      </p:sp>
      <p:sp>
        <p:nvSpPr>
          <p:cNvPr id="59" name="TextBox 58"/>
          <p:cNvSpPr txBox="1"/>
          <p:nvPr/>
        </p:nvSpPr>
        <p:spPr>
          <a:xfrm>
            <a:off x="8118813" y="3850774"/>
            <a:ext cx="2799200" cy="461665"/>
          </a:xfrm>
          <a:prstGeom prst="rect">
            <a:avLst/>
          </a:prstGeom>
          <a:noFill/>
        </p:spPr>
        <p:txBody>
          <a:bodyPr wrap="square" rtlCol="0">
            <a:spAutoFit/>
          </a:bodyPr>
          <a:lstStyle/>
          <a:p>
            <a:r>
              <a:rPr lang="en-US" sz="2400" dirty="0"/>
              <a:t>Transaction Queue</a:t>
            </a:r>
          </a:p>
        </p:txBody>
      </p:sp>
      <p:sp>
        <p:nvSpPr>
          <p:cNvPr id="7" name="Title 6"/>
          <p:cNvSpPr>
            <a:spLocks noGrp="1"/>
          </p:cNvSpPr>
          <p:nvPr>
            <p:ph type="title"/>
          </p:nvPr>
        </p:nvSpPr>
        <p:spPr>
          <a:xfrm>
            <a:off x="1183216" y="392164"/>
            <a:ext cx="10515600" cy="1325563"/>
          </a:xfrm>
        </p:spPr>
        <p:txBody>
          <a:bodyPr/>
          <a:lstStyle/>
          <a:p>
            <a:r>
              <a:rPr lang="en-US" dirty="0"/>
              <a:t>Payment channel dynamics</a:t>
            </a:r>
          </a:p>
        </p:txBody>
      </p:sp>
      <p:sp>
        <p:nvSpPr>
          <p:cNvPr id="63" name="TextBox 62">
            <a:extLst>
              <a:ext uri="{FF2B5EF4-FFF2-40B4-BE49-F238E27FC236}">
                <a16:creationId xmlns:a16="http://schemas.microsoft.com/office/drawing/2014/main" id="{36C512DD-0D38-AA4C-8197-9814A3311960}"/>
              </a:ext>
            </a:extLst>
          </p:cNvPr>
          <p:cNvSpPr txBox="1"/>
          <p:nvPr/>
        </p:nvSpPr>
        <p:spPr>
          <a:xfrm>
            <a:off x="5418012" y="2171018"/>
            <a:ext cx="2046007" cy="461665"/>
          </a:xfrm>
          <a:prstGeom prst="rect">
            <a:avLst/>
          </a:prstGeom>
          <a:noFill/>
        </p:spPr>
        <p:txBody>
          <a:bodyPr wrap="square" rtlCol="0">
            <a:spAutoFit/>
          </a:bodyPr>
          <a:lstStyle/>
          <a:p>
            <a:r>
              <a:rPr lang="en-US" sz="2400" dirty="0"/>
              <a:t>In-flight funds</a:t>
            </a:r>
          </a:p>
        </p:txBody>
      </p:sp>
      <p:sp>
        <p:nvSpPr>
          <p:cNvPr id="74" name="TextBox 73">
            <a:extLst>
              <a:ext uri="{FF2B5EF4-FFF2-40B4-BE49-F238E27FC236}">
                <a16:creationId xmlns:a16="http://schemas.microsoft.com/office/drawing/2014/main" id="{17E83307-52F3-6043-8BA4-B38FE362A2BF}"/>
              </a:ext>
            </a:extLst>
          </p:cNvPr>
          <p:cNvSpPr txBox="1"/>
          <p:nvPr/>
        </p:nvSpPr>
        <p:spPr>
          <a:xfrm>
            <a:off x="5299739" y="4746584"/>
            <a:ext cx="2097910" cy="461665"/>
          </a:xfrm>
          <a:prstGeom prst="rect">
            <a:avLst/>
          </a:prstGeom>
          <a:noFill/>
        </p:spPr>
        <p:txBody>
          <a:bodyPr wrap="square" rtlCol="0">
            <a:spAutoFit/>
          </a:bodyPr>
          <a:lstStyle/>
          <a:p>
            <a:r>
              <a:rPr lang="en-US" sz="2400" dirty="0"/>
              <a:t>Available funds</a:t>
            </a:r>
          </a:p>
        </p:txBody>
      </p:sp>
      <p:sp>
        <p:nvSpPr>
          <p:cNvPr id="92" name="Rectangle 91">
            <a:extLst>
              <a:ext uri="{FF2B5EF4-FFF2-40B4-BE49-F238E27FC236}">
                <a16:creationId xmlns:a16="http://schemas.microsoft.com/office/drawing/2014/main" id="{AE282318-960E-F148-BA7F-D1107DC0A3BB}"/>
              </a:ext>
            </a:extLst>
          </p:cNvPr>
          <p:cNvSpPr/>
          <p:nvPr/>
        </p:nvSpPr>
        <p:spPr>
          <a:xfrm>
            <a:off x="653435" y="3459558"/>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14922062-5B63-FD4F-B6AA-414F59E99F5E}"/>
              </a:ext>
            </a:extLst>
          </p:cNvPr>
          <p:cNvSpPr txBox="1"/>
          <p:nvPr/>
        </p:nvSpPr>
        <p:spPr>
          <a:xfrm>
            <a:off x="0" y="2935457"/>
            <a:ext cx="2495765" cy="461665"/>
          </a:xfrm>
          <a:prstGeom prst="rect">
            <a:avLst/>
          </a:prstGeom>
          <a:noFill/>
        </p:spPr>
        <p:txBody>
          <a:bodyPr wrap="square" rtlCol="0">
            <a:spAutoFit/>
          </a:bodyPr>
          <a:lstStyle/>
          <a:p>
            <a:r>
              <a:rPr lang="en-US" sz="2400" dirty="0"/>
              <a:t>Alice to Bob</a:t>
            </a:r>
          </a:p>
        </p:txBody>
      </p:sp>
      <p:sp>
        <p:nvSpPr>
          <p:cNvPr id="96" name="TextBox 95">
            <a:extLst>
              <a:ext uri="{FF2B5EF4-FFF2-40B4-BE49-F238E27FC236}">
                <a16:creationId xmlns:a16="http://schemas.microsoft.com/office/drawing/2014/main" id="{CDEDE599-AEEA-C84D-9587-FFA853E7C2D6}"/>
              </a:ext>
            </a:extLst>
          </p:cNvPr>
          <p:cNvSpPr txBox="1"/>
          <p:nvPr/>
        </p:nvSpPr>
        <p:spPr>
          <a:xfrm>
            <a:off x="10551699" y="2908685"/>
            <a:ext cx="2495765" cy="461665"/>
          </a:xfrm>
          <a:prstGeom prst="rect">
            <a:avLst/>
          </a:prstGeom>
          <a:noFill/>
        </p:spPr>
        <p:txBody>
          <a:bodyPr wrap="square" rtlCol="0">
            <a:spAutoFit/>
          </a:bodyPr>
          <a:lstStyle/>
          <a:p>
            <a:r>
              <a:rPr lang="en-US" sz="2400" dirty="0"/>
              <a:t>Bob To Alice</a:t>
            </a:r>
          </a:p>
        </p:txBody>
      </p:sp>
      <p:sp>
        <p:nvSpPr>
          <p:cNvPr id="97" name="TextBox 96">
            <a:extLst>
              <a:ext uri="{FF2B5EF4-FFF2-40B4-BE49-F238E27FC236}">
                <a16:creationId xmlns:a16="http://schemas.microsoft.com/office/drawing/2014/main" id="{FC415A4E-CC82-0646-9337-9EA299BA6F40}"/>
              </a:ext>
            </a:extLst>
          </p:cNvPr>
          <p:cNvSpPr txBox="1"/>
          <p:nvPr/>
        </p:nvSpPr>
        <p:spPr>
          <a:xfrm>
            <a:off x="4162901" y="4191712"/>
            <a:ext cx="877795" cy="400110"/>
          </a:xfrm>
          <a:prstGeom prst="rect">
            <a:avLst/>
          </a:prstGeom>
          <a:noFill/>
        </p:spPr>
        <p:txBody>
          <a:bodyPr wrap="square" rtlCol="0">
            <a:spAutoFit/>
          </a:bodyPr>
          <a:lstStyle/>
          <a:p>
            <a:r>
              <a:rPr lang="en-US" sz="2000" dirty="0"/>
              <a:t>Alice</a:t>
            </a:r>
          </a:p>
        </p:txBody>
      </p:sp>
      <p:sp>
        <p:nvSpPr>
          <p:cNvPr id="100" name="TextBox 99">
            <a:extLst>
              <a:ext uri="{FF2B5EF4-FFF2-40B4-BE49-F238E27FC236}">
                <a16:creationId xmlns:a16="http://schemas.microsoft.com/office/drawing/2014/main" id="{C4F7348E-926B-054D-9274-3367097ACC3C}"/>
              </a:ext>
            </a:extLst>
          </p:cNvPr>
          <p:cNvSpPr txBox="1"/>
          <p:nvPr/>
        </p:nvSpPr>
        <p:spPr>
          <a:xfrm>
            <a:off x="7306009" y="4121097"/>
            <a:ext cx="877795" cy="400110"/>
          </a:xfrm>
          <a:prstGeom prst="rect">
            <a:avLst/>
          </a:prstGeom>
          <a:noFill/>
        </p:spPr>
        <p:txBody>
          <a:bodyPr wrap="square" rtlCol="0">
            <a:spAutoFit/>
          </a:bodyPr>
          <a:lstStyle/>
          <a:p>
            <a:r>
              <a:rPr lang="en-US" sz="2000" dirty="0"/>
              <a:t>Bob</a:t>
            </a:r>
          </a:p>
        </p:txBody>
      </p:sp>
      <p:pic>
        <p:nvPicPr>
          <p:cNvPr id="3" name="Picture 2">
            <a:extLst>
              <a:ext uri="{FF2B5EF4-FFF2-40B4-BE49-F238E27FC236}">
                <a16:creationId xmlns:a16="http://schemas.microsoft.com/office/drawing/2014/main" id="{95D41B07-9DFE-DF47-9595-F966DA522511}"/>
              </a:ext>
            </a:extLst>
          </p:cNvPr>
          <p:cNvPicPr>
            <a:picLocks noChangeAspect="1"/>
          </p:cNvPicPr>
          <p:nvPr/>
        </p:nvPicPr>
        <p:blipFill>
          <a:blip r:embed="rId8"/>
          <a:stretch>
            <a:fillRect/>
          </a:stretch>
        </p:blipFill>
        <p:spPr>
          <a:xfrm>
            <a:off x="5341475" y="2644808"/>
            <a:ext cx="243230" cy="256032"/>
          </a:xfrm>
          <a:prstGeom prst="rect">
            <a:avLst/>
          </a:prstGeom>
        </p:spPr>
      </p:pic>
      <p:pic>
        <p:nvPicPr>
          <p:cNvPr id="53" name="Picture 52">
            <a:extLst>
              <a:ext uri="{FF2B5EF4-FFF2-40B4-BE49-F238E27FC236}">
                <a16:creationId xmlns:a16="http://schemas.microsoft.com/office/drawing/2014/main" id="{D214B483-E5D6-964A-8D1C-4759FCADD259}"/>
              </a:ext>
            </a:extLst>
          </p:cNvPr>
          <p:cNvPicPr>
            <a:picLocks noChangeAspect="1"/>
          </p:cNvPicPr>
          <p:nvPr/>
        </p:nvPicPr>
        <p:blipFill>
          <a:blip r:embed="rId8"/>
          <a:stretch>
            <a:fillRect/>
          </a:stretch>
        </p:blipFill>
        <p:spPr>
          <a:xfrm>
            <a:off x="6824252" y="2624667"/>
            <a:ext cx="243230" cy="256032"/>
          </a:xfrm>
          <a:prstGeom prst="rect">
            <a:avLst/>
          </a:prstGeom>
        </p:spPr>
      </p:pic>
      <p:pic>
        <p:nvPicPr>
          <p:cNvPr id="54" name="Picture 53">
            <a:extLst>
              <a:ext uri="{FF2B5EF4-FFF2-40B4-BE49-F238E27FC236}">
                <a16:creationId xmlns:a16="http://schemas.microsoft.com/office/drawing/2014/main" id="{8A28CD1B-DCCC-FC4B-95E7-0B21AC659B51}"/>
              </a:ext>
            </a:extLst>
          </p:cNvPr>
          <p:cNvPicPr>
            <a:picLocks noChangeAspect="1"/>
          </p:cNvPicPr>
          <p:nvPr/>
        </p:nvPicPr>
        <p:blipFill>
          <a:blip r:embed="rId9"/>
          <a:stretch>
            <a:fillRect/>
          </a:stretch>
        </p:blipFill>
        <p:spPr>
          <a:xfrm>
            <a:off x="5346218" y="3983697"/>
            <a:ext cx="264832" cy="232309"/>
          </a:xfrm>
          <a:prstGeom prst="rect">
            <a:avLst/>
          </a:prstGeom>
        </p:spPr>
      </p:pic>
      <p:pic>
        <p:nvPicPr>
          <p:cNvPr id="56" name="Picture 55">
            <a:extLst>
              <a:ext uri="{FF2B5EF4-FFF2-40B4-BE49-F238E27FC236}">
                <a16:creationId xmlns:a16="http://schemas.microsoft.com/office/drawing/2014/main" id="{80F3EC12-DA2B-7A47-9B6D-EBE3B729BAFB}"/>
              </a:ext>
            </a:extLst>
          </p:cNvPr>
          <p:cNvPicPr>
            <a:picLocks noChangeAspect="1"/>
          </p:cNvPicPr>
          <p:nvPr/>
        </p:nvPicPr>
        <p:blipFill>
          <a:blip r:embed="rId9"/>
          <a:stretch>
            <a:fillRect/>
          </a:stretch>
        </p:blipFill>
        <p:spPr>
          <a:xfrm>
            <a:off x="6774606" y="3985106"/>
            <a:ext cx="264832" cy="232309"/>
          </a:xfrm>
          <a:prstGeom prst="rect">
            <a:avLst/>
          </a:prstGeom>
        </p:spPr>
      </p:pic>
      <p:sp>
        <p:nvSpPr>
          <p:cNvPr id="38" name="Rectangle 37">
            <a:extLst>
              <a:ext uri="{FF2B5EF4-FFF2-40B4-BE49-F238E27FC236}">
                <a16:creationId xmlns:a16="http://schemas.microsoft.com/office/drawing/2014/main" id="{AA2D3B1C-6E12-AE48-AFF4-BDACF107013B}"/>
              </a:ext>
            </a:extLst>
          </p:cNvPr>
          <p:cNvSpPr/>
          <p:nvPr/>
        </p:nvSpPr>
        <p:spPr>
          <a:xfrm>
            <a:off x="805835" y="3611958"/>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66D54F1-3ADD-B842-AAC1-2149CD31D438}"/>
              </a:ext>
            </a:extLst>
          </p:cNvPr>
          <p:cNvSpPr/>
          <p:nvPr/>
        </p:nvSpPr>
        <p:spPr>
          <a:xfrm>
            <a:off x="952211" y="3691771"/>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7873847-7A5A-784B-95B3-0288D97B0595}"/>
              </a:ext>
            </a:extLst>
          </p:cNvPr>
          <p:cNvSpPr/>
          <p:nvPr/>
        </p:nvSpPr>
        <p:spPr>
          <a:xfrm>
            <a:off x="10779480" y="3539368"/>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1962F1B0-0E32-824F-BA02-0493368256D1}"/>
              </a:ext>
            </a:extLst>
          </p:cNvPr>
          <p:cNvGrpSpPr/>
          <p:nvPr/>
        </p:nvGrpSpPr>
        <p:grpSpPr>
          <a:xfrm>
            <a:off x="6983922" y="4164162"/>
            <a:ext cx="408081" cy="611731"/>
            <a:chOff x="7084838" y="4598866"/>
            <a:chExt cx="408081" cy="611731"/>
          </a:xfrm>
        </p:grpSpPr>
        <p:pic>
          <p:nvPicPr>
            <p:cNvPr id="47" name="Picture 46">
              <a:extLst>
                <a:ext uri="{FF2B5EF4-FFF2-40B4-BE49-F238E27FC236}">
                  <a16:creationId xmlns:a16="http://schemas.microsoft.com/office/drawing/2014/main" id="{473BC85E-771B-444F-9210-12783BC60A7A}"/>
                </a:ext>
              </a:extLst>
            </p:cNvPr>
            <p:cNvPicPr>
              <a:picLocks noChangeAspect="1"/>
            </p:cNvPicPr>
            <p:nvPr/>
          </p:nvPicPr>
          <p:blipFill>
            <a:blip r:embed="rId10"/>
            <a:stretch>
              <a:fillRect/>
            </a:stretch>
          </p:blipFill>
          <p:spPr>
            <a:xfrm>
              <a:off x="7090583" y="4975385"/>
              <a:ext cx="402336" cy="235212"/>
            </a:xfrm>
            <a:prstGeom prst="rect">
              <a:avLst/>
            </a:prstGeom>
          </p:spPr>
        </p:pic>
        <p:pic>
          <p:nvPicPr>
            <p:cNvPr id="48" name="Picture 47">
              <a:extLst>
                <a:ext uri="{FF2B5EF4-FFF2-40B4-BE49-F238E27FC236}">
                  <a16:creationId xmlns:a16="http://schemas.microsoft.com/office/drawing/2014/main" id="{B83F66B6-0DD0-F643-8D23-074B502CF7E3}"/>
                </a:ext>
              </a:extLst>
            </p:cNvPr>
            <p:cNvPicPr>
              <a:picLocks noChangeAspect="1"/>
            </p:cNvPicPr>
            <p:nvPr/>
          </p:nvPicPr>
          <p:blipFill>
            <a:blip r:embed="rId6"/>
            <a:stretch>
              <a:fillRect/>
            </a:stretch>
          </p:blipFill>
          <p:spPr>
            <a:xfrm>
              <a:off x="7084838" y="4598866"/>
              <a:ext cx="402336" cy="438037"/>
            </a:xfrm>
            <a:prstGeom prst="rect">
              <a:avLst/>
            </a:prstGeom>
          </p:spPr>
        </p:pic>
      </p:grpSp>
      <p:pic>
        <p:nvPicPr>
          <p:cNvPr id="49" name="Picture 48">
            <a:extLst>
              <a:ext uri="{FF2B5EF4-FFF2-40B4-BE49-F238E27FC236}">
                <a16:creationId xmlns:a16="http://schemas.microsoft.com/office/drawing/2014/main" id="{742D1D1E-9A9E-2A45-8286-805A2E1BE681}"/>
              </a:ext>
            </a:extLst>
          </p:cNvPr>
          <p:cNvPicPr>
            <a:picLocks noChangeAspect="1"/>
          </p:cNvPicPr>
          <p:nvPr/>
        </p:nvPicPr>
        <p:blipFill>
          <a:blip r:embed="rId4"/>
          <a:stretch>
            <a:fillRect/>
          </a:stretch>
        </p:blipFill>
        <p:spPr>
          <a:xfrm>
            <a:off x="6969797" y="4078054"/>
            <a:ext cx="420624" cy="267739"/>
          </a:xfrm>
          <a:prstGeom prst="rect">
            <a:avLst/>
          </a:prstGeom>
        </p:spPr>
      </p:pic>
      <p:pic>
        <p:nvPicPr>
          <p:cNvPr id="41" name="Picture 40">
            <a:extLst>
              <a:ext uri="{FF2B5EF4-FFF2-40B4-BE49-F238E27FC236}">
                <a16:creationId xmlns:a16="http://schemas.microsoft.com/office/drawing/2014/main" id="{6598C399-46BF-3A4E-8BB8-471583E59CFC}"/>
              </a:ext>
            </a:extLst>
          </p:cNvPr>
          <p:cNvPicPr>
            <a:picLocks noChangeAspect="1"/>
          </p:cNvPicPr>
          <p:nvPr/>
        </p:nvPicPr>
        <p:blipFill>
          <a:blip r:embed="rId4"/>
          <a:stretch>
            <a:fillRect/>
          </a:stretch>
        </p:blipFill>
        <p:spPr>
          <a:xfrm>
            <a:off x="6977025" y="4068576"/>
            <a:ext cx="420624" cy="267739"/>
          </a:xfrm>
          <a:prstGeom prst="rect">
            <a:avLst/>
          </a:prstGeom>
        </p:spPr>
      </p:pic>
      <p:pic>
        <p:nvPicPr>
          <p:cNvPr id="50" name="Picture 49">
            <a:extLst>
              <a:ext uri="{FF2B5EF4-FFF2-40B4-BE49-F238E27FC236}">
                <a16:creationId xmlns:a16="http://schemas.microsoft.com/office/drawing/2014/main" id="{1AB52597-85F6-B74C-A20E-94DC6A457617}"/>
              </a:ext>
            </a:extLst>
          </p:cNvPr>
          <p:cNvPicPr>
            <a:picLocks noChangeAspect="1"/>
          </p:cNvPicPr>
          <p:nvPr/>
        </p:nvPicPr>
        <p:blipFill>
          <a:blip r:embed="rId11"/>
          <a:stretch>
            <a:fillRect/>
          </a:stretch>
        </p:blipFill>
        <p:spPr>
          <a:xfrm>
            <a:off x="1811399" y="3633802"/>
            <a:ext cx="279400" cy="254000"/>
          </a:xfrm>
          <a:prstGeom prst="rect">
            <a:avLst/>
          </a:prstGeom>
        </p:spPr>
      </p:pic>
      <p:pic>
        <p:nvPicPr>
          <p:cNvPr id="51" name="Picture 50">
            <a:extLst>
              <a:ext uri="{FF2B5EF4-FFF2-40B4-BE49-F238E27FC236}">
                <a16:creationId xmlns:a16="http://schemas.microsoft.com/office/drawing/2014/main" id="{827B1BE3-3CA2-6E47-95C7-72430C569002}"/>
              </a:ext>
            </a:extLst>
          </p:cNvPr>
          <p:cNvPicPr>
            <a:picLocks noChangeAspect="1"/>
          </p:cNvPicPr>
          <p:nvPr/>
        </p:nvPicPr>
        <p:blipFill>
          <a:blip r:embed="rId11"/>
          <a:stretch>
            <a:fillRect/>
          </a:stretch>
        </p:blipFill>
        <p:spPr>
          <a:xfrm>
            <a:off x="2285445" y="3633802"/>
            <a:ext cx="279400" cy="254000"/>
          </a:xfrm>
          <a:prstGeom prst="rect">
            <a:avLst/>
          </a:prstGeom>
        </p:spPr>
      </p:pic>
      <p:sp>
        <p:nvSpPr>
          <p:cNvPr id="52" name="TextBox 51">
            <a:extLst>
              <a:ext uri="{FF2B5EF4-FFF2-40B4-BE49-F238E27FC236}">
                <a16:creationId xmlns:a16="http://schemas.microsoft.com/office/drawing/2014/main" id="{D158D19F-E5B7-DE4D-9C93-8D66B879B18C}"/>
              </a:ext>
            </a:extLst>
          </p:cNvPr>
          <p:cNvSpPr txBox="1"/>
          <p:nvPr/>
        </p:nvSpPr>
        <p:spPr>
          <a:xfrm>
            <a:off x="2969525" y="5190686"/>
            <a:ext cx="7126394" cy="523220"/>
          </a:xfrm>
          <a:prstGeom prst="rect">
            <a:avLst/>
          </a:prstGeom>
          <a:noFill/>
        </p:spPr>
        <p:txBody>
          <a:bodyPr wrap="square" rtlCol="0">
            <a:spAutoFit/>
          </a:bodyPr>
          <a:lstStyle/>
          <a:p>
            <a:r>
              <a:rPr lang="en-US" sz="2800" b="1" dirty="0">
                <a:latin typeface="Gill Sans SemiBold" panose="020B0502020104020203" pitchFamily="34" charset="-79"/>
                <a:cs typeface="Gill Sans SemiBold" panose="020B0502020104020203" pitchFamily="34" charset="-79"/>
              </a:rPr>
              <a:t>Queues build up when rates are imbalanced!</a:t>
            </a:r>
          </a:p>
        </p:txBody>
      </p:sp>
      <p:sp>
        <p:nvSpPr>
          <p:cNvPr id="71" name="Rectangle 70">
            <a:extLst>
              <a:ext uri="{FF2B5EF4-FFF2-40B4-BE49-F238E27FC236}">
                <a16:creationId xmlns:a16="http://schemas.microsoft.com/office/drawing/2014/main" id="{76123BDC-D163-E94D-A89F-D6D4456D3B16}"/>
              </a:ext>
            </a:extLst>
          </p:cNvPr>
          <p:cNvSpPr/>
          <p:nvPr/>
        </p:nvSpPr>
        <p:spPr>
          <a:xfrm>
            <a:off x="658868" y="3465546"/>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F0DAB9B-2ADC-C64A-9806-964810A3C663}"/>
              </a:ext>
            </a:extLst>
          </p:cNvPr>
          <p:cNvSpPr/>
          <p:nvPr/>
        </p:nvSpPr>
        <p:spPr>
          <a:xfrm>
            <a:off x="815909" y="3605970"/>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B796F6C-9097-814E-9C9E-265F06999D7E}"/>
              </a:ext>
            </a:extLst>
          </p:cNvPr>
          <p:cNvSpPr/>
          <p:nvPr/>
        </p:nvSpPr>
        <p:spPr>
          <a:xfrm>
            <a:off x="946778" y="3673833"/>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A66DFFC-1106-9046-A8C7-12BD88360306}"/>
              </a:ext>
            </a:extLst>
          </p:cNvPr>
          <p:cNvSpPr/>
          <p:nvPr/>
        </p:nvSpPr>
        <p:spPr>
          <a:xfrm>
            <a:off x="10779479" y="3548337"/>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175690681"/>
      </p:ext>
    </p:extLst>
  </p:cSld>
  <p:clrMapOvr>
    <a:masterClrMapping/>
  </p:clrMapOvr>
  <mc:AlternateContent xmlns:mc="http://schemas.openxmlformats.org/markup-compatibility/2006" xmlns:p14="http://schemas.microsoft.com/office/powerpoint/2010/main">
    <mc:Choice Requires="p14">
      <p:transition spd="slow" p14:dur="2000" advTm="134230"/>
    </mc:Choice>
    <mc:Fallback xmlns="">
      <p:transition spd="slow" advTm="1342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0" presetClass="path" presetSubtype="0" repeatCount="0" accel="50000" decel="50000" fill="hold" grpId="0" nodeType="withEffect">
                                  <p:stCondLst>
                                    <p:cond delay="0"/>
                                  </p:stCondLst>
                                  <p:childTnLst>
                                    <p:animMotion origin="layout" path="M -0.00169 2.22222E-6 C -0.00494 0.01203 -0.0082 0.025 0.00821 0.02963 C 0.02461 0.03426 0.09714 0.02778 0.09714 0.02824 L 0.09714 0.02778 " pathEditMode="relative" rAng="0" ptsTypes="AAAA">
                                      <p:cBhvr>
                                        <p:cTn id="8" dur="2000" fill="hold"/>
                                        <p:tgtEl>
                                          <p:spTgt spid="92"/>
                                        </p:tgtEl>
                                        <p:attrNameLst>
                                          <p:attrName>ppt_x</p:attrName>
                                          <p:attrName>ppt_y</p:attrName>
                                        </p:attrNameLst>
                                      </p:cBhvr>
                                      <p:rCtr x="4805" y="1551"/>
                                    </p:animMotion>
                                  </p:childTnLst>
                                </p:cTn>
                              </p:par>
                              <p:par>
                                <p:cTn id="9" presetID="1" presetClass="entr" presetSubtype="0" fill="hold" grpId="1"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0" presetClass="path" presetSubtype="0" repeatCount="0" accel="50000" decel="50000" fill="hold" grpId="0" nodeType="withEffect">
                                  <p:stCondLst>
                                    <p:cond delay="0"/>
                                  </p:stCondLst>
                                  <p:childTnLst>
                                    <p:animMotion origin="layout" path="M 4.375E-6 1.48148E-6 C -0.00404 0.00254 -0.00821 0.00532 0.01197 0.00625 C 0.03203 0.00764 0.12083 0.00579 0.12083 0.00602 L 0.12083 0.00579 " pathEditMode="relative" rAng="0" ptsTypes="AAAA">
                                      <p:cBhvr>
                                        <p:cTn id="12" dur="2000" fill="hold"/>
                                        <p:tgtEl>
                                          <p:spTgt spid="38"/>
                                        </p:tgtEl>
                                        <p:attrNameLst>
                                          <p:attrName>ppt_x</p:attrName>
                                          <p:attrName>ppt_y</p:attrName>
                                        </p:attrNameLst>
                                      </p:cBhvr>
                                      <p:rCtr x="5872" y="324"/>
                                    </p:animMotion>
                                  </p:childTnLst>
                                </p:cTn>
                              </p:par>
                              <p:par>
                                <p:cTn id="13" presetID="1" presetClass="entr" presetSubtype="0" fill="hold" grpId="1"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0" presetClass="path" presetSubtype="0" repeatCount="0" accel="50000" decel="50000" fill="hold" grpId="0" nodeType="withEffect">
                                  <p:stCondLst>
                                    <p:cond delay="0"/>
                                  </p:stCondLst>
                                  <p:childTnLst>
                                    <p:animMotion origin="layout" path="M 3.33333E-6 -3.7037E-6 C -0.00482 -0.00301 -0.0099 -0.00555 0.01406 -0.00648 C 0.03802 -0.00787 0.1431 -0.00601 0.1431 -0.00625 L 0.1431 -0.00601 " pathEditMode="relative" rAng="0" ptsTypes="AAAA">
                                      <p:cBhvr>
                                        <p:cTn id="16" dur="2000" fill="hold"/>
                                        <p:tgtEl>
                                          <p:spTgt spid="42"/>
                                        </p:tgtEl>
                                        <p:attrNameLst>
                                          <p:attrName>ppt_x</p:attrName>
                                          <p:attrName>ppt_y</p:attrName>
                                        </p:attrNameLst>
                                      </p:cBhvr>
                                      <p:rCtr x="6953" y="-347"/>
                                    </p:animMotion>
                                  </p:childTnLst>
                                </p:cTn>
                              </p:par>
                              <p:par>
                                <p:cTn id="17" presetID="0" presetClass="path" presetSubtype="0" accel="50000" decel="50000" fill="hold" nodeType="withEffect">
                                  <p:stCondLst>
                                    <p:cond delay="2000"/>
                                  </p:stCondLst>
                                  <p:childTnLst>
                                    <p:animMotion origin="layout" path="M -3.54167E-6 2.96296E-6 L -3.54167E-6 0.00023 C -3.54167E-6 -0.08334 -0.00052 -0.16667 0.00078 -0.25 C 0.00092 -0.25301 0.003 -0.25417 0.00417 -0.25301 C 0.0056 -0.25093 0.00521 -0.23565 0.00521 -0.2338 L 0.16849 0.00926 " pathEditMode="relative" rAng="0" ptsTypes="AAAAAA">
                                      <p:cBhvr>
                                        <p:cTn id="18" dur="2000" fill="hold"/>
                                        <p:tgtEl>
                                          <p:spTgt spid="44"/>
                                        </p:tgtEl>
                                        <p:attrNameLst>
                                          <p:attrName>ppt_x</p:attrName>
                                          <p:attrName>ppt_y</p:attrName>
                                        </p:attrNameLst>
                                      </p:cBhvr>
                                      <p:rCtr x="8411" y="-12222"/>
                                    </p:animMotion>
                                  </p:childTnLst>
                                </p:cTn>
                              </p:par>
                              <p:par>
                                <p:cTn id="19" presetID="1" presetClass="exit" presetSubtype="0" fill="hold" nodeType="withEffect">
                                  <p:stCondLst>
                                    <p:cond delay="3800"/>
                                  </p:stCondLst>
                                  <p:childTnLst>
                                    <p:set>
                                      <p:cBhvr>
                                        <p:cTn id="20" dur="1" fill="hold">
                                          <p:stCondLst>
                                            <p:cond delay="0"/>
                                          </p:stCondLst>
                                        </p:cTn>
                                        <p:tgtEl>
                                          <p:spTgt spid="44"/>
                                        </p:tgtEl>
                                        <p:attrNameLst>
                                          <p:attrName>style.visibility</p:attrName>
                                        </p:attrNameLst>
                                      </p:cBhvr>
                                      <p:to>
                                        <p:strVal val="hidden"/>
                                      </p:to>
                                    </p:set>
                                  </p:childTnLst>
                                </p:cTn>
                              </p:par>
                              <p:par>
                                <p:cTn id="21" presetID="1" presetClass="entr" presetSubtype="0" fill="hold" nodeType="withEffect">
                                  <p:stCondLst>
                                    <p:cond delay="380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380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xit" presetSubtype="0" fill="hold" nodeType="withEffect">
                                  <p:stCondLst>
                                    <p:cond delay="3800"/>
                                  </p:stCondLst>
                                  <p:childTnLst>
                                    <p:set>
                                      <p:cBhvr>
                                        <p:cTn id="26" dur="1" fill="hold">
                                          <p:stCondLst>
                                            <p:cond delay="0"/>
                                          </p:stCondLst>
                                        </p:cTn>
                                        <p:tgtEl>
                                          <p:spTgt spid="36"/>
                                        </p:tgtEl>
                                        <p:attrNameLst>
                                          <p:attrName>style.visibility</p:attrName>
                                        </p:attrNameLst>
                                      </p:cBhvr>
                                      <p:to>
                                        <p:strVal val="hidden"/>
                                      </p:to>
                                    </p:set>
                                  </p:childTnLst>
                                </p:cTn>
                              </p:par>
                              <p:par>
                                <p:cTn id="27" presetID="1" presetClass="exit" presetSubtype="0" fill="hold" grpId="2" nodeType="withEffect">
                                  <p:stCondLst>
                                    <p:cond delay="2000"/>
                                  </p:stCondLst>
                                  <p:childTnLst>
                                    <p:set>
                                      <p:cBhvr>
                                        <p:cTn id="28" dur="1" fill="hold">
                                          <p:stCondLst>
                                            <p:cond delay="0"/>
                                          </p:stCondLst>
                                        </p:cTn>
                                        <p:tgtEl>
                                          <p:spTgt spid="42"/>
                                        </p:tgtEl>
                                        <p:attrNameLst>
                                          <p:attrName>style.visibility</p:attrName>
                                        </p:attrNameLst>
                                      </p:cBhvr>
                                      <p:to>
                                        <p:strVal val="hidden"/>
                                      </p:to>
                                    </p:set>
                                  </p:childTnLst>
                                </p:cTn>
                              </p:par>
                              <p:par>
                                <p:cTn id="29" presetID="1" presetClass="exit" presetSubtype="0" fill="hold" grpId="2" nodeType="withEffect">
                                  <p:stCondLst>
                                    <p:cond delay="2000"/>
                                  </p:stCondLst>
                                  <p:childTnLst>
                                    <p:set>
                                      <p:cBhvr>
                                        <p:cTn id="30" dur="1" fill="hold">
                                          <p:stCondLst>
                                            <p:cond delay="0"/>
                                          </p:stCondLst>
                                        </p:cTn>
                                        <p:tgtEl>
                                          <p:spTgt spid="38"/>
                                        </p:tgtEl>
                                        <p:attrNameLst>
                                          <p:attrName>style.visibility</p:attrName>
                                        </p:attrNameLst>
                                      </p:cBhvr>
                                      <p:to>
                                        <p:strVal val="hidden"/>
                                      </p:to>
                                    </p:set>
                                  </p:childTnLst>
                                </p:cTn>
                              </p:par>
                              <p:par>
                                <p:cTn id="31" presetID="1" presetClass="exit" presetSubtype="0" fill="hold" grpId="2" nodeType="withEffect">
                                  <p:stCondLst>
                                    <p:cond delay="2000"/>
                                  </p:stCondLst>
                                  <p:childTnLst>
                                    <p:set>
                                      <p:cBhvr>
                                        <p:cTn id="32" dur="1" fill="hold">
                                          <p:stCondLst>
                                            <p:cond delay="0"/>
                                          </p:stCondLst>
                                        </p:cTn>
                                        <p:tgtEl>
                                          <p:spTgt spid="9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0" presetClass="path" presetSubtype="0" repeatCount="0" accel="50000" decel="50000" fill="hold" grpId="0" nodeType="withEffect">
                                  <p:stCondLst>
                                    <p:cond delay="0"/>
                                  </p:stCondLst>
                                  <p:childTnLst>
                                    <p:animMotion origin="layout" path="M -1.875E-6 -3.33333E-6 C -0.02109 0.00232 -0.04114 0.0051 -0.06458 0.00602 C -0.08789 0.00695 -0.11432 0.00672 -0.13997 0.00579 " pathEditMode="relative" rAng="0" ptsTypes="AAA">
                                      <p:cBhvr>
                                        <p:cTn id="38" dur="2000" fill="hold"/>
                                        <p:tgtEl>
                                          <p:spTgt spid="43"/>
                                        </p:tgtEl>
                                        <p:attrNameLst>
                                          <p:attrName>ppt_x</p:attrName>
                                          <p:attrName>ppt_y</p:attrName>
                                        </p:attrNameLst>
                                      </p:cBhvr>
                                      <p:rCtr x="-7005" y="324"/>
                                    </p:animMotion>
                                  </p:childTnLst>
                                </p:cTn>
                              </p:par>
                              <p:par>
                                <p:cTn id="39" presetID="0" presetClass="path" presetSubtype="0" accel="50000" decel="50000" fill="hold" nodeType="withEffect">
                                  <p:stCondLst>
                                    <p:cond delay="1800"/>
                                  </p:stCondLst>
                                  <p:childTnLst>
                                    <p:animMotion origin="layout" path="M 0.00104 -0.00463 L 0.00104 -0.00463 C 0.00026 -0.05254 -0.00104 -0.07176 0.00104 -0.11481 C 0.00118 -0.11713 0.00183 -0.11898 0.00222 -0.12129 C 0.00534 -0.15879 0.00534 -0.13889 0.00339 -0.16296 C 0.00339 -0.16342 0.00339 -0.16435 0.00339 -0.16481 L -0.1664 0.00394 " pathEditMode="relative" ptsTypes="AAAAAAA">
                                      <p:cBhvr>
                                        <p:cTn id="40" dur="2000" fill="hold"/>
                                        <p:tgtEl>
                                          <p:spTgt spid="41"/>
                                        </p:tgtEl>
                                        <p:attrNameLst>
                                          <p:attrName>ppt_x</p:attrName>
                                          <p:attrName>ppt_y</p:attrName>
                                        </p:attrNameLst>
                                      </p:cBhvr>
                                    </p:animMotion>
                                  </p:childTnLst>
                                </p:cTn>
                              </p:par>
                              <p:par>
                                <p:cTn id="41" presetID="1" presetClass="exit" presetSubtype="0" fill="hold" grpId="3" nodeType="withEffect">
                                  <p:stCondLst>
                                    <p:cond delay="2000"/>
                                  </p:stCondLst>
                                  <p:childTnLst>
                                    <p:set>
                                      <p:cBhvr>
                                        <p:cTn id="42" dur="1" fill="hold">
                                          <p:stCondLst>
                                            <p:cond delay="0"/>
                                          </p:stCondLst>
                                        </p:cTn>
                                        <p:tgtEl>
                                          <p:spTgt spid="4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0" presetClass="path" presetSubtype="0" repeatCount="0" accel="50000" decel="50000" fill="hold" nodeType="clickEffect">
                                  <p:stCondLst>
                                    <p:cond delay="0"/>
                                  </p:stCondLst>
                                  <p:childTnLst>
                                    <p:animMotion origin="layout" path="M -3.125E-6 -1.48148E-6 L -3.125E-6 0.00046 C -0.00013 -0.00486 0.0043 -0.00602 0.00469 -0.00879 C 0.00521 -0.01204 0.00508 -0.00879 0.00482 -0.01134 C 0.0043 -0.02106 0.00391 -0.04004 0.00352 -0.05 C 0.00339 -0.05301 0.00365 -0.05532 0.00339 -0.05833 C 0.00365 -0.07731 0.00091 -0.08495 0.00144 -0.10463 C 0.00144 -0.10648 0.00391 -0.11342 0.00417 -0.11528 C 0.0056 -0.12315 -0.00156 -0.12824 0.00144 -0.13171 C 0.00157 -0.13542 0.00183 -0.13889 0.00209 -0.14259 C 0.00222 -0.14514 0.00261 -0.14768 0.00274 -0.15069 C 0.00404 -0.1787 0.00248 -0.16389 0.00417 -0.17801 C 0.00391 -0.18055 0.00365 -0.18356 0.00339 -0.18588 L -0.16237 0.00833 L -0.17278 0.01111 C -0.17174 -0.05347 -0.17031 -0.11759 -0.16901 -0.18171 L -3.125E-6 -1.48148E-6 Z " pathEditMode="relative" rAng="0" ptsTypes="AAAAAAAAAAAAAAAAA">
                                      <p:cBhvr>
                                        <p:cTn id="46" dur="4000" fill="hold"/>
                                        <p:tgtEl>
                                          <p:spTgt spid="41"/>
                                        </p:tgtEl>
                                        <p:attrNameLst>
                                          <p:attrName>ppt_x</p:attrName>
                                          <p:attrName>ppt_y</p:attrName>
                                        </p:attrNameLst>
                                      </p:cBhvr>
                                      <p:rCtr x="-8398" y="-8750"/>
                                    </p:animMotion>
                                  </p:childTnLst>
                                </p:cTn>
                              </p:par>
                              <p:par>
                                <p:cTn id="47" presetID="0" presetClass="path" presetSubtype="0" repeatCount="0" accel="50000" decel="50000" fill="hold" nodeType="withEffect">
                                  <p:stCondLst>
                                    <p:cond delay="0"/>
                                  </p:stCondLst>
                                  <p:childTnLst>
                                    <p:animMotion origin="layout" path="M -0.16744 0.01597 L -0.16744 0.01644 C -0.16744 0.01111 -0.17174 0.00995 -0.17213 0.00718 C -0.17265 0.00394 -0.17239 0.00718 -0.17226 0.00463 C -0.17174 -0.00509 -0.17135 -0.02407 -0.17096 -0.03403 C -0.17083 -0.03704 -0.17109 -0.03935 -0.17083 -0.04236 C -0.17109 -0.06134 -0.16836 -0.06898 -0.16888 -0.08866 C -0.16888 -0.09051 -0.17135 -0.09745 -0.17148 -0.09931 C -0.17304 -0.10718 -0.16588 -0.11227 -0.16888 -0.11574 C -0.16914 -0.11944 -0.16927 -0.12292 -0.16953 -0.12662 C -0.16966 -0.12917 -0.17005 -0.13171 -0.17018 -0.13472 C -0.17148 -0.16273 -0.16979 -0.14792 -0.17148 -0.16204 C -0.17135 -0.16458 -0.17109 -0.16759 -0.17083 -0.16991 L -0.00586 0.02431 L 0.00469 0.02708 C 0.00352 -0.0375 0.00196 -0.10162 0.00078 -0.16574 L -0.16744 0.01597 Z " pathEditMode="relative" rAng="0" ptsTypes="AAAAAAAAAAAAAAAAA">
                                      <p:cBhvr>
                                        <p:cTn id="48" dur="4000" fill="hold"/>
                                        <p:tgtEl>
                                          <p:spTgt spid="49"/>
                                        </p:tgtEl>
                                        <p:attrNameLst>
                                          <p:attrName>ppt_x</p:attrName>
                                          <p:attrName>ppt_y</p:attrName>
                                        </p:attrNameLst>
                                      </p:cBhvr>
                                      <p:rCtr x="8359" y="-8750"/>
                                    </p:animMotion>
                                  </p:childTnLst>
                                </p:cTn>
                              </p:par>
                              <p:par>
                                <p:cTn id="49" presetID="1" presetClass="exit" presetSubtype="0" fill="hold" grpId="2" nodeType="withEffect">
                                  <p:stCondLst>
                                    <p:cond delay="8000"/>
                                  </p:stCondLst>
                                  <p:childTnLst>
                                    <p:set>
                                      <p:cBhvr>
                                        <p:cTn id="50" dur="1" fill="hold">
                                          <p:stCondLst>
                                            <p:cond delay="0"/>
                                          </p:stCondLst>
                                        </p:cTn>
                                        <p:tgtEl>
                                          <p:spTgt spid="43"/>
                                        </p:tgtEl>
                                        <p:attrNameLst>
                                          <p:attrName>style.visibility</p:attrName>
                                        </p:attrNameLst>
                                      </p:cBhvr>
                                      <p:to>
                                        <p:strVal val="hidden"/>
                                      </p:to>
                                    </p:set>
                                  </p:childTnLst>
                                </p:cTn>
                              </p:par>
                              <p:par>
                                <p:cTn id="51" presetID="1" presetClass="entr" presetSubtype="0" fill="hold" grpId="1"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0" presetClass="path" presetSubtype="0" repeatCount="2000" accel="50000" decel="50000" fill="hold" grpId="0" nodeType="withEffect">
                                  <p:stCondLst>
                                    <p:cond delay="0"/>
                                  </p:stCondLst>
                                  <p:childTnLst>
                                    <p:animMotion origin="layout" path="M -0.00169 -3.7037E-6 C -0.00494 0.01204 -0.0082 0.025 0.00821 0.02963 C 0.02461 0.03426 0.09714 0.02778 0.09714 0.02824 L 0.09714 0.02778 " pathEditMode="relative" rAng="0" ptsTypes="AAAA">
                                      <p:cBhvr>
                                        <p:cTn id="54" dur="2000" fill="hold"/>
                                        <p:tgtEl>
                                          <p:spTgt spid="71"/>
                                        </p:tgtEl>
                                        <p:attrNameLst>
                                          <p:attrName>ppt_x</p:attrName>
                                          <p:attrName>ppt_y</p:attrName>
                                        </p:attrNameLst>
                                      </p:cBhvr>
                                      <p:rCtr x="4805" y="1551"/>
                                    </p:animMotion>
                                  </p:childTnLst>
                                </p:cTn>
                              </p:par>
                              <p:par>
                                <p:cTn id="55" presetID="1" presetClass="entr" presetSubtype="0" fill="hold" grpId="1" nodeType="with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par>
                                <p:cTn id="57" presetID="0" presetClass="path" presetSubtype="0" repeatCount="2000" accel="50000" decel="50000" fill="hold" grpId="0" nodeType="withEffect">
                                  <p:stCondLst>
                                    <p:cond delay="0"/>
                                  </p:stCondLst>
                                  <p:childTnLst>
                                    <p:animMotion origin="layout" path="M -4.375E-6 4.44444E-6 C -0.00403 0.00254 -0.0082 0.00532 0.01198 0.00625 C 0.03204 0.00763 0.12084 0.00578 0.12084 0.00601 L 0.12084 0.00578 " pathEditMode="relative" rAng="0" ptsTypes="AAAA">
                                      <p:cBhvr>
                                        <p:cTn id="58" dur="2000" fill="hold"/>
                                        <p:tgtEl>
                                          <p:spTgt spid="73"/>
                                        </p:tgtEl>
                                        <p:attrNameLst>
                                          <p:attrName>ppt_x</p:attrName>
                                          <p:attrName>ppt_y</p:attrName>
                                        </p:attrNameLst>
                                      </p:cBhvr>
                                      <p:rCtr x="5872" y="324"/>
                                    </p:animMotion>
                                  </p:childTnLst>
                                </p:cTn>
                              </p:par>
                              <p:par>
                                <p:cTn id="59" presetID="1" presetClass="entr" presetSubtype="0" fill="hold" grpId="1" nodeType="with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par>
                                <p:cTn id="61" presetID="0" presetClass="path" presetSubtype="0" repeatCount="2000" accel="50000" decel="50000" fill="hold" grpId="0" nodeType="withEffect">
                                  <p:stCondLst>
                                    <p:cond delay="0"/>
                                  </p:stCondLst>
                                  <p:childTnLst>
                                    <p:animMotion origin="layout" path="M -1.45833E-6 2.22222E-6 C -0.00482 -0.00301 -0.00989 -0.00556 0.01406 -0.00648 C 0.03802 -0.00787 0.1431 -0.00602 0.1431 -0.00625 L 0.1431 -0.00602 " pathEditMode="relative" rAng="0" ptsTypes="AAAA">
                                      <p:cBhvr>
                                        <p:cTn id="62" dur="2000" fill="hold"/>
                                        <p:tgtEl>
                                          <p:spTgt spid="75"/>
                                        </p:tgtEl>
                                        <p:attrNameLst>
                                          <p:attrName>ppt_x</p:attrName>
                                          <p:attrName>ppt_y</p:attrName>
                                        </p:attrNameLst>
                                      </p:cBhvr>
                                      <p:rCtr x="6940" y="-370"/>
                                    </p:animMotion>
                                  </p:childTnLst>
                                </p:cTn>
                              </p:par>
                              <p:par>
                                <p:cTn id="63" presetID="1" presetClass="entr" presetSubtype="0" fill="hold" grpId="1"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par>
                                <p:cTn id="65" presetID="0" presetClass="path" presetSubtype="0" repeatCount="2000" accel="50000" decel="50000" fill="hold" grpId="0" nodeType="withEffect">
                                  <p:stCondLst>
                                    <p:cond delay="0"/>
                                  </p:stCondLst>
                                  <p:childTnLst>
                                    <p:animMotion origin="layout" path="M -1.875E-6 -7.40741E-7 C -0.02109 0.00232 -0.04114 0.00509 -0.06458 0.00602 C -0.08789 0.00695 -0.11432 0.00671 -0.13997 0.00579 " pathEditMode="relative" rAng="0" ptsTypes="AAA">
                                      <p:cBhvr>
                                        <p:cTn id="66" dur="2000" fill="hold"/>
                                        <p:tgtEl>
                                          <p:spTgt spid="76"/>
                                        </p:tgtEl>
                                        <p:attrNameLst>
                                          <p:attrName>ppt_x</p:attrName>
                                          <p:attrName>ppt_y</p:attrName>
                                        </p:attrNameLst>
                                      </p:cBhvr>
                                      <p:rCtr x="-7005" y="324"/>
                                    </p:animMotion>
                                  </p:childTnLst>
                                </p:cTn>
                              </p:par>
                              <p:par>
                                <p:cTn id="67" presetID="1" presetClass="entr" presetSubtype="0" fill="hold" nodeType="withEffect">
                                  <p:stCondLst>
                                    <p:cond delay="2000"/>
                                  </p:stCondLst>
                                  <p:childTnLst>
                                    <p:set>
                                      <p:cBhvr>
                                        <p:cTn id="68" dur="1" fill="hold">
                                          <p:stCondLst>
                                            <p:cond delay="0"/>
                                          </p:stCondLst>
                                        </p:cTn>
                                        <p:tgtEl>
                                          <p:spTgt spid="50"/>
                                        </p:tgtEl>
                                        <p:attrNameLst>
                                          <p:attrName>style.visibility</p:attrName>
                                        </p:attrNameLst>
                                      </p:cBhvr>
                                      <p:to>
                                        <p:strVal val="visible"/>
                                      </p:to>
                                    </p:set>
                                  </p:childTnLst>
                                </p:cTn>
                              </p:par>
                              <p:par>
                                <p:cTn id="69" presetID="0" presetClass="path" presetSubtype="0" accel="50000" decel="50000" fill="hold" nodeType="withEffect">
                                  <p:stCondLst>
                                    <p:cond delay="2000"/>
                                  </p:stCondLst>
                                  <p:childTnLst>
                                    <p:animMotion origin="layout" path="M 0.00026 0.00093 L 0.10208 -0.00324 " pathEditMode="relative" rAng="0" ptsTypes="AA">
                                      <p:cBhvr>
                                        <p:cTn id="70" dur="2000" fill="hold"/>
                                        <p:tgtEl>
                                          <p:spTgt spid="50"/>
                                        </p:tgtEl>
                                        <p:attrNameLst>
                                          <p:attrName>ppt_x</p:attrName>
                                          <p:attrName>ppt_y</p:attrName>
                                        </p:attrNameLst>
                                      </p:cBhvr>
                                      <p:rCtr x="5091" y="-208"/>
                                    </p:animMotion>
                                  </p:childTnLst>
                                </p:cTn>
                              </p:par>
                              <p:par>
                                <p:cTn id="71" presetID="1" presetClass="entr" presetSubtype="0" fill="hold" nodeType="withEffect">
                                  <p:stCondLst>
                                    <p:cond delay="2000"/>
                                  </p:stCondLst>
                                  <p:childTnLst>
                                    <p:set>
                                      <p:cBhvr>
                                        <p:cTn id="72" dur="1" fill="hold">
                                          <p:stCondLst>
                                            <p:cond delay="0"/>
                                          </p:stCondLst>
                                        </p:cTn>
                                        <p:tgtEl>
                                          <p:spTgt spid="51"/>
                                        </p:tgtEl>
                                        <p:attrNameLst>
                                          <p:attrName>style.visibility</p:attrName>
                                        </p:attrNameLst>
                                      </p:cBhvr>
                                      <p:to>
                                        <p:strVal val="visible"/>
                                      </p:to>
                                    </p:set>
                                  </p:childTnLst>
                                </p:cTn>
                              </p:par>
                              <p:par>
                                <p:cTn id="73" presetID="0" presetClass="path" presetSubtype="0" accel="50000" decel="50000" fill="hold" nodeType="withEffect">
                                  <p:stCondLst>
                                    <p:cond delay="2000"/>
                                  </p:stCondLst>
                                  <p:childTnLst>
                                    <p:animMotion origin="layout" path="M 0.00026 0.00093 L 0.10351 -0.00324 " pathEditMode="relative" rAng="0" ptsTypes="AA">
                                      <p:cBhvr>
                                        <p:cTn id="74" dur="2000" fill="hold"/>
                                        <p:tgtEl>
                                          <p:spTgt spid="51"/>
                                        </p:tgtEl>
                                        <p:attrNameLst>
                                          <p:attrName>ppt_x</p:attrName>
                                          <p:attrName>ppt_y</p:attrName>
                                        </p:attrNameLst>
                                      </p:cBhvr>
                                      <p:rCtr x="5156" y="-208"/>
                                    </p:animMotion>
                                  </p:childTnLst>
                                </p:cTn>
                              </p:par>
                              <p:par>
                                <p:cTn id="75" presetID="1" presetClass="exit" presetSubtype="0" fill="hold" grpId="2" nodeType="withEffect">
                                  <p:stCondLst>
                                    <p:cond delay="2000"/>
                                  </p:stCondLst>
                                  <p:childTnLst>
                                    <p:set>
                                      <p:cBhvr>
                                        <p:cTn id="76" dur="1" fill="hold">
                                          <p:stCondLst>
                                            <p:cond delay="0"/>
                                          </p:stCondLst>
                                        </p:cTn>
                                        <p:tgtEl>
                                          <p:spTgt spid="7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2" grpId="1" animBg="1"/>
      <p:bldP spid="92" grpId="2" animBg="1"/>
      <p:bldP spid="38" grpId="0" animBg="1"/>
      <p:bldP spid="38" grpId="1" animBg="1"/>
      <p:bldP spid="38" grpId="2" animBg="1"/>
      <p:bldP spid="42" grpId="0" animBg="1"/>
      <p:bldP spid="42" grpId="1" animBg="1"/>
      <p:bldP spid="42" grpId="2" animBg="1"/>
      <p:bldP spid="43" grpId="0" animBg="1"/>
      <p:bldP spid="43" grpId="1" animBg="1"/>
      <p:bldP spid="43" grpId="2" animBg="1"/>
      <p:bldP spid="43" grpId="3" animBg="1"/>
      <p:bldP spid="52" grpId="0"/>
      <p:bldP spid="71" grpId="0" animBg="1"/>
      <p:bldP spid="71" grpId="1" animBg="1"/>
      <p:bldP spid="73" grpId="0" animBg="1"/>
      <p:bldP spid="73" grpId="1" animBg="1"/>
      <p:bldP spid="75" grpId="0" animBg="1"/>
      <p:bldP spid="75" grpId="1" animBg="1"/>
      <p:bldP spid="76" grpId="0" animBg="1"/>
      <p:bldP spid="76" grpId="1" animBg="1"/>
      <p:bldP spid="76" grpId="2"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1510F06F-5DBF-2C45-A59A-2725F9F975CD}"/>
              </a:ext>
            </a:extLst>
          </p:cNvPr>
          <p:cNvGrpSpPr/>
          <p:nvPr/>
        </p:nvGrpSpPr>
        <p:grpSpPr>
          <a:xfrm>
            <a:off x="6977696" y="4164162"/>
            <a:ext cx="423164" cy="344189"/>
            <a:chOff x="9422928" y="3132965"/>
            <a:chExt cx="411480" cy="308928"/>
          </a:xfrm>
        </p:grpSpPr>
        <p:pic>
          <p:nvPicPr>
            <p:cNvPr id="37" name="Picture 36">
              <a:extLst>
                <a:ext uri="{FF2B5EF4-FFF2-40B4-BE49-F238E27FC236}">
                  <a16:creationId xmlns:a16="http://schemas.microsoft.com/office/drawing/2014/main" id="{B2052B4C-3267-FC46-B1FF-5ADC76B28B6C}"/>
                </a:ext>
              </a:extLst>
            </p:cNvPr>
            <p:cNvPicPr>
              <a:picLocks noChangeAspect="1"/>
            </p:cNvPicPr>
            <p:nvPr/>
          </p:nvPicPr>
          <p:blipFill>
            <a:blip r:embed="rId4"/>
            <a:stretch>
              <a:fillRect/>
            </a:stretch>
          </p:blipFill>
          <p:spPr>
            <a:xfrm>
              <a:off x="9422928" y="3132965"/>
              <a:ext cx="411480" cy="241761"/>
            </a:xfrm>
            <a:prstGeom prst="rect">
              <a:avLst/>
            </a:prstGeom>
          </p:spPr>
        </p:pic>
        <p:pic>
          <p:nvPicPr>
            <p:cNvPr id="40" name="Picture 39">
              <a:extLst>
                <a:ext uri="{FF2B5EF4-FFF2-40B4-BE49-F238E27FC236}">
                  <a16:creationId xmlns:a16="http://schemas.microsoft.com/office/drawing/2014/main" id="{B181310F-26A3-8741-9D5B-7A88EFDD1811}"/>
                </a:ext>
              </a:extLst>
            </p:cNvPr>
            <p:cNvPicPr>
              <a:picLocks noChangeAspect="1"/>
            </p:cNvPicPr>
            <p:nvPr/>
          </p:nvPicPr>
          <p:blipFill>
            <a:blip r:embed="rId5"/>
            <a:stretch>
              <a:fillRect/>
            </a:stretch>
          </p:blipFill>
          <p:spPr>
            <a:xfrm>
              <a:off x="9430185" y="3282159"/>
              <a:ext cx="393192" cy="159734"/>
            </a:xfrm>
            <a:prstGeom prst="rect">
              <a:avLst/>
            </a:prstGeom>
          </p:spPr>
        </p:pic>
      </p:grpSp>
      <p:sp>
        <p:nvSpPr>
          <p:cNvPr id="6" name="Slide Number Placeholder 5"/>
          <p:cNvSpPr>
            <a:spLocks noGrp="1"/>
          </p:cNvSpPr>
          <p:nvPr>
            <p:ph type="sldNum" sz="quarter" idx="12"/>
          </p:nvPr>
        </p:nvSpPr>
        <p:spPr>
          <a:xfrm>
            <a:off x="8610600" y="6356350"/>
            <a:ext cx="2743200" cy="365125"/>
          </a:xfrm>
        </p:spPr>
        <p:txBody>
          <a:bodyPr/>
          <a:lstStyle/>
          <a:p>
            <a:fld id="{F87D3E06-D69A-8D4B-8F4E-A5338D96708D}" type="slidenum">
              <a:rPr lang="en-US" smtClean="0"/>
              <a:t>42</a:t>
            </a:fld>
            <a:endParaRPr lang="en-US"/>
          </a:p>
        </p:txBody>
      </p:sp>
      <p:pic>
        <p:nvPicPr>
          <p:cNvPr id="61" name="Picture 60">
            <a:extLst>
              <a:ext uri="{FF2B5EF4-FFF2-40B4-BE49-F238E27FC236}">
                <a16:creationId xmlns:a16="http://schemas.microsoft.com/office/drawing/2014/main" id="{02A858C7-85E0-9D4A-AB1B-7E28CCCF2109}"/>
              </a:ext>
            </a:extLst>
          </p:cNvPr>
          <p:cNvPicPr>
            <a:picLocks noChangeAspect="1"/>
          </p:cNvPicPr>
          <p:nvPr/>
        </p:nvPicPr>
        <p:blipFill>
          <a:blip r:embed="rId6">
            <a:duotone>
              <a:srgbClr val="4472C4">
                <a:shade val="45000"/>
                <a:satMod val="135000"/>
              </a:srgbClr>
              <a:prstClr val="white"/>
            </a:duotone>
          </a:blip>
          <a:stretch>
            <a:fillRect/>
          </a:stretch>
        </p:blipFill>
        <p:spPr>
          <a:xfrm>
            <a:off x="4225100" y="3523575"/>
            <a:ext cx="674929" cy="738554"/>
          </a:xfrm>
          <a:prstGeom prst="rect">
            <a:avLst/>
          </a:prstGeom>
        </p:spPr>
      </p:pic>
      <p:pic>
        <p:nvPicPr>
          <p:cNvPr id="62" name="Picture 61">
            <a:extLst>
              <a:ext uri="{FF2B5EF4-FFF2-40B4-BE49-F238E27FC236}">
                <a16:creationId xmlns:a16="http://schemas.microsoft.com/office/drawing/2014/main" id="{02A858C7-85E0-9D4A-AB1B-7E28CCCF2109}"/>
              </a:ext>
            </a:extLst>
          </p:cNvPr>
          <p:cNvPicPr>
            <a:picLocks noChangeAspect="1"/>
          </p:cNvPicPr>
          <p:nvPr/>
        </p:nvPicPr>
        <p:blipFill>
          <a:blip r:embed="rId6">
            <a:duotone>
              <a:srgbClr val="4472C4">
                <a:shade val="45000"/>
                <a:satMod val="135000"/>
              </a:srgbClr>
              <a:prstClr val="white"/>
            </a:duotone>
          </a:blip>
          <a:stretch>
            <a:fillRect/>
          </a:stretch>
        </p:blipFill>
        <p:spPr>
          <a:xfrm>
            <a:off x="7270996" y="3485998"/>
            <a:ext cx="674929" cy="738554"/>
          </a:xfrm>
          <a:prstGeom prst="rect">
            <a:avLst/>
          </a:prstGeom>
        </p:spPr>
      </p:pic>
      <p:grpSp>
        <p:nvGrpSpPr>
          <p:cNvPr id="9" name="Group 8"/>
          <p:cNvGrpSpPr/>
          <p:nvPr/>
        </p:nvGrpSpPr>
        <p:grpSpPr>
          <a:xfrm>
            <a:off x="1725658" y="3534315"/>
            <a:ext cx="2200666" cy="403454"/>
            <a:chOff x="1537252" y="3059370"/>
            <a:chExt cx="1762539" cy="403454"/>
          </a:xfrm>
        </p:grpSpPr>
        <p:cxnSp>
          <p:nvCxnSpPr>
            <p:cNvPr id="5" name="Straight Connector 4"/>
            <p:cNvCxnSpPr/>
            <p:nvPr/>
          </p:nvCxnSpPr>
          <p:spPr>
            <a:xfrm>
              <a:off x="1537252" y="3067860"/>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1537252" y="3462824"/>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3294998" y="3059370"/>
              <a:ext cx="0" cy="402486"/>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66" name="Group 65"/>
          <p:cNvGrpSpPr/>
          <p:nvPr/>
        </p:nvGrpSpPr>
        <p:grpSpPr>
          <a:xfrm rot="10800000">
            <a:off x="8793931" y="3478673"/>
            <a:ext cx="1762539" cy="403454"/>
            <a:chOff x="1537252" y="3059370"/>
            <a:chExt cx="1762539" cy="403454"/>
          </a:xfrm>
        </p:grpSpPr>
        <p:cxnSp>
          <p:nvCxnSpPr>
            <p:cNvPr id="67" name="Straight Connector 66"/>
            <p:cNvCxnSpPr/>
            <p:nvPr/>
          </p:nvCxnSpPr>
          <p:spPr>
            <a:xfrm>
              <a:off x="1537252" y="3067860"/>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1537252" y="3462824"/>
              <a:ext cx="17625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3294998" y="3059370"/>
              <a:ext cx="0" cy="402486"/>
            </a:xfrm>
            <a:prstGeom prst="line">
              <a:avLst/>
            </a:prstGeom>
            <a:ln w="38100"/>
          </p:spPr>
          <p:style>
            <a:lnRef idx="1">
              <a:schemeClr val="dk1"/>
            </a:lnRef>
            <a:fillRef idx="0">
              <a:schemeClr val="dk1"/>
            </a:fillRef>
            <a:effectRef idx="0">
              <a:schemeClr val="dk1"/>
            </a:effectRef>
            <a:fontRef idx="minor">
              <a:schemeClr val="tx1"/>
            </a:fontRef>
          </p:style>
        </p:cxnSp>
      </p:grpSp>
      <p:cxnSp>
        <p:nvCxnSpPr>
          <p:cNvPr id="13" name="Curved Connector 12"/>
          <p:cNvCxnSpPr/>
          <p:nvPr/>
        </p:nvCxnSpPr>
        <p:spPr>
          <a:xfrm>
            <a:off x="571411" y="3649792"/>
            <a:ext cx="1085646" cy="143166"/>
          </a:xfrm>
          <a:prstGeom prst="curvedConnector3">
            <a:avLst>
              <a:gd name="adj1" fmla="val -493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urved Connector 85"/>
          <p:cNvCxnSpPr/>
          <p:nvPr/>
        </p:nvCxnSpPr>
        <p:spPr>
          <a:xfrm rot="5400000">
            <a:off x="10788018" y="2868161"/>
            <a:ext cx="115809" cy="1500007"/>
          </a:xfrm>
          <a:prstGeom prst="curvedConnector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607060" y="3994199"/>
            <a:ext cx="3265453" cy="461665"/>
          </a:xfrm>
          <a:prstGeom prst="rect">
            <a:avLst/>
          </a:prstGeom>
          <a:noFill/>
        </p:spPr>
        <p:txBody>
          <a:bodyPr wrap="square" rtlCol="0">
            <a:spAutoFit/>
          </a:bodyPr>
          <a:lstStyle/>
          <a:p>
            <a:r>
              <a:rPr lang="en-US" sz="2400" dirty="0"/>
              <a:t>Transaction Queue</a:t>
            </a:r>
          </a:p>
        </p:txBody>
      </p:sp>
      <p:sp>
        <p:nvSpPr>
          <p:cNvPr id="59" name="TextBox 58"/>
          <p:cNvSpPr txBox="1"/>
          <p:nvPr/>
        </p:nvSpPr>
        <p:spPr>
          <a:xfrm>
            <a:off x="8118813" y="3850774"/>
            <a:ext cx="2799200" cy="461665"/>
          </a:xfrm>
          <a:prstGeom prst="rect">
            <a:avLst/>
          </a:prstGeom>
          <a:noFill/>
        </p:spPr>
        <p:txBody>
          <a:bodyPr wrap="square" rtlCol="0">
            <a:spAutoFit/>
          </a:bodyPr>
          <a:lstStyle/>
          <a:p>
            <a:r>
              <a:rPr lang="en-US" sz="2400" dirty="0"/>
              <a:t>Transaction Queue</a:t>
            </a:r>
          </a:p>
        </p:txBody>
      </p:sp>
      <p:sp>
        <p:nvSpPr>
          <p:cNvPr id="63" name="TextBox 62">
            <a:extLst>
              <a:ext uri="{FF2B5EF4-FFF2-40B4-BE49-F238E27FC236}">
                <a16:creationId xmlns:a16="http://schemas.microsoft.com/office/drawing/2014/main" id="{36C512DD-0D38-AA4C-8197-9814A3311960}"/>
              </a:ext>
            </a:extLst>
          </p:cNvPr>
          <p:cNvSpPr txBox="1"/>
          <p:nvPr/>
        </p:nvSpPr>
        <p:spPr>
          <a:xfrm>
            <a:off x="5418012" y="2171018"/>
            <a:ext cx="2046007" cy="461665"/>
          </a:xfrm>
          <a:prstGeom prst="rect">
            <a:avLst/>
          </a:prstGeom>
          <a:noFill/>
        </p:spPr>
        <p:txBody>
          <a:bodyPr wrap="square" rtlCol="0">
            <a:spAutoFit/>
          </a:bodyPr>
          <a:lstStyle/>
          <a:p>
            <a:r>
              <a:rPr lang="en-US" sz="2400" dirty="0"/>
              <a:t>In-flight funds</a:t>
            </a:r>
          </a:p>
        </p:txBody>
      </p:sp>
      <p:sp>
        <p:nvSpPr>
          <p:cNvPr id="74" name="TextBox 73">
            <a:extLst>
              <a:ext uri="{FF2B5EF4-FFF2-40B4-BE49-F238E27FC236}">
                <a16:creationId xmlns:a16="http://schemas.microsoft.com/office/drawing/2014/main" id="{17E83307-52F3-6043-8BA4-B38FE362A2BF}"/>
              </a:ext>
            </a:extLst>
          </p:cNvPr>
          <p:cNvSpPr txBox="1"/>
          <p:nvPr/>
        </p:nvSpPr>
        <p:spPr>
          <a:xfrm>
            <a:off x="5299739" y="4746584"/>
            <a:ext cx="2097910" cy="461665"/>
          </a:xfrm>
          <a:prstGeom prst="rect">
            <a:avLst/>
          </a:prstGeom>
          <a:noFill/>
        </p:spPr>
        <p:txBody>
          <a:bodyPr wrap="square" rtlCol="0">
            <a:spAutoFit/>
          </a:bodyPr>
          <a:lstStyle/>
          <a:p>
            <a:r>
              <a:rPr lang="en-US" sz="2400" dirty="0"/>
              <a:t>Available funds</a:t>
            </a:r>
          </a:p>
        </p:txBody>
      </p:sp>
      <p:sp>
        <p:nvSpPr>
          <p:cNvPr id="93" name="TextBox 92">
            <a:extLst>
              <a:ext uri="{FF2B5EF4-FFF2-40B4-BE49-F238E27FC236}">
                <a16:creationId xmlns:a16="http://schemas.microsoft.com/office/drawing/2014/main" id="{14922062-5B63-FD4F-B6AA-414F59E99F5E}"/>
              </a:ext>
            </a:extLst>
          </p:cNvPr>
          <p:cNvSpPr txBox="1"/>
          <p:nvPr/>
        </p:nvSpPr>
        <p:spPr>
          <a:xfrm>
            <a:off x="0" y="2935457"/>
            <a:ext cx="2495765" cy="461665"/>
          </a:xfrm>
          <a:prstGeom prst="rect">
            <a:avLst/>
          </a:prstGeom>
          <a:noFill/>
        </p:spPr>
        <p:txBody>
          <a:bodyPr wrap="square" rtlCol="0">
            <a:spAutoFit/>
          </a:bodyPr>
          <a:lstStyle/>
          <a:p>
            <a:r>
              <a:rPr lang="en-US" sz="2400" dirty="0"/>
              <a:t>Alice to Bob</a:t>
            </a:r>
          </a:p>
        </p:txBody>
      </p:sp>
      <p:sp>
        <p:nvSpPr>
          <p:cNvPr id="96" name="TextBox 95">
            <a:extLst>
              <a:ext uri="{FF2B5EF4-FFF2-40B4-BE49-F238E27FC236}">
                <a16:creationId xmlns:a16="http://schemas.microsoft.com/office/drawing/2014/main" id="{CDEDE599-AEEA-C84D-9587-FFA853E7C2D6}"/>
              </a:ext>
            </a:extLst>
          </p:cNvPr>
          <p:cNvSpPr txBox="1"/>
          <p:nvPr/>
        </p:nvSpPr>
        <p:spPr>
          <a:xfrm>
            <a:off x="10551699" y="2908685"/>
            <a:ext cx="2495765" cy="461665"/>
          </a:xfrm>
          <a:prstGeom prst="rect">
            <a:avLst/>
          </a:prstGeom>
          <a:noFill/>
        </p:spPr>
        <p:txBody>
          <a:bodyPr wrap="square" rtlCol="0">
            <a:spAutoFit/>
          </a:bodyPr>
          <a:lstStyle/>
          <a:p>
            <a:r>
              <a:rPr lang="en-US" sz="2400" dirty="0"/>
              <a:t>Bob To Alice</a:t>
            </a:r>
          </a:p>
        </p:txBody>
      </p:sp>
      <p:sp>
        <p:nvSpPr>
          <p:cNvPr id="97" name="TextBox 96">
            <a:extLst>
              <a:ext uri="{FF2B5EF4-FFF2-40B4-BE49-F238E27FC236}">
                <a16:creationId xmlns:a16="http://schemas.microsoft.com/office/drawing/2014/main" id="{FC415A4E-CC82-0646-9337-9EA299BA6F40}"/>
              </a:ext>
            </a:extLst>
          </p:cNvPr>
          <p:cNvSpPr txBox="1"/>
          <p:nvPr/>
        </p:nvSpPr>
        <p:spPr>
          <a:xfrm>
            <a:off x="4162901" y="4191712"/>
            <a:ext cx="877795" cy="400110"/>
          </a:xfrm>
          <a:prstGeom prst="rect">
            <a:avLst/>
          </a:prstGeom>
          <a:noFill/>
        </p:spPr>
        <p:txBody>
          <a:bodyPr wrap="square" rtlCol="0">
            <a:spAutoFit/>
          </a:bodyPr>
          <a:lstStyle/>
          <a:p>
            <a:r>
              <a:rPr lang="en-US" sz="2000" dirty="0"/>
              <a:t>Alice</a:t>
            </a:r>
          </a:p>
        </p:txBody>
      </p:sp>
      <p:sp>
        <p:nvSpPr>
          <p:cNvPr id="100" name="TextBox 99">
            <a:extLst>
              <a:ext uri="{FF2B5EF4-FFF2-40B4-BE49-F238E27FC236}">
                <a16:creationId xmlns:a16="http://schemas.microsoft.com/office/drawing/2014/main" id="{C4F7348E-926B-054D-9274-3367097ACC3C}"/>
              </a:ext>
            </a:extLst>
          </p:cNvPr>
          <p:cNvSpPr txBox="1"/>
          <p:nvPr/>
        </p:nvSpPr>
        <p:spPr>
          <a:xfrm>
            <a:off x="7306009" y="4121097"/>
            <a:ext cx="877795" cy="400110"/>
          </a:xfrm>
          <a:prstGeom prst="rect">
            <a:avLst/>
          </a:prstGeom>
          <a:noFill/>
        </p:spPr>
        <p:txBody>
          <a:bodyPr wrap="square" rtlCol="0">
            <a:spAutoFit/>
          </a:bodyPr>
          <a:lstStyle/>
          <a:p>
            <a:r>
              <a:rPr lang="en-US" sz="2000" dirty="0"/>
              <a:t>Bob</a:t>
            </a:r>
          </a:p>
        </p:txBody>
      </p:sp>
      <p:pic>
        <p:nvPicPr>
          <p:cNvPr id="3" name="Picture 2">
            <a:extLst>
              <a:ext uri="{FF2B5EF4-FFF2-40B4-BE49-F238E27FC236}">
                <a16:creationId xmlns:a16="http://schemas.microsoft.com/office/drawing/2014/main" id="{95D41B07-9DFE-DF47-9595-F966DA522511}"/>
              </a:ext>
            </a:extLst>
          </p:cNvPr>
          <p:cNvPicPr>
            <a:picLocks noChangeAspect="1"/>
          </p:cNvPicPr>
          <p:nvPr/>
        </p:nvPicPr>
        <p:blipFill>
          <a:blip r:embed="rId7"/>
          <a:stretch>
            <a:fillRect/>
          </a:stretch>
        </p:blipFill>
        <p:spPr>
          <a:xfrm>
            <a:off x="5341475" y="2644808"/>
            <a:ext cx="243230" cy="256032"/>
          </a:xfrm>
          <a:prstGeom prst="rect">
            <a:avLst/>
          </a:prstGeom>
        </p:spPr>
      </p:pic>
      <p:pic>
        <p:nvPicPr>
          <p:cNvPr id="53" name="Picture 52">
            <a:extLst>
              <a:ext uri="{FF2B5EF4-FFF2-40B4-BE49-F238E27FC236}">
                <a16:creationId xmlns:a16="http://schemas.microsoft.com/office/drawing/2014/main" id="{D214B483-E5D6-964A-8D1C-4759FCADD259}"/>
              </a:ext>
            </a:extLst>
          </p:cNvPr>
          <p:cNvPicPr>
            <a:picLocks noChangeAspect="1"/>
          </p:cNvPicPr>
          <p:nvPr/>
        </p:nvPicPr>
        <p:blipFill>
          <a:blip r:embed="rId7"/>
          <a:stretch>
            <a:fillRect/>
          </a:stretch>
        </p:blipFill>
        <p:spPr>
          <a:xfrm>
            <a:off x="6824252" y="2624667"/>
            <a:ext cx="243230" cy="256032"/>
          </a:xfrm>
          <a:prstGeom prst="rect">
            <a:avLst/>
          </a:prstGeom>
        </p:spPr>
      </p:pic>
      <p:pic>
        <p:nvPicPr>
          <p:cNvPr id="54" name="Picture 53">
            <a:extLst>
              <a:ext uri="{FF2B5EF4-FFF2-40B4-BE49-F238E27FC236}">
                <a16:creationId xmlns:a16="http://schemas.microsoft.com/office/drawing/2014/main" id="{8A28CD1B-DCCC-FC4B-95E7-0B21AC659B51}"/>
              </a:ext>
            </a:extLst>
          </p:cNvPr>
          <p:cNvPicPr>
            <a:picLocks noChangeAspect="1"/>
          </p:cNvPicPr>
          <p:nvPr/>
        </p:nvPicPr>
        <p:blipFill>
          <a:blip r:embed="rId8"/>
          <a:stretch>
            <a:fillRect/>
          </a:stretch>
        </p:blipFill>
        <p:spPr>
          <a:xfrm>
            <a:off x="5346218" y="3983697"/>
            <a:ext cx="264832" cy="232309"/>
          </a:xfrm>
          <a:prstGeom prst="rect">
            <a:avLst/>
          </a:prstGeom>
        </p:spPr>
      </p:pic>
      <p:pic>
        <p:nvPicPr>
          <p:cNvPr id="56" name="Picture 55">
            <a:extLst>
              <a:ext uri="{FF2B5EF4-FFF2-40B4-BE49-F238E27FC236}">
                <a16:creationId xmlns:a16="http://schemas.microsoft.com/office/drawing/2014/main" id="{80F3EC12-DA2B-7A47-9B6D-EBE3B729BAFB}"/>
              </a:ext>
            </a:extLst>
          </p:cNvPr>
          <p:cNvPicPr>
            <a:picLocks noChangeAspect="1"/>
          </p:cNvPicPr>
          <p:nvPr/>
        </p:nvPicPr>
        <p:blipFill>
          <a:blip r:embed="rId8"/>
          <a:stretch>
            <a:fillRect/>
          </a:stretch>
        </p:blipFill>
        <p:spPr>
          <a:xfrm>
            <a:off x="6774606" y="3985106"/>
            <a:ext cx="264832" cy="232309"/>
          </a:xfrm>
          <a:prstGeom prst="rect">
            <a:avLst/>
          </a:prstGeom>
        </p:spPr>
      </p:pic>
      <p:grpSp>
        <p:nvGrpSpPr>
          <p:cNvPr id="46" name="Group 45">
            <a:extLst>
              <a:ext uri="{FF2B5EF4-FFF2-40B4-BE49-F238E27FC236}">
                <a16:creationId xmlns:a16="http://schemas.microsoft.com/office/drawing/2014/main" id="{1962F1B0-0E32-824F-BA02-0493368256D1}"/>
              </a:ext>
            </a:extLst>
          </p:cNvPr>
          <p:cNvGrpSpPr/>
          <p:nvPr/>
        </p:nvGrpSpPr>
        <p:grpSpPr>
          <a:xfrm>
            <a:off x="6983922" y="4164162"/>
            <a:ext cx="408081" cy="611731"/>
            <a:chOff x="7084838" y="4598866"/>
            <a:chExt cx="408081" cy="611731"/>
          </a:xfrm>
        </p:grpSpPr>
        <p:pic>
          <p:nvPicPr>
            <p:cNvPr id="47" name="Picture 46">
              <a:extLst>
                <a:ext uri="{FF2B5EF4-FFF2-40B4-BE49-F238E27FC236}">
                  <a16:creationId xmlns:a16="http://schemas.microsoft.com/office/drawing/2014/main" id="{473BC85E-771B-444F-9210-12783BC60A7A}"/>
                </a:ext>
              </a:extLst>
            </p:cNvPr>
            <p:cNvPicPr>
              <a:picLocks noChangeAspect="1"/>
            </p:cNvPicPr>
            <p:nvPr/>
          </p:nvPicPr>
          <p:blipFill>
            <a:blip r:embed="rId9"/>
            <a:stretch>
              <a:fillRect/>
            </a:stretch>
          </p:blipFill>
          <p:spPr>
            <a:xfrm>
              <a:off x="7090583" y="4975385"/>
              <a:ext cx="402336" cy="235212"/>
            </a:xfrm>
            <a:prstGeom prst="rect">
              <a:avLst/>
            </a:prstGeom>
          </p:spPr>
        </p:pic>
        <p:pic>
          <p:nvPicPr>
            <p:cNvPr id="48" name="Picture 47">
              <a:extLst>
                <a:ext uri="{FF2B5EF4-FFF2-40B4-BE49-F238E27FC236}">
                  <a16:creationId xmlns:a16="http://schemas.microsoft.com/office/drawing/2014/main" id="{B83F66B6-0DD0-F643-8D23-074B502CF7E3}"/>
                </a:ext>
              </a:extLst>
            </p:cNvPr>
            <p:cNvPicPr>
              <a:picLocks noChangeAspect="1"/>
            </p:cNvPicPr>
            <p:nvPr/>
          </p:nvPicPr>
          <p:blipFill>
            <a:blip r:embed="rId10"/>
            <a:stretch>
              <a:fillRect/>
            </a:stretch>
          </p:blipFill>
          <p:spPr>
            <a:xfrm>
              <a:off x="7084838" y="4598866"/>
              <a:ext cx="402336" cy="438037"/>
            </a:xfrm>
            <a:prstGeom prst="rect">
              <a:avLst/>
            </a:prstGeom>
          </p:spPr>
        </p:pic>
      </p:grpSp>
      <p:pic>
        <p:nvPicPr>
          <p:cNvPr id="41" name="Picture 40">
            <a:extLst>
              <a:ext uri="{FF2B5EF4-FFF2-40B4-BE49-F238E27FC236}">
                <a16:creationId xmlns:a16="http://schemas.microsoft.com/office/drawing/2014/main" id="{6598C399-46BF-3A4E-8BB8-471583E59CFC}"/>
              </a:ext>
            </a:extLst>
          </p:cNvPr>
          <p:cNvPicPr>
            <a:picLocks noChangeAspect="1"/>
          </p:cNvPicPr>
          <p:nvPr/>
        </p:nvPicPr>
        <p:blipFill>
          <a:blip r:embed="rId4"/>
          <a:stretch>
            <a:fillRect/>
          </a:stretch>
        </p:blipFill>
        <p:spPr>
          <a:xfrm>
            <a:off x="4957174" y="2940408"/>
            <a:ext cx="462686" cy="294513"/>
          </a:xfrm>
          <a:prstGeom prst="rect">
            <a:avLst/>
          </a:prstGeom>
        </p:spPr>
      </p:pic>
      <p:pic>
        <p:nvPicPr>
          <p:cNvPr id="50" name="Picture 49">
            <a:extLst>
              <a:ext uri="{FF2B5EF4-FFF2-40B4-BE49-F238E27FC236}">
                <a16:creationId xmlns:a16="http://schemas.microsoft.com/office/drawing/2014/main" id="{1AB52597-85F6-B74C-A20E-94DC6A457617}"/>
              </a:ext>
            </a:extLst>
          </p:cNvPr>
          <p:cNvPicPr>
            <a:picLocks noChangeAspect="1"/>
          </p:cNvPicPr>
          <p:nvPr/>
        </p:nvPicPr>
        <p:blipFill>
          <a:blip r:embed="rId11"/>
          <a:stretch>
            <a:fillRect/>
          </a:stretch>
        </p:blipFill>
        <p:spPr>
          <a:xfrm>
            <a:off x="1811399" y="3633802"/>
            <a:ext cx="279400" cy="254000"/>
          </a:xfrm>
          <a:prstGeom prst="rect">
            <a:avLst/>
          </a:prstGeom>
        </p:spPr>
      </p:pic>
      <p:pic>
        <p:nvPicPr>
          <p:cNvPr id="51" name="Picture 50">
            <a:extLst>
              <a:ext uri="{FF2B5EF4-FFF2-40B4-BE49-F238E27FC236}">
                <a16:creationId xmlns:a16="http://schemas.microsoft.com/office/drawing/2014/main" id="{827B1BE3-3CA2-6E47-95C7-72430C569002}"/>
              </a:ext>
            </a:extLst>
          </p:cNvPr>
          <p:cNvPicPr>
            <a:picLocks noChangeAspect="1"/>
          </p:cNvPicPr>
          <p:nvPr/>
        </p:nvPicPr>
        <p:blipFill>
          <a:blip r:embed="rId11"/>
          <a:stretch>
            <a:fillRect/>
          </a:stretch>
        </p:blipFill>
        <p:spPr>
          <a:xfrm>
            <a:off x="2285445" y="3633802"/>
            <a:ext cx="279400" cy="254000"/>
          </a:xfrm>
          <a:prstGeom prst="rect">
            <a:avLst/>
          </a:prstGeom>
        </p:spPr>
      </p:pic>
      <p:sp>
        <p:nvSpPr>
          <p:cNvPr id="73" name="Rectangle 72">
            <a:extLst>
              <a:ext uri="{FF2B5EF4-FFF2-40B4-BE49-F238E27FC236}">
                <a16:creationId xmlns:a16="http://schemas.microsoft.com/office/drawing/2014/main" id="{7F0DAB9B-2ADC-C64A-9806-964810A3C663}"/>
              </a:ext>
            </a:extLst>
          </p:cNvPr>
          <p:cNvSpPr/>
          <p:nvPr/>
        </p:nvSpPr>
        <p:spPr>
          <a:xfrm>
            <a:off x="3117513" y="3633802"/>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B796F6C-9097-814E-9C9E-265F06999D7E}"/>
              </a:ext>
            </a:extLst>
          </p:cNvPr>
          <p:cNvSpPr/>
          <p:nvPr/>
        </p:nvSpPr>
        <p:spPr>
          <a:xfrm>
            <a:off x="2705201" y="3629207"/>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Cross 54">
            <a:extLst>
              <a:ext uri="{FF2B5EF4-FFF2-40B4-BE49-F238E27FC236}">
                <a16:creationId xmlns:a16="http://schemas.microsoft.com/office/drawing/2014/main" id="{AC433950-EC70-D841-B67C-44DD0FE51425}"/>
              </a:ext>
            </a:extLst>
          </p:cNvPr>
          <p:cNvSpPr/>
          <p:nvPr/>
        </p:nvSpPr>
        <p:spPr>
          <a:xfrm rot="2373115">
            <a:off x="5104521" y="4169008"/>
            <a:ext cx="238991" cy="259667"/>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36858A9B-3E74-7346-B473-8BFFD90DCE63}"/>
              </a:ext>
            </a:extLst>
          </p:cNvPr>
          <p:cNvPicPr>
            <a:picLocks noChangeAspect="1"/>
          </p:cNvPicPr>
          <p:nvPr/>
        </p:nvPicPr>
        <p:blipFill>
          <a:blip r:embed="rId4"/>
          <a:stretch>
            <a:fillRect/>
          </a:stretch>
        </p:blipFill>
        <p:spPr>
          <a:xfrm>
            <a:off x="7003635" y="2955684"/>
            <a:ext cx="465480" cy="296292"/>
          </a:xfrm>
          <a:prstGeom prst="rect">
            <a:avLst/>
          </a:prstGeom>
        </p:spPr>
      </p:pic>
      <p:sp>
        <p:nvSpPr>
          <p:cNvPr id="60" name="Title 6">
            <a:extLst>
              <a:ext uri="{FF2B5EF4-FFF2-40B4-BE49-F238E27FC236}">
                <a16:creationId xmlns:a16="http://schemas.microsoft.com/office/drawing/2014/main" id="{AF12F550-007B-C34A-927B-90C7B2974315}"/>
              </a:ext>
            </a:extLst>
          </p:cNvPr>
          <p:cNvSpPr txBox="1">
            <a:spLocks/>
          </p:cNvSpPr>
          <p:nvPr/>
        </p:nvSpPr>
        <p:spPr>
          <a:xfrm>
            <a:off x="1183216" y="39216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Gill Sans" charset="0"/>
                <a:ea typeface="Gill Sans" charset="0"/>
                <a:cs typeface="Gill Sans" charset="0"/>
              </a:defRPr>
            </a:lvl1pPr>
          </a:lstStyle>
          <a:p>
            <a:r>
              <a:rPr lang="en-US" dirty="0"/>
              <a:t>Spider router design</a:t>
            </a:r>
          </a:p>
        </p:txBody>
      </p:sp>
      <p:sp>
        <p:nvSpPr>
          <p:cNvPr id="68" name="Rectangle 67">
            <a:extLst>
              <a:ext uri="{FF2B5EF4-FFF2-40B4-BE49-F238E27FC236}">
                <a16:creationId xmlns:a16="http://schemas.microsoft.com/office/drawing/2014/main" id="{045AB8F5-817E-9E46-BFAB-8C5636F8F548}"/>
              </a:ext>
            </a:extLst>
          </p:cNvPr>
          <p:cNvSpPr/>
          <p:nvPr/>
        </p:nvSpPr>
        <p:spPr>
          <a:xfrm>
            <a:off x="3495133" y="3622002"/>
            <a:ext cx="263137" cy="236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cxnSp>
        <p:nvCxnSpPr>
          <p:cNvPr id="72" name="Straight Arrow Connector 71">
            <a:extLst>
              <a:ext uri="{FF2B5EF4-FFF2-40B4-BE49-F238E27FC236}">
                <a16:creationId xmlns:a16="http://schemas.microsoft.com/office/drawing/2014/main" id="{0BA2D239-F8EE-DE4F-A462-1501BBDA6DB7}"/>
              </a:ext>
            </a:extLst>
          </p:cNvPr>
          <p:cNvCxnSpPr/>
          <p:nvPr/>
        </p:nvCxnSpPr>
        <p:spPr>
          <a:xfrm>
            <a:off x="3608359" y="3141766"/>
            <a:ext cx="0" cy="3877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FD52570B-0A45-EE48-B2F5-0342500616EC}"/>
              </a:ext>
            </a:extLst>
          </p:cNvPr>
          <p:cNvSpPr txBox="1"/>
          <p:nvPr/>
        </p:nvSpPr>
        <p:spPr>
          <a:xfrm>
            <a:off x="3238884" y="2758323"/>
            <a:ext cx="917107" cy="461665"/>
          </a:xfrm>
          <a:prstGeom prst="rect">
            <a:avLst/>
          </a:prstGeom>
          <a:noFill/>
        </p:spPr>
        <p:txBody>
          <a:bodyPr wrap="square" rtlCol="0">
            <a:spAutoFit/>
          </a:bodyPr>
          <a:lstStyle/>
          <a:p>
            <a:r>
              <a:rPr lang="en-US" sz="2400" dirty="0"/>
              <a:t>Mark</a:t>
            </a:r>
          </a:p>
        </p:txBody>
      </p:sp>
      <p:sp>
        <p:nvSpPr>
          <p:cNvPr id="78" name="TextBox 77">
            <a:extLst>
              <a:ext uri="{FF2B5EF4-FFF2-40B4-BE49-F238E27FC236}">
                <a16:creationId xmlns:a16="http://schemas.microsoft.com/office/drawing/2014/main" id="{F7690BE5-BA95-1241-9E6D-BABB3686A464}"/>
              </a:ext>
            </a:extLst>
          </p:cNvPr>
          <p:cNvSpPr txBox="1"/>
          <p:nvPr/>
        </p:nvSpPr>
        <p:spPr>
          <a:xfrm>
            <a:off x="1137719" y="5240996"/>
            <a:ext cx="10216081" cy="523220"/>
          </a:xfrm>
          <a:prstGeom prst="rect">
            <a:avLst/>
          </a:prstGeom>
          <a:noFill/>
        </p:spPr>
        <p:txBody>
          <a:bodyPr wrap="square" rtlCol="0">
            <a:spAutoFit/>
          </a:bodyPr>
          <a:lstStyle/>
          <a:p>
            <a:r>
              <a:rPr lang="en-US" sz="2800" b="1" dirty="0">
                <a:latin typeface="Gill Sans SemiBold" panose="020B0502020104020203" pitchFamily="34" charset="-79"/>
                <a:cs typeface="Gill Sans SemiBold" panose="020B0502020104020203" pitchFamily="34" charset="-79"/>
              </a:rPr>
              <a:t>Routers mark transactions that experience high queueing delay</a:t>
            </a:r>
          </a:p>
        </p:txBody>
      </p:sp>
    </p:spTree>
    <p:custDataLst>
      <p:tags r:id="rId1"/>
    </p:custDataLst>
    <p:extLst>
      <p:ext uri="{BB962C8B-B14F-4D97-AF65-F5344CB8AC3E}">
        <p14:creationId xmlns:p14="http://schemas.microsoft.com/office/powerpoint/2010/main" val="2525786618"/>
      </p:ext>
    </p:extLst>
  </p:cSld>
  <p:clrMapOvr>
    <a:masterClrMapping/>
  </p:clrMapOvr>
  <mc:AlternateContent xmlns:mc="http://schemas.openxmlformats.org/markup-compatibility/2006" xmlns:p14="http://schemas.microsoft.com/office/powerpoint/2010/main">
    <mc:Choice Requires="p14">
      <p:transition spd="slow" p14:dur="2000" advTm="43477"/>
    </mc:Choice>
    <mc:Fallback xmlns="">
      <p:transition spd="slow" advTm="434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3.7037E-6 L -0.1681 0.18495 " pathEditMode="relative" rAng="0" ptsTypes="AA">
                                      <p:cBhvr>
                                        <p:cTn id="6" dur="1000" fill="hold"/>
                                        <p:tgtEl>
                                          <p:spTgt spid="57"/>
                                        </p:tgtEl>
                                        <p:attrNameLst>
                                          <p:attrName>ppt_x</p:attrName>
                                          <p:attrName>ppt_y</p:attrName>
                                        </p:attrNameLst>
                                      </p:cBhvr>
                                      <p:rCtr x="-8411" y="9236"/>
                                    </p:animMotion>
                                  </p:childTnLst>
                                </p:cTn>
                              </p:par>
                              <p:par>
                                <p:cTn id="7" presetID="1" presetClass="exit" presetSubtype="0" fill="hold" grpId="0" nodeType="withEffect">
                                  <p:stCondLst>
                                    <p:cond delay="200"/>
                                  </p:stCondLst>
                                  <p:childTnLst>
                                    <p:set>
                                      <p:cBhvr>
                                        <p:cTn id="8" dur="1" fill="hold">
                                          <p:stCondLst>
                                            <p:cond delay="0"/>
                                          </p:stCondLst>
                                        </p:cTn>
                                        <p:tgtEl>
                                          <p:spTgt spid="5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1681 0.18496 L -0.16758 -0.01713 " pathEditMode="relative" rAng="0" ptsTypes="AA">
                                      <p:cBhvr>
                                        <p:cTn id="20" dur="1000" fill="hold"/>
                                        <p:tgtEl>
                                          <p:spTgt spid="57"/>
                                        </p:tgtEl>
                                        <p:attrNameLst>
                                          <p:attrName>ppt_x</p:attrName>
                                          <p:attrName>ppt_y</p:attrName>
                                        </p:attrNameLst>
                                      </p:cBhvr>
                                      <p:rCtr x="-26" y="-9769"/>
                                    </p:animMotion>
                                  </p:childTnLst>
                                </p:cTn>
                              </p:par>
                              <p:par>
                                <p:cTn id="21" presetID="1" presetClass="entr" presetSubtype="0" fill="hold" grpId="1" nodeType="withEffect">
                                  <p:stCondLst>
                                    <p:cond delay="50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2"/>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hidden"/>
                                      </p:to>
                                    </p:set>
                                  </p:childTnLst>
                                </p:cTn>
                              </p:par>
                              <p:par>
                                <p:cTn id="29" presetID="0" presetClass="path" presetSubtype="0" accel="50000" decel="50000" fill="hold" nodeType="withEffect">
                                  <p:stCondLst>
                                    <p:cond delay="0"/>
                                  </p:stCondLst>
                                  <p:childTnLst>
                                    <p:animMotion origin="layout" path="M 0.00377 -0.00185 L 0.0427 -0.00185 " pathEditMode="relative" rAng="0" ptsTypes="AA">
                                      <p:cBhvr>
                                        <p:cTn id="30" dur="1000" fill="hold"/>
                                        <p:tgtEl>
                                          <p:spTgt spid="50"/>
                                        </p:tgtEl>
                                        <p:attrNameLst>
                                          <p:attrName>ppt_x</p:attrName>
                                          <p:attrName>ppt_y</p:attrName>
                                        </p:attrNameLst>
                                      </p:cBhvr>
                                      <p:rCtr x="1940" y="0"/>
                                    </p:animMotion>
                                  </p:childTnLst>
                                </p:cTn>
                              </p:par>
                              <p:par>
                                <p:cTn id="31" presetID="0" presetClass="path" presetSubtype="0" accel="50000" decel="50000" fill="hold" nodeType="withEffect">
                                  <p:stCondLst>
                                    <p:cond delay="0"/>
                                  </p:stCondLst>
                                  <p:childTnLst>
                                    <p:animMotion origin="layout" path="M 0.00377 0.00046 L 0.03489 -0.00255 " pathEditMode="relative" rAng="0" ptsTypes="AA">
                                      <p:cBhvr>
                                        <p:cTn id="32" dur="1000" fill="hold"/>
                                        <p:tgtEl>
                                          <p:spTgt spid="51"/>
                                        </p:tgtEl>
                                        <p:attrNameLst>
                                          <p:attrName>ppt_x</p:attrName>
                                          <p:attrName>ppt_y</p:attrName>
                                        </p:attrNameLst>
                                      </p:cBhvr>
                                      <p:rCtr x="1549" y="-162"/>
                                    </p:animMotion>
                                  </p:childTnLst>
                                </p:cTn>
                              </p:par>
                              <p:par>
                                <p:cTn id="33" presetID="0" presetClass="path" presetSubtype="0" accel="50000" decel="50000" fill="hold" grpId="0" nodeType="withEffect">
                                  <p:stCondLst>
                                    <p:cond delay="0"/>
                                  </p:stCondLst>
                                  <p:childTnLst>
                                    <p:animMotion origin="layout" path="M -2.29167E-6 3.7037E-6 L 0.03295 -0.00139 " pathEditMode="relative" rAng="0" ptsTypes="AA">
                                      <p:cBhvr>
                                        <p:cTn id="34" dur="1000" fill="hold"/>
                                        <p:tgtEl>
                                          <p:spTgt spid="75"/>
                                        </p:tgtEl>
                                        <p:attrNameLst>
                                          <p:attrName>ppt_x</p:attrName>
                                          <p:attrName>ppt_y</p:attrName>
                                        </p:attrNameLst>
                                      </p:cBhvr>
                                      <p:rCtr x="1641" y="-69"/>
                                    </p:animMotion>
                                  </p:childTnLst>
                                </p:cTn>
                              </p:par>
                              <p:par>
                                <p:cTn id="35" presetID="0" presetClass="path" presetSubtype="0" accel="50000" decel="50000" fill="hold" grpId="0" nodeType="withEffect">
                                  <p:stCondLst>
                                    <p:cond delay="0"/>
                                  </p:stCondLst>
                                  <p:childTnLst>
                                    <p:animMotion origin="layout" path="M -0.00065 -0.00116 L 0.03177 -0.00116 " pathEditMode="relative" rAng="0" ptsTypes="AA">
                                      <p:cBhvr>
                                        <p:cTn id="36" dur="1000" fill="hold"/>
                                        <p:tgtEl>
                                          <p:spTgt spid="73"/>
                                        </p:tgtEl>
                                        <p:attrNameLst>
                                          <p:attrName>ppt_x</p:attrName>
                                          <p:attrName>ppt_y</p:attrName>
                                        </p:attrNameLst>
                                      </p:cBhvr>
                                      <p:rCtr x="161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animBg="1"/>
      <p:bldP spid="55" grpId="0" animBg="1"/>
      <p:bldP spid="55" grpId="1" animBg="1"/>
      <p:bldP spid="68" grpId="0" animBg="1"/>
      <p:bldP spid="77" grpId="0"/>
      <p:bldP spid="77" grpId="1"/>
      <p:bldP spid="7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216" y="378583"/>
            <a:ext cx="10515600" cy="1325563"/>
          </a:xfrm>
        </p:spPr>
        <p:txBody>
          <a:bodyPr/>
          <a:lstStyle/>
          <a:p>
            <a:r>
              <a:rPr lang="en-US" dirty="0"/>
              <a:t>Spider routing</a:t>
            </a:r>
          </a:p>
        </p:txBody>
      </p:sp>
      <p:pic>
        <p:nvPicPr>
          <p:cNvPr id="8" name="Picture 7">
            <a:extLst>
              <a:ext uri="{FF2B5EF4-FFF2-40B4-BE49-F238E27FC236}">
                <a16:creationId xmlns:a16="http://schemas.microsoft.com/office/drawing/2014/main" id="{5A304E72-C5D0-B248-96DF-73359A86783F}"/>
              </a:ext>
            </a:extLst>
          </p:cNvPr>
          <p:cNvPicPr>
            <a:picLocks noChangeAspect="1"/>
          </p:cNvPicPr>
          <p:nvPr/>
        </p:nvPicPr>
        <p:blipFill>
          <a:blip r:embed="rId4">
            <a:duotone>
              <a:srgbClr val="ED7D31">
                <a:shade val="45000"/>
                <a:satMod val="135000"/>
              </a:srgbClr>
              <a:prstClr val="white"/>
            </a:duotone>
          </a:blip>
          <a:stretch>
            <a:fillRect/>
          </a:stretch>
        </p:blipFill>
        <p:spPr>
          <a:xfrm>
            <a:off x="9090932" y="4532081"/>
            <a:ext cx="752328" cy="730316"/>
          </a:xfrm>
          <a:prstGeom prst="rect">
            <a:avLst/>
          </a:prstGeom>
        </p:spPr>
      </p:pic>
      <p:pic>
        <p:nvPicPr>
          <p:cNvPr id="9" name="Picture 8">
            <a:extLst>
              <a:ext uri="{FF2B5EF4-FFF2-40B4-BE49-F238E27FC236}">
                <a16:creationId xmlns:a16="http://schemas.microsoft.com/office/drawing/2014/main" id="{5A304E72-C5D0-B248-96DF-73359A86783F}"/>
              </a:ext>
            </a:extLst>
          </p:cNvPr>
          <p:cNvPicPr>
            <a:picLocks noChangeAspect="1"/>
          </p:cNvPicPr>
          <p:nvPr/>
        </p:nvPicPr>
        <p:blipFill>
          <a:blip r:embed="rId4">
            <a:duotone>
              <a:srgbClr val="ED7D31">
                <a:shade val="45000"/>
                <a:satMod val="135000"/>
              </a:srgbClr>
              <a:prstClr val="white"/>
            </a:duotone>
          </a:blip>
          <a:stretch>
            <a:fillRect/>
          </a:stretch>
        </p:blipFill>
        <p:spPr>
          <a:xfrm>
            <a:off x="831308" y="5050200"/>
            <a:ext cx="752328" cy="730316"/>
          </a:xfrm>
          <a:prstGeom prst="rect">
            <a:avLst/>
          </a:prstGeom>
        </p:spPr>
      </p:pic>
      <p:pic>
        <p:nvPicPr>
          <p:cNvPr id="11" name="Picture 10">
            <a:extLst>
              <a:ext uri="{FF2B5EF4-FFF2-40B4-BE49-F238E27FC236}">
                <a16:creationId xmlns:a16="http://schemas.microsoft.com/office/drawing/2014/main" id="{5A304E72-C5D0-B248-96DF-73359A86783F}"/>
              </a:ext>
            </a:extLst>
          </p:cNvPr>
          <p:cNvPicPr>
            <a:picLocks noChangeAspect="1"/>
          </p:cNvPicPr>
          <p:nvPr/>
        </p:nvPicPr>
        <p:blipFill>
          <a:blip r:embed="rId4">
            <a:duotone>
              <a:srgbClr val="ED7D31">
                <a:shade val="45000"/>
                <a:satMod val="135000"/>
              </a:srgbClr>
              <a:prstClr val="white"/>
            </a:duotone>
          </a:blip>
          <a:stretch>
            <a:fillRect/>
          </a:stretch>
        </p:blipFill>
        <p:spPr>
          <a:xfrm>
            <a:off x="9159984" y="1773959"/>
            <a:ext cx="752328" cy="730316"/>
          </a:xfrm>
          <a:prstGeom prst="rect">
            <a:avLst/>
          </a:prstGeom>
        </p:spPr>
      </p:pic>
      <p:pic>
        <p:nvPicPr>
          <p:cNvPr id="12" name="Picture 11">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4263262" y="1971787"/>
            <a:ext cx="674929" cy="738554"/>
          </a:xfrm>
          <a:prstGeom prst="rect">
            <a:avLst/>
          </a:prstGeom>
        </p:spPr>
      </p:pic>
      <p:pic>
        <p:nvPicPr>
          <p:cNvPr id="15" name="Picture 14">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2516158" y="4521396"/>
            <a:ext cx="674929" cy="738554"/>
          </a:xfrm>
          <a:prstGeom prst="rect">
            <a:avLst/>
          </a:prstGeom>
        </p:spPr>
      </p:pic>
      <p:pic>
        <p:nvPicPr>
          <p:cNvPr id="16" name="Picture 15">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5102547" y="4586526"/>
            <a:ext cx="674929" cy="738554"/>
          </a:xfrm>
          <a:prstGeom prst="rect">
            <a:avLst/>
          </a:prstGeom>
        </p:spPr>
      </p:pic>
      <p:pic>
        <p:nvPicPr>
          <p:cNvPr id="17" name="Picture 16">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7234031" y="3955813"/>
            <a:ext cx="674929" cy="738554"/>
          </a:xfrm>
          <a:prstGeom prst="rect">
            <a:avLst/>
          </a:prstGeom>
        </p:spPr>
      </p:pic>
      <p:pic>
        <p:nvPicPr>
          <p:cNvPr id="19" name="Picture 18">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7384464" y="2081035"/>
            <a:ext cx="674929" cy="738554"/>
          </a:xfrm>
          <a:prstGeom prst="rect">
            <a:avLst/>
          </a:prstGeom>
        </p:spPr>
      </p:pic>
      <p:cxnSp>
        <p:nvCxnSpPr>
          <p:cNvPr id="23" name="Straight Connector 22"/>
          <p:cNvCxnSpPr/>
          <p:nvPr/>
        </p:nvCxnSpPr>
        <p:spPr>
          <a:xfrm flipH="1">
            <a:off x="4938191" y="2314560"/>
            <a:ext cx="23772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412494" y="2539462"/>
            <a:ext cx="850768" cy="6951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3249105" y="4955803"/>
            <a:ext cx="1647987" cy="943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821187" y="4532081"/>
            <a:ext cx="1248620" cy="4545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7" idx="0"/>
            <a:endCxn id="19" idx="2"/>
          </p:cNvCxnSpPr>
          <p:nvPr/>
        </p:nvCxnSpPr>
        <p:spPr>
          <a:xfrm flipV="1">
            <a:off x="7571496" y="2819589"/>
            <a:ext cx="150433" cy="11362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8059393" y="4478118"/>
            <a:ext cx="1100591" cy="29432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19" idx="3"/>
          </p:cNvCxnSpPr>
          <p:nvPr/>
        </p:nvCxnSpPr>
        <p:spPr>
          <a:xfrm flipH="1">
            <a:off x="8059393" y="2265587"/>
            <a:ext cx="1031539" cy="18472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518060" y="5050199"/>
            <a:ext cx="998098" cy="36516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id="{5A304E72-C5D0-B248-96DF-73359A86783F}"/>
              </a:ext>
            </a:extLst>
          </p:cNvPr>
          <p:cNvPicPr>
            <a:picLocks noChangeAspect="1"/>
          </p:cNvPicPr>
          <p:nvPr/>
        </p:nvPicPr>
        <p:blipFill>
          <a:blip r:embed="rId4">
            <a:duotone>
              <a:srgbClr val="ED7D31">
                <a:shade val="45000"/>
                <a:satMod val="135000"/>
              </a:srgbClr>
              <a:prstClr val="white"/>
            </a:duotone>
          </a:blip>
          <a:stretch>
            <a:fillRect/>
          </a:stretch>
        </p:blipFill>
        <p:spPr>
          <a:xfrm>
            <a:off x="1583636" y="2504275"/>
            <a:ext cx="752328" cy="730316"/>
          </a:xfrm>
          <a:prstGeom prst="rect">
            <a:avLst/>
          </a:prstGeom>
        </p:spPr>
      </p:pic>
      <p:cxnSp>
        <p:nvCxnSpPr>
          <p:cNvPr id="80" name="Straight Connector 79"/>
          <p:cNvCxnSpPr/>
          <p:nvPr/>
        </p:nvCxnSpPr>
        <p:spPr>
          <a:xfrm flipH="1" flipV="1">
            <a:off x="2350764" y="3032611"/>
            <a:ext cx="467272" cy="28604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 name="Picture 101">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2753132" y="3032611"/>
            <a:ext cx="674929" cy="738554"/>
          </a:xfrm>
          <a:prstGeom prst="rect">
            <a:avLst/>
          </a:prstGeom>
        </p:spPr>
      </p:pic>
      <p:cxnSp>
        <p:nvCxnSpPr>
          <p:cNvPr id="104" name="Straight Connector 103"/>
          <p:cNvCxnSpPr>
            <a:stCxn id="15" idx="0"/>
            <a:endCxn id="102" idx="2"/>
          </p:cNvCxnSpPr>
          <p:nvPr/>
        </p:nvCxnSpPr>
        <p:spPr>
          <a:xfrm flipV="1">
            <a:off x="2853623" y="3771165"/>
            <a:ext cx="236974" cy="7502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414077" y="4688487"/>
            <a:ext cx="1288203" cy="461665"/>
          </a:xfrm>
          <a:prstGeom prst="rect">
            <a:avLst/>
          </a:prstGeom>
          <a:noFill/>
        </p:spPr>
        <p:txBody>
          <a:bodyPr wrap="square" rtlCol="0">
            <a:spAutoFit/>
          </a:bodyPr>
          <a:lstStyle/>
          <a:p>
            <a:r>
              <a:rPr lang="en-US" sz="2400" dirty="0"/>
              <a:t>Sender</a:t>
            </a:r>
          </a:p>
        </p:txBody>
      </p:sp>
      <p:sp>
        <p:nvSpPr>
          <p:cNvPr id="140" name="TextBox 139"/>
          <p:cNvSpPr txBox="1"/>
          <p:nvPr/>
        </p:nvSpPr>
        <p:spPr>
          <a:xfrm>
            <a:off x="4136346" y="2613718"/>
            <a:ext cx="1024601" cy="461665"/>
          </a:xfrm>
          <a:prstGeom prst="rect">
            <a:avLst/>
          </a:prstGeom>
          <a:noFill/>
        </p:spPr>
        <p:txBody>
          <a:bodyPr wrap="square" rtlCol="0">
            <a:spAutoFit/>
          </a:bodyPr>
          <a:lstStyle/>
          <a:p>
            <a:r>
              <a:rPr lang="en-US" sz="2400" dirty="0"/>
              <a:t>Router</a:t>
            </a:r>
          </a:p>
        </p:txBody>
      </p:sp>
      <p:sp>
        <p:nvSpPr>
          <p:cNvPr id="141" name="TextBox 140"/>
          <p:cNvSpPr txBox="1"/>
          <p:nvPr/>
        </p:nvSpPr>
        <p:spPr>
          <a:xfrm>
            <a:off x="5007447" y="4346194"/>
            <a:ext cx="1024601" cy="369332"/>
          </a:xfrm>
          <a:prstGeom prst="rect">
            <a:avLst/>
          </a:prstGeom>
          <a:noFill/>
        </p:spPr>
        <p:txBody>
          <a:bodyPr wrap="square" rtlCol="0">
            <a:spAutoFit/>
          </a:bodyPr>
          <a:lstStyle/>
          <a:p>
            <a:r>
              <a:rPr lang="en-US" dirty="0"/>
              <a:t>Router</a:t>
            </a:r>
          </a:p>
        </p:txBody>
      </p:sp>
      <p:sp>
        <p:nvSpPr>
          <p:cNvPr id="142" name="TextBox 141"/>
          <p:cNvSpPr txBox="1"/>
          <p:nvPr/>
        </p:nvSpPr>
        <p:spPr>
          <a:xfrm>
            <a:off x="9787542" y="1936151"/>
            <a:ext cx="1506991" cy="461665"/>
          </a:xfrm>
          <a:prstGeom prst="rect">
            <a:avLst/>
          </a:prstGeom>
          <a:noFill/>
        </p:spPr>
        <p:txBody>
          <a:bodyPr wrap="square" rtlCol="0">
            <a:spAutoFit/>
          </a:bodyPr>
          <a:lstStyle/>
          <a:p>
            <a:r>
              <a:rPr lang="en-US" sz="2400" dirty="0"/>
              <a:t>Receiver</a:t>
            </a:r>
          </a:p>
        </p:txBody>
      </p:sp>
      <p:grpSp>
        <p:nvGrpSpPr>
          <p:cNvPr id="10" name="Group 9"/>
          <p:cNvGrpSpPr/>
          <p:nvPr/>
        </p:nvGrpSpPr>
        <p:grpSpPr>
          <a:xfrm>
            <a:off x="1317266" y="2112975"/>
            <a:ext cx="7764627" cy="3137018"/>
            <a:chOff x="1317266" y="2112975"/>
            <a:chExt cx="7764627" cy="3137018"/>
          </a:xfrm>
        </p:grpSpPr>
        <mc:AlternateContent xmlns:mc="http://schemas.openxmlformats.org/markup-compatibility/2006" xmlns:a14="http://schemas.microsoft.com/office/drawing/2010/main">
          <mc:Choice Requires="a14">
            <p:sp>
              <p:nvSpPr>
                <p:cNvPr id="130" name="TextBox 129"/>
                <p:cNvSpPr txBox="1"/>
                <p:nvPr/>
              </p:nvSpPr>
              <p:spPr>
                <a:xfrm rot="20343222">
                  <a:off x="1317266" y="4575970"/>
                  <a:ext cx="1368893" cy="369332"/>
                </a:xfrm>
                <a:prstGeom prst="rect">
                  <a:avLst/>
                </a:prstGeom>
                <a:noFill/>
              </p:spPr>
              <p:txBody>
                <a:bodyPr wrap="square" rtlCol="0">
                  <a:spAutoFit/>
                </a:bodyPr>
                <a:lstStyle/>
                <a:p>
                  <a:r>
                    <a:rPr lang="en-US" b="1" dirty="0">
                      <a:solidFill>
                        <a:srgbClr val="069CD9"/>
                      </a:solidFill>
                      <a:ea typeface="Gill Sans" charset="0"/>
                      <a:cs typeface="Gill Sans" charset="0"/>
                    </a:rPr>
                    <a:t>Window </a:t>
                  </a:r>
                  <a14:m>
                    <m:oMath xmlns:m="http://schemas.openxmlformats.org/officeDocument/2006/math">
                      <m:r>
                        <a:rPr lang="en-US" b="1" i="1" dirty="0" smtClean="0">
                          <a:solidFill>
                            <a:srgbClr val="069CD9"/>
                          </a:solidFill>
                          <a:latin typeface="Cambria Math" panose="02040503050406030204" pitchFamily="18" charset="0"/>
                          <a:ea typeface="Cambria Math" charset="0"/>
                          <a:cs typeface="Cambria Math" charset="0"/>
                        </a:rPr>
                        <m:t>𝒘</m:t>
                      </m:r>
                      <m:r>
                        <a:rPr lang="en-US" b="1" i="1" baseline="-25000" dirty="0">
                          <a:solidFill>
                            <a:srgbClr val="069CD9"/>
                          </a:solidFill>
                          <a:latin typeface="Cambria Math" panose="02040503050406030204" pitchFamily="18" charset="0"/>
                          <a:ea typeface="Cambria Math" charset="0"/>
                          <a:cs typeface="Cambria Math" charset="0"/>
                        </a:rPr>
                        <m:t>𝟏</m:t>
                      </m:r>
                    </m:oMath>
                  </a14:m>
                  <a:endParaRPr lang="en-US" b="1" baseline="-25000" dirty="0">
                    <a:solidFill>
                      <a:srgbClr val="069CD9"/>
                    </a:solidFill>
                    <a:ea typeface="Gill Sans" charset="0"/>
                    <a:cs typeface="Gill Sans" charset="0"/>
                  </a:endParaRPr>
                </a:p>
              </p:txBody>
            </p:sp>
          </mc:Choice>
          <mc:Fallback xmlns="">
            <p:sp>
              <p:nvSpPr>
                <p:cNvPr id="130" name="TextBox 129"/>
                <p:cNvSpPr txBox="1">
                  <a:spLocks noRot="1" noChangeAspect="1" noMove="1" noResize="1" noEditPoints="1" noAdjustHandles="1" noChangeArrowheads="1" noChangeShapeType="1" noTextEdit="1"/>
                </p:cNvSpPr>
                <p:nvPr/>
              </p:nvSpPr>
              <p:spPr>
                <a:xfrm rot="20343222">
                  <a:off x="1317266" y="4575970"/>
                  <a:ext cx="1368893" cy="369332"/>
                </a:xfrm>
                <a:prstGeom prst="rect">
                  <a:avLst/>
                </a:prstGeom>
                <a:blipFill>
                  <a:blip r:embed="rId5"/>
                  <a:stretch>
                    <a:fillRect l="-3571" b="-11940"/>
                  </a:stretch>
                </a:blipFill>
              </p:spPr>
              <p:txBody>
                <a:bodyPr/>
                <a:lstStyle/>
                <a:p>
                  <a:r>
                    <a:rPr lang="en-US">
                      <a:noFill/>
                    </a:rPr>
                    <a:t> </a:t>
                  </a:r>
                </a:p>
              </p:txBody>
            </p:sp>
          </mc:Fallback>
        </mc:AlternateContent>
        <p:sp>
          <p:nvSpPr>
            <p:cNvPr id="37" name="Freeform 36"/>
            <p:cNvSpPr/>
            <p:nvPr/>
          </p:nvSpPr>
          <p:spPr>
            <a:xfrm>
              <a:off x="1483027" y="2112975"/>
              <a:ext cx="7598866" cy="3137018"/>
            </a:xfrm>
            <a:custGeom>
              <a:avLst/>
              <a:gdLst>
                <a:gd name="connsiteX0" fmla="*/ 0 w 5756804"/>
                <a:gd name="connsiteY0" fmla="*/ 21990 h 1989598"/>
                <a:gd name="connsiteX1" fmla="*/ 645429 w 5756804"/>
                <a:gd name="connsiteY1" fmla="*/ 115686 h 1989598"/>
                <a:gd name="connsiteX2" fmla="*/ 2446381 w 5756804"/>
                <a:gd name="connsiteY2" fmla="*/ 917304 h 1989598"/>
                <a:gd name="connsiteX3" fmla="*/ 3175091 w 5756804"/>
                <a:gd name="connsiteY3" fmla="*/ 1000589 h 1989598"/>
                <a:gd name="connsiteX4" fmla="*/ 4976044 w 5756804"/>
                <a:gd name="connsiteY4" fmla="*/ 1791796 h 1989598"/>
                <a:gd name="connsiteX5" fmla="*/ 5756804 w 5756804"/>
                <a:gd name="connsiteY5" fmla="*/ 1989598 h 1989598"/>
                <a:gd name="connsiteX0" fmla="*/ 0 w 5756804"/>
                <a:gd name="connsiteY0" fmla="*/ 20074 h 1987682"/>
                <a:gd name="connsiteX1" fmla="*/ 645429 w 5756804"/>
                <a:gd name="connsiteY1" fmla="*/ 113770 h 1987682"/>
                <a:gd name="connsiteX2" fmla="*/ 2373510 w 5756804"/>
                <a:gd name="connsiteY2" fmla="*/ 873745 h 1987682"/>
                <a:gd name="connsiteX3" fmla="*/ 3175091 w 5756804"/>
                <a:gd name="connsiteY3" fmla="*/ 998673 h 1987682"/>
                <a:gd name="connsiteX4" fmla="*/ 4976044 w 5756804"/>
                <a:gd name="connsiteY4" fmla="*/ 1789880 h 1987682"/>
                <a:gd name="connsiteX5" fmla="*/ 5756804 w 5756804"/>
                <a:gd name="connsiteY5" fmla="*/ 1987682 h 1987682"/>
                <a:gd name="connsiteX0" fmla="*/ 0 w 5921904"/>
                <a:gd name="connsiteY0" fmla="*/ 1272239 h 1880947"/>
                <a:gd name="connsiteX1" fmla="*/ 810529 w 5921904"/>
                <a:gd name="connsiteY1" fmla="*/ 7035 h 1880947"/>
                <a:gd name="connsiteX2" fmla="*/ 2538610 w 5921904"/>
                <a:gd name="connsiteY2" fmla="*/ 767010 h 1880947"/>
                <a:gd name="connsiteX3" fmla="*/ 3340191 w 5921904"/>
                <a:gd name="connsiteY3" fmla="*/ 891938 h 1880947"/>
                <a:gd name="connsiteX4" fmla="*/ 5141144 w 5921904"/>
                <a:gd name="connsiteY4" fmla="*/ 1683145 h 1880947"/>
                <a:gd name="connsiteX5" fmla="*/ 5921904 w 5921904"/>
                <a:gd name="connsiteY5" fmla="*/ 1880947 h 1880947"/>
                <a:gd name="connsiteX0" fmla="*/ 0 w 5921904"/>
                <a:gd name="connsiteY0" fmla="*/ 505685 h 1114393"/>
                <a:gd name="connsiteX1" fmla="*/ 493029 w 5921904"/>
                <a:gd name="connsiteY1" fmla="*/ 104081 h 1114393"/>
                <a:gd name="connsiteX2" fmla="*/ 2538610 w 5921904"/>
                <a:gd name="connsiteY2" fmla="*/ 456 h 1114393"/>
                <a:gd name="connsiteX3" fmla="*/ 3340191 w 5921904"/>
                <a:gd name="connsiteY3" fmla="*/ 125384 h 1114393"/>
                <a:gd name="connsiteX4" fmla="*/ 5141144 w 5921904"/>
                <a:gd name="connsiteY4" fmla="*/ 916591 h 1114393"/>
                <a:gd name="connsiteX5" fmla="*/ 5921904 w 5921904"/>
                <a:gd name="connsiteY5" fmla="*/ 1114393 h 1114393"/>
                <a:gd name="connsiteX0" fmla="*/ 0 w 5921904"/>
                <a:gd name="connsiteY0" fmla="*/ 516501 h 1125209"/>
                <a:gd name="connsiteX1" fmla="*/ 493029 w 5921904"/>
                <a:gd name="connsiteY1" fmla="*/ 114897 h 1125209"/>
                <a:gd name="connsiteX2" fmla="*/ 2538610 w 5921904"/>
                <a:gd name="connsiteY2" fmla="*/ 11272 h 1125209"/>
                <a:gd name="connsiteX3" fmla="*/ 3340191 w 5921904"/>
                <a:gd name="connsiteY3" fmla="*/ 136200 h 1125209"/>
                <a:gd name="connsiteX4" fmla="*/ 5141144 w 5921904"/>
                <a:gd name="connsiteY4" fmla="*/ 927407 h 1125209"/>
                <a:gd name="connsiteX5" fmla="*/ 5921904 w 5921904"/>
                <a:gd name="connsiteY5" fmla="*/ 1125209 h 1125209"/>
                <a:gd name="connsiteX0" fmla="*/ 0 w 5921904"/>
                <a:gd name="connsiteY0" fmla="*/ 2257835 h 2866543"/>
                <a:gd name="connsiteX1" fmla="*/ 493029 w 5921904"/>
                <a:gd name="connsiteY1" fmla="*/ 1856231 h 2866543"/>
                <a:gd name="connsiteX2" fmla="*/ 2297310 w 5921904"/>
                <a:gd name="connsiteY2" fmla="*/ 6 h 2866543"/>
                <a:gd name="connsiteX3" fmla="*/ 3340191 w 5921904"/>
                <a:gd name="connsiteY3" fmla="*/ 1877534 h 2866543"/>
                <a:gd name="connsiteX4" fmla="*/ 5141144 w 5921904"/>
                <a:gd name="connsiteY4" fmla="*/ 2668741 h 2866543"/>
                <a:gd name="connsiteX5" fmla="*/ 5921904 w 5921904"/>
                <a:gd name="connsiteY5" fmla="*/ 2866543 h 2866543"/>
                <a:gd name="connsiteX0" fmla="*/ 0 w 5921904"/>
                <a:gd name="connsiteY0" fmla="*/ 2258436 h 2867144"/>
                <a:gd name="connsiteX1" fmla="*/ 429529 w 5921904"/>
                <a:gd name="connsiteY1" fmla="*/ 1679032 h 2867144"/>
                <a:gd name="connsiteX2" fmla="*/ 2297310 w 5921904"/>
                <a:gd name="connsiteY2" fmla="*/ 607 h 2867144"/>
                <a:gd name="connsiteX3" fmla="*/ 3340191 w 5921904"/>
                <a:gd name="connsiteY3" fmla="*/ 1878135 h 2867144"/>
                <a:gd name="connsiteX4" fmla="*/ 5141144 w 5921904"/>
                <a:gd name="connsiteY4" fmla="*/ 2669342 h 2867144"/>
                <a:gd name="connsiteX5" fmla="*/ 5921904 w 5921904"/>
                <a:gd name="connsiteY5" fmla="*/ 2867144 h 2867144"/>
                <a:gd name="connsiteX0" fmla="*/ 0 w 5921904"/>
                <a:gd name="connsiteY0" fmla="*/ 2258466 h 2867174"/>
                <a:gd name="connsiteX1" fmla="*/ 429529 w 5921904"/>
                <a:gd name="connsiteY1" fmla="*/ 1679062 h 2867174"/>
                <a:gd name="connsiteX2" fmla="*/ 2297310 w 5921904"/>
                <a:gd name="connsiteY2" fmla="*/ 637 h 2867174"/>
                <a:gd name="connsiteX3" fmla="*/ 3340191 w 5921904"/>
                <a:gd name="connsiteY3" fmla="*/ 1878165 h 2867174"/>
                <a:gd name="connsiteX4" fmla="*/ 5141144 w 5921904"/>
                <a:gd name="connsiteY4" fmla="*/ 2669372 h 2867174"/>
                <a:gd name="connsiteX5" fmla="*/ 5921904 w 5921904"/>
                <a:gd name="connsiteY5" fmla="*/ 2867174 h 2867174"/>
                <a:gd name="connsiteX0" fmla="*/ 0 w 5921904"/>
                <a:gd name="connsiteY0" fmla="*/ 2258650 h 2867358"/>
                <a:gd name="connsiteX1" fmla="*/ 505729 w 5921904"/>
                <a:gd name="connsiteY1" fmla="*/ 1653846 h 2867358"/>
                <a:gd name="connsiteX2" fmla="*/ 2297310 w 5921904"/>
                <a:gd name="connsiteY2" fmla="*/ 821 h 2867358"/>
                <a:gd name="connsiteX3" fmla="*/ 3340191 w 5921904"/>
                <a:gd name="connsiteY3" fmla="*/ 1878349 h 2867358"/>
                <a:gd name="connsiteX4" fmla="*/ 5141144 w 5921904"/>
                <a:gd name="connsiteY4" fmla="*/ 2669556 h 2867358"/>
                <a:gd name="connsiteX5" fmla="*/ 5921904 w 5921904"/>
                <a:gd name="connsiteY5" fmla="*/ 2867358 h 2867358"/>
                <a:gd name="connsiteX0" fmla="*/ 0 w 5921904"/>
                <a:gd name="connsiteY0" fmla="*/ 2258730 h 2867438"/>
                <a:gd name="connsiteX1" fmla="*/ 505729 w 5921904"/>
                <a:gd name="connsiteY1" fmla="*/ 1653926 h 2867438"/>
                <a:gd name="connsiteX2" fmla="*/ 2297310 w 5921904"/>
                <a:gd name="connsiteY2" fmla="*/ 901 h 2867438"/>
                <a:gd name="connsiteX3" fmla="*/ 3340191 w 5921904"/>
                <a:gd name="connsiteY3" fmla="*/ 1878429 h 2867438"/>
                <a:gd name="connsiteX4" fmla="*/ 5141144 w 5921904"/>
                <a:gd name="connsiteY4" fmla="*/ 2669636 h 2867438"/>
                <a:gd name="connsiteX5" fmla="*/ 5921904 w 5921904"/>
                <a:gd name="connsiteY5" fmla="*/ 2867438 h 2867438"/>
                <a:gd name="connsiteX0" fmla="*/ 0 w 5921904"/>
                <a:gd name="connsiteY0" fmla="*/ 2262707 h 2871415"/>
                <a:gd name="connsiteX1" fmla="*/ 505729 w 5921904"/>
                <a:gd name="connsiteY1" fmla="*/ 1657903 h 2871415"/>
                <a:gd name="connsiteX2" fmla="*/ 2297310 w 5921904"/>
                <a:gd name="connsiteY2" fmla="*/ 4878 h 2871415"/>
                <a:gd name="connsiteX3" fmla="*/ 3340191 w 5921904"/>
                <a:gd name="connsiteY3" fmla="*/ 1882406 h 2871415"/>
                <a:gd name="connsiteX4" fmla="*/ 5141144 w 5921904"/>
                <a:gd name="connsiteY4" fmla="*/ 2673613 h 2871415"/>
                <a:gd name="connsiteX5" fmla="*/ 5921904 w 5921904"/>
                <a:gd name="connsiteY5" fmla="*/ 2871415 h 2871415"/>
                <a:gd name="connsiteX0" fmla="*/ 0 w 5921904"/>
                <a:gd name="connsiteY0" fmla="*/ 2258107 h 2866815"/>
                <a:gd name="connsiteX1" fmla="*/ 505729 w 5921904"/>
                <a:gd name="connsiteY1" fmla="*/ 1653303 h 2866815"/>
                <a:gd name="connsiteX2" fmla="*/ 2297310 w 5921904"/>
                <a:gd name="connsiteY2" fmla="*/ 278 h 2866815"/>
                <a:gd name="connsiteX3" fmla="*/ 2400391 w 5921904"/>
                <a:gd name="connsiteY3" fmla="*/ 1776206 h 2866815"/>
                <a:gd name="connsiteX4" fmla="*/ 5141144 w 5921904"/>
                <a:gd name="connsiteY4" fmla="*/ 2669013 h 2866815"/>
                <a:gd name="connsiteX5" fmla="*/ 5921904 w 5921904"/>
                <a:gd name="connsiteY5" fmla="*/ 2866815 h 2866815"/>
                <a:gd name="connsiteX0" fmla="*/ 0 w 5921904"/>
                <a:gd name="connsiteY0" fmla="*/ 2258069 h 2866777"/>
                <a:gd name="connsiteX1" fmla="*/ 505729 w 5921904"/>
                <a:gd name="connsiteY1" fmla="*/ 1653265 h 2866777"/>
                <a:gd name="connsiteX2" fmla="*/ 2221110 w 5921904"/>
                <a:gd name="connsiteY2" fmla="*/ 240 h 2866777"/>
                <a:gd name="connsiteX3" fmla="*/ 2400391 w 5921904"/>
                <a:gd name="connsiteY3" fmla="*/ 1776168 h 2866777"/>
                <a:gd name="connsiteX4" fmla="*/ 5141144 w 5921904"/>
                <a:gd name="connsiteY4" fmla="*/ 2668975 h 2866777"/>
                <a:gd name="connsiteX5" fmla="*/ 5921904 w 5921904"/>
                <a:gd name="connsiteY5" fmla="*/ 2866777 h 2866777"/>
                <a:gd name="connsiteX0" fmla="*/ 0 w 5921904"/>
                <a:gd name="connsiteY0" fmla="*/ 2259460 h 2868168"/>
                <a:gd name="connsiteX1" fmla="*/ 505729 w 5921904"/>
                <a:gd name="connsiteY1" fmla="*/ 1654656 h 2868168"/>
                <a:gd name="connsiteX2" fmla="*/ 2221110 w 5921904"/>
                <a:gd name="connsiteY2" fmla="*/ 1631 h 2868168"/>
                <a:gd name="connsiteX3" fmla="*/ 2400391 w 5921904"/>
                <a:gd name="connsiteY3" fmla="*/ 1777559 h 2868168"/>
                <a:gd name="connsiteX4" fmla="*/ 5141144 w 5921904"/>
                <a:gd name="connsiteY4" fmla="*/ 2670366 h 2868168"/>
                <a:gd name="connsiteX5" fmla="*/ 5921904 w 5921904"/>
                <a:gd name="connsiteY5" fmla="*/ 2868168 h 2868168"/>
                <a:gd name="connsiteX0" fmla="*/ 0 w 5921904"/>
                <a:gd name="connsiteY0" fmla="*/ 2257910 h 2866618"/>
                <a:gd name="connsiteX1" fmla="*/ 569229 w 5921904"/>
                <a:gd name="connsiteY1" fmla="*/ 1703906 h 2866618"/>
                <a:gd name="connsiteX2" fmla="*/ 2221110 w 5921904"/>
                <a:gd name="connsiteY2" fmla="*/ 81 h 2866618"/>
                <a:gd name="connsiteX3" fmla="*/ 2400391 w 5921904"/>
                <a:gd name="connsiteY3" fmla="*/ 1776009 h 2866618"/>
                <a:gd name="connsiteX4" fmla="*/ 5141144 w 5921904"/>
                <a:gd name="connsiteY4" fmla="*/ 2668816 h 2866618"/>
                <a:gd name="connsiteX5" fmla="*/ 5921904 w 5921904"/>
                <a:gd name="connsiteY5" fmla="*/ 2866618 h 2866618"/>
                <a:gd name="connsiteX0" fmla="*/ 0 w 5921904"/>
                <a:gd name="connsiteY0" fmla="*/ 2257902 h 2866610"/>
                <a:gd name="connsiteX1" fmla="*/ 569229 w 5921904"/>
                <a:gd name="connsiteY1" fmla="*/ 1703898 h 2866610"/>
                <a:gd name="connsiteX2" fmla="*/ 2221110 w 5921904"/>
                <a:gd name="connsiteY2" fmla="*/ 73 h 2866610"/>
                <a:gd name="connsiteX3" fmla="*/ 2400391 w 5921904"/>
                <a:gd name="connsiteY3" fmla="*/ 1776001 h 2866610"/>
                <a:gd name="connsiteX4" fmla="*/ 5141144 w 5921904"/>
                <a:gd name="connsiteY4" fmla="*/ 2668808 h 2866610"/>
                <a:gd name="connsiteX5" fmla="*/ 5921904 w 5921904"/>
                <a:gd name="connsiteY5" fmla="*/ 2866610 h 2866610"/>
                <a:gd name="connsiteX0" fmla="*/ 0 w 5921904"/>
                <a:gd name="connsiteY0" fmla="*/ 2258000 h 2866708"/>
                <a:gd name="connsiteX1" fmla="*/ 518429 w 5921904"/>
                <a:gd name="connsiteY1" fmla="*/ 1665896 h 2866708"/>
                <a:gd name="connsiteX2" fmla="*/ 2221110 w 5921904"/>
                <a:gd name="connsiteY2" fmla="*/ 171 h 2866708"/>
                <a:gd name="connsiteX3" fmla="*/ 2400391 w 5921904"/>
                <a:gd name="connsiteY3" fmla="*/ 1776099 h 2866708"/>
                <a:gd name="connsiteX4" fmla="*/ 5141144 w 5921904"/>
                <a:gd name="connsiteY4" fmla="*/ 2668906 h 2866708"/>
                <a:gd name="connsiteX5" fmla="*/ 5921904 w 5921904"/>
                <a:gd name="connsiteY5" fmla="*/ 2866708 h 2866708"/>
                <a:gd name="connsiteX0" fmla="*/ 0 w 5892271"/>
                <a:gd name="connsiteY0" fmla="*/ 2236854 h 2866728"/>
                <a:gd name="connsiteX1" fmla="*/ 488796 w 5892271"/>
                <a:gd name="connsiteY1" fmla="*/ 1665916 h 2866728"/>
                <a:gd name="connsiteX2" fmla="*/ 2191477 w 5892271"/>
                <a:gd name="connsiteY2" fmla="*/ 191 h 2866728"/>
                <a:gd name="connsiteX3" fmla="*/ 2370758 w 5892271"/>
                <a:gd name="connsiteY3" fmla="*/ 1776119 h 2866728"/>
                <a:gd name="connsiteX4" fmla="*/ 5111511 w 5892271"/>
                <a:gd name="connsiteY4" fmla="*/ 2668926 h 2866728"/>
                <a:gd name="connsiteX5" fmla="*/ 5892271 w 5892271"/>
                <a:gd name="connsiteY5" fmla="*/ 2866728 h 2866728"/>
                <a:gd name="connsiteX0" fmla="*/ 0 w 5892271"/>
                <a:gd name="connsiteY0" fmla="*/ 2237232 h 2867106"/>
                <a:gd name="connsiteX1" fmla="*/ 717396 w 5892271"/>
                <a:gd name="connsiteY1" fmla="*/ 1590094 h 2867106"/>
                <a:gd name="connsiteX2" fmla="*/ 2191477 w 5892271"/>
                <a:gd name="connsiteY2" fmla="*/ 569 h 2867106"/>
                <a:gd name="connsiteX3" fmla="*/ 2370758 w 5892271"/>
                <a:gd name="connsiteY3" fmla="*/ 1776497 h 2867106"/>
                <a:gd name="connsiteX4" fmla="*/ 5111511 w 5892271"/>
                <a:gd name="connsiteY4" fmla="*/ 2669304 h 2867106"/>
                <a:gd name="connsiteX5" fmla="*/ 5892271 w 5892271"/>
                <a:gd name="connsiteY5" fmla="*/ 2867106 h 2867106"/>
                <a:gd name="connsiteX0" fmla="*/ 0 w 5892271"/>
                <a:gd name="connsiteY0" fmla="*/ 1657616 h 2287490"/>
                <a:gd name="connsiteX1" fmla="*/ 717396 w 5892271"/>
                <a:gd name="connsiteY1" fmla="*/ 1010478 h 2287490"/>
                <a:gd name="connsiteX2" fmla="*/ 1797777 w 5892271"/>
                <a:gd name="connsiteY2" fmla="*/ 920 h 2287490"/>
                <a:gd name="connsiteX3" fmla="*/ 2370758 w 5892271"/>
                <a:gd name="connsiteY3" fmla="*/ 1196881 h 2287490"/>
                <a:gd name="connsiteX4" fmla="*/ 5111511 w 5892271"/>
                <a:gd name="connsiteY4" fmla="*/ 2089688 h 2287490"/>
                <a:gd name="connsiteX5" fmla="*/ 5892271 w 5892271"/>
                <a:gd name="connsiteY5" fmla="*/ 2287490 h 2287490"/>
                <a:gd name="connsiteX0" fmla="*/ 0 w 5892271"/>
                <a:gd name="connsiteY0" fmla="*/ 1661934 h 2291808"/>
                <a:gd name="connsiteX1" fmla="*/ 717396 w 5892271"/>
                <a:gd name="connsiteY1" fmla="*/ 1014796 h 2291808"/>
                <a:gd name="connsiteX2" fmla="*/ 1797777 w 5892271"/>
                <a:gd name="connsiteY2" fmla="*/ 5238 h 2291808"/>
                <a:gd name="connsiteX3" fmla="*/ 2370758 w 5892271"/>
                <a:gd name="connsiteY3" fmla="*/ 1201199 h 2291808"/>
                <a:gd name="connsiteX4" fmla="*/ 5111511 w 5892271"/>
                <a:gd name="connsiteY4" fmla="*/ 2094006 h 2291808"/>
                <a:gd name="connsiteX5" fmla="*/ 5892271 w 5892271"/>
                <a:gd name="connsiteY5" fmla="*/ 2291808 h 2291808"/>
                <a:gd name="connsiteX0" fmla="*/ 0 w 5892271"/>
                <a:gd name="connsiteY0" fmla="*/ 1666999 h 2296873"/>
                <a:gd name="connsiteX1" fmla="*/ 717396 w 5892271"/>
                <a:gd name="connsiteY1" fmla="*/ 1019861 h 2296873"/>
                <a:gd name="connsiteX2" fmla="*/ 1797777 w 5892271"/>
                <a:gd name="connsiteY2" fmla="*/ 10303 h 2296873"/>
                <a:gd name="connsiteX3" fmla="*/ 1841591 w 5892271"/>
                <a:gd name="connsiteY3" fmla="*/ 1697331 h 2296873"/>
                <a:gd name="connsiteX4" fmla="*/ 5111511 w 5892271"/>
                <a:gd name="connsiteY4" fmla="*/ 2099071 h 2296873"/>
                <a:gd name="connsiteX5" fmla="*/ 5892271 w 5892271"/>
                <a:gd name="connsiteY5" fmla="*/ 2296873 h 2296873"/>
                <a:gd name="connsiteX0" fmla="*/ 0 w 5892271"/>
                <a:gd name="connsiteY0" fmla="*/ 1666999 h 2296873"/>
                <a:gd name="connsiteX1" fmla="*/ 717396 w 5892271"/>
                <a:gd name="connsiteY1" fmla="*/ 1019861 h 2296873"/>
                <a:gd name="connsiteX2" fmla="*/ 1797777 w 5892271"/>
                <a:gd name="connsiteY2" fmla="*/ 10303 h 2296873"/>
                <a:gd name="connsiteX3" fmla="*/ 1841591 w 5892271"/>
                <a:gd name="connsiteY3" fmla="*/ 1697331 h 2296873"/>
                <a:gd name="connsiteX4" fmla="*/ 5892271 w 5892271"/>
                <a:gd name="connsiteY4" fmla="*/ 2296873 h 2296873"/>
                <a:gd name="connsiteX0" fmla="*/ 0 w 1841591"/>
                <a:gd name="connsiteY0" fmla="*/ 1666999 h 1697331"/>
                <a:gd name="connsiteX1" fmla="*/ 717396 w 1841591"/>
                <a:gd name="connsiteY1" fmla="*/ 1019861 h 1697331"/>
                <a:gd name="connsiteX2" fmla="*/ 1797777 w 1841591"/>
                <a:gd name="connsiteY2" fmla="*/ 10303 h 1697331"/>
                <a:gd name="connsiteX3" fmla="*/ 1841591 w 1841591"/>
                <a:gd name="connsiteY3" fmla="*/ 1697331 h 1697331"/>
                <a:gd name="connsiteX0" fmla="*/ 0 w 1858317"/>
                <a:gd name="connsiteY0" fmla="*/ 1666999 h 1697331"/>
                <a:gd name="connsiteX1" fmla="*/ 717396 w 1858317"/>
                <a:gd name="connsiteY1" fmla="*/ 1019861 h 1697331"/>
                <a:gd name="connsiteX2" fmla="*/ 1797777 w 1858317"/>
                <a:gd name="connsiteY2" fmla="*/ 10303 h 1697331"/>
                <a:gd name="connsiteX3" fmla="*/ 1841591 w 1858317"/>
                <a:gd name="connsiteY3" fmla="*/ 1697331 h 1697331"/>
                <a:gd name="connsiteX0" fmla="*/ 0 w 1854375"/>
                <a:gd name="connsiteY0" fmla="*/ 1667173 h 1703855"/>
                <a:gd name="connsiteX1" fmla="*/ 717396 w 1854375"/>
                <a:gd name="connsiteY1" fmla="*/ 1020035 h 1703855"/>
                <a:gd name="connsiteX2" fmla="*/ 1797777 w 1854375"/>
                <a:gd name="connsiteY2" fmla="*/ 10477 h 1703855"/>
                <a:gd name="connsiteX3" fmla="*/ 1822541 w 1854375"/>
                <a:gd name="connsiteY3" fmla="*/ 1703855 h 1703855"/>
                <a:gd name="connsiteX0" fmla="*/ 0 w 1859905"/>
                <a:gd name="connsiteY0" fmla="*/ 1642017 h 1678699"/>
                <a:gd name="connsiteX1" fmla="*/ 717396 w 1859905"/>
                <a:gd name="connsiteY1" fmla="*/ 994879 h 1678699"/>
                <a:gd name="connsiteX2" fmla="*/ 1804127 w 1859905"/>
                <a:gd name="connsiteY2" fmla="*/ 10721 h 1678699"/>
                <a:gd name="connsiteX3" fmla="*/ 1822541 w 1859905"/>
                <a:gd name="connsiteY3" fmla="*/ 1678699 h 1678699"/>
                <a:gd name="connsiteX0" fmla="*/ 0 w 1823852"/>
                <a:gd name="connsiteY0" fmla="*/ 1649101 h 1685783"/>
                <a:gd name="connsiteX1" fmla="*/ 717396 w 1823852"/>
                <a:gd name="connsiteY1" fmla="*/ 1001963 h 1685783"/>
                <a:gd name="connsiteX2" fmla="*/ 1804127 w 1823852"/>
                <a:gd name="connsiteY2" fmla="*/ 17805 h 1685783"/>
                <a:gd name="connsiteX3" fmla="*/ 1822541 w 1823852"/>
                <a:gd name="connsiteY3" fmla="*/ 1685783 h 1685783"/>
                <a:gd name="connsiteX0" fmla="*/ 0 w 1811152"/>
                <a:gd name="connsiteY0" fmla="*/ 1642733 h 1685765"/>
                <a:gd name="connsiteX1" fmla="*/ 704696 w 1811152"/>
                <a:gd name="connsiteY1" fmla="*/ 1001945 h 1685765"/>
                <a:gd name="connsiteX2" fmla="*/ 1791427 w 1811152"/>
                <a:gd name="connsiteY2" fmla="*/ 17787 h 1685765"/>
                <a:gd name="connsiteX3" fmla="*/ 1809841 w 1811152"/>
                <a:gd name="connsiteY3" fmla="*/ 1685765 h 1685765"/>
                <a:gd name="connsiteX0" fmla="*/ 0 w 1811152"/>
                <a:gd name="connsiteY0" fmla="*/ 1642733 h 1685765"/>
                <a:gd name="connsiteX1" fmla="*/ 704696 w 1811152"/>
                <a:gd name="connsiteY1" fmla="*/ 1001945 h 1685765"/>
                <a:gd name="connsiteX2" fmla="*/ 1791427 w 1811152"/>
                <a:gd name="connsiteY2" fmla="*/ 17787 h 1685765"/>
                <a:gd name="connsiteX3" fmla="*/ 1809841 w 1811152"/>
                <a:gd name="connsiteY3" fmla="*/ 1685765 h 1685765"/>
                <a:gd name="connsiteX0" fmla="*/ 0 w 1820677"/>
                <a:gd name="connsiteY0" fmla="*/ 1658654 h 1685811"/>
                <a:gd name="connsiteX1" fmla="*/ 714221 w 1820677"/>
                <a:gd name="connsiteY1" fmla="*/ 1001991 h 1685811"/>
                <a:gd name="connsiteX2" fmla="*/ 1800952 w 1820677"/>
                <a:gd name="connsiteY2" fmla="*/ 17833 h 1685811"/>
                <a:gd name="connsiteX3" fmla="*/ 1819366 w 1820677"/>
                <a:gd name="connsiteY3" fmla="*/ 1685811 h 1685811"/>
                <a:gd name="connsiteX0" fmla="*/ 0 w 1819366"/>
                <a:gd name="connsiteY0" fmla="*/ 1667785 h 1694942"/>
                <a:gd name="connsiteX1" fmla="*/ 714221 w 1819366"/>
                <a:gd name="connsiteY1" fmla="*/ 1011122 h 1694942"/>
                <a:gd name="connsiteX2" fmla="*/ 1717519 w 1819366"/>
                <a:gd name="connsiteY2" fmla="*/ 17693 h 1694942"/>
                <a:gd name="connsiteX3" fmla="*/ 1819366 w 1819366"/>
                <a:gd name="connsiteY3" fmla="*/ 1694942 h 1694942"/>
                <a:gd name="connsiteX0" fmla="*/ 0 w 3474577"/>
                <a:gd name="connsiteY0" fmla="*/ 1667785 h 1667785"/>
                <a:gd name="connsiteX1" fmla="*/ 714221 w 3474577"/>
                <a:gd name="connsiteY1" fmla="*/ 1011122 h 1667785"/>
                <a:gd name="connsiteX2" fmla="*/ 1717519 w 3474577"/>
                <a:gd name="connsiteY2" fmla="*/ 17693 h 1667785"/>
                <a:gd name="connsiteX3" fmla="*/ 3474577 w 3474577"/>
                <a:gd name="connsiteY3" fmla="*/ 1663710 h 1667785"/>
                <a:gd name="connsiteX0" fmla="*/ 0 w 3474577"/>
                <a:gd name="connsiteY0" fmla="*/ 1667785 h 1667785"/>
                <a:gd name="connsiteX1" fmla="*/ 714221 w 3474577"/>
                <a:gd name="connsiteY1" fmla="*/ 1011122 h 1667785"/>
                <a:gd name="connsiteX2" fmla="*/ 1717519 w 3474577"/>
                <a:gd name="connsiteY2" fmla="*/ 17693 h 1667785"/>
                <a:gd name="connsiteX3" fmla="*/ 3474577 w 3474577"/>
                <a:gd name="connsiteY3" fmla="*/ 1663710 h 1667785"/>
                <a:gd name="connsiteX0" fmla="*/ 0 w 3474577"/>
                <a:gd name="connsiteY0" fmla="*/ 1667785 h 1667785"/>
                <a:gd name="connsiteX1" fmla="*/ 714221 w 3474577"/>
                <a:gd name="connsiteY1" fmla="*/ 1011122 h 1667785"/>
                <a:gd name="connsiteX2" fmla="*/ 1790390 w 3474577"/>
                <a:gd name="connsiteY2" fmla="*/ 17693 h 1667785"/>
                <a:gd name="connsiteX3" fmla="*/ 3474577 w 3474577"/>
                <a:gd name="connsiteY3" fmla="*/ 1663710 h 1667785"/>
                <a:gd name="connsiteX0" fmla="*/ 0 w 3464167"/>
                <a:gd name="connsiteY0" fmla="*/ 1667785 h 1705352"/>
                <a:gd name="connsiteX1" fmla="*/ 714221 w 3464167"/>
                <a:gd name="connsiteY1" fmla="*/ 1011122 h 1705352"/>
                <a:gd name="connsiteX2" fmla="*/ 1790390 w 3464167"/>
                <a:gd name="connsiteY2" fmla="*/ 17693 h 1705352"/>
                <a:gd name="connsiteX3" fmla="*/ 3464167 w 3464167"/>
                <a:gd name="connsiteY3" fmla="*/ 1705352 h 1705352"/>
                <a:gd name="connsiteX0" fmla="*/ 0 w 3505808"/>
                <a:gd name="connsiteY0" fmla="*/ 1667785 h 1694942"/>
                <a:gd name="connsiteX1" fmla="*/ 714221 w 3505808"/>
                <a:gd name="connsiteY1" fmla="*/ 1011122 h 1694942"/>
                <a:gd name="connsiteX2" fmla="*/ 1790390 w 3505808"/>
                <a:gd name="connsiteY2" fmla="*/ 17693 h 1694942"/>
                <a:gd name="connsiteX3" fmla="*/ 3505808 w 3505808"/>
                <a:gd name="connsiteY3" fmla="*/ 1694942 h 1694942"/>
                <a:gd name="connsiteX0" fmla="*/ 0 w 3505808"/>
                <a:gd name="connsiteY0" fmla="*/ 1665155 h 1692312"/>
                <a:gd name="connsiteX1" fmla="*/ 714221 w 3505808"/>
                <a:gd name="connsiteY1" fmla="*/ 1181020 h 1692312"/>
                <a:gd name="connsiteX2" fmla="*/ 1790390 w 3505808"/>
                <a:gd name="connsiteY2" fmla="*/ 15063 h 1692312"/>
                <a:gd name="connsiteX3" fmla="*/ 3505808 w 3505808"/>
                <a:gd name="connsiteY3" fmla="*/ 1692312 h 1692312"/>
                <a:gd name="connsiteX0" fmla="*/ 0 w 3505808"/>
                <a:gd name="connsiteY0" fmla="*/ 1718736 h 1745893"/>
                <a:gd name="connsiteX1" fmla="*/ 714221 w 3505808"/>
                <a:gd name="connsiteY1" fmla="*/ 1234601 h 1745893"/>
                <a:gd name="connsiteX2" fmla="*/ 1094924 w 3505808"/>
                <a:gd name="connsiteY2" fmla="*/ 319854 h 1745893"/>
                <a:gd name="connsiteX3" fmla="*/ 1790390 w 3505808"/>
                <a:gd name="connsiteY3" fmla="*/ 68644 h 1745893"/>
                <a:gd name="connsiteX4" fmla="*/ 3505808 w 3505808"/>
                <a:gd name="connsiteY4" fmla="*/ 1745893 h 1745893"/>
                <a:gd name="connsiteX0" fmla="*/ 0 w 3505808"/>
                <a:gd name="connsiteY0" fmla="*/ 1718736 h 1745893"/>
                <a:gd name="connsiteX1" fmla="*/ 741179 w 3505808"/>
                <a:gd name="connsiteY1" fmla="*/ 1248979 h 1745893"/>
                <a:gd name="connsiteX2" fmla="*/ 1094924 w 3505808"/>
                <a:gd name="connsiteY2" fmla="*/ 319854 h 1745893"/>
                <a:gd name="connsiteX3" fmla="*/ 1790390 w 3505808"/>
                <a:gd name="connsiteY3" fmla="*/ 68644 h 1745893"/>
                <a:gd name="connsiteX4" fmla="*/ 3505808 w 3505808"/>
                <a:gd name="connsiteY4" fmla="*/ 1745893 h 1745893"/>
                <a:gd name="connsiteX0" fmla="*/ 0 w 3505808"/>
                <a:gd name="connsiteY0" fmla="*/ 2218872 h 2246029"/>
                <a:gd name="connsiteX1" fmla="*/ 741179 w 3505808"/>
                <a:gd name="connsiteY1" fmla="*/ 1749115 h 2246029"/>
                <a:gd name="connsiteX2" fmla="*/ 1094924 w 3505808"/>
                <a:gd name="connsiteY2" fmla="*/ 819990 h 2246029"/>
                <a:gd name="connsiteX3" fmla="*/ 1914395 w 3505808"/>
                <a:gd name="connsiteY3" fmla="*/ 29629 h 2246029"/>
                <a:gd name="connsiteX4" fmla="*/ 3505808 w 3505808"/>
                <a:gd name="connsiteY4" fmla="*/ 2246029 h 2246029"/>
                <a:gd name="connsiteX0" fmla="*/ 0 w 3505808"/>
                <a:gd name="connsiteY0" fmla="*/ 2223635 h 2250792"/>
                <a:gd name="connsiteX1" fmla="*/ 741179 w 3505808"/>
                <a:gd name="connsiteY1" fmla="*/ 1753878 h 2250792"/>
                <a:gd name="connsiteX2" fmla="*/ 1100316 w 3505808"/>
                <a:gd name="connsiteY2" fmla="*/ 695357 h 2250792"/>
                <a:gd name="connsiteX3" fmla="*/ 1914395 w 3505808"/>
                <a:gd name="connsiteY3" fmla="*/ 34392 h 2250792"/>
                <a:gd name="connsiteX4" fmla="*/ 3505808 w 3505808"/>
                <a:gd name="connsiteY4" fmla="*/ 2250792 h 2250792"/>
                <a:gd name="connsiteX0" fmla="*/ 0 w 3505808"/>
                <a:gd name="connsiteY0" fmla="*/ 2306573 h 2333730"/>
                <a:gd name="connsiteX1" fmla="*/ 741179 w 3505808"/>
                <a:gd name="connsiteY1" fmla="*/ 1836816 h 2333730"/>
                <a:gd name="connsiteX2" fmla="*/ 1100316 w 3505808"/>
                <a:gd name="connsiteY2" fmla="*/ 778295 h 2333730"/>
                <a:gd name="connsiteX3" fmla="*/ 2086923 w 3505808"/>
                <a:gd name="connsiteY3" fmla="*/ 31065 h 2333730"/>
                <a:gd name="connsiteX4" fmla="*/ 3505808 w 3505808"/>
                <a:gd name="connsiteY4" fmla="*/ 2333730 h 2333730"/>
                <a:gd name="connsiteX0" fmla="*/ 0 w 4217487"/>
                <a:gd name="connsiteY0" fmla="*/ 2375486 h 2375487"/>
                <a:gd name="connsiteX1" fmla="*/ 741179 w 4217487"/>
                <a:gd name="connsiteY1" fmla="*/ 1905729 h 2375487"/>
                <a:gd name="connsiteX2" fmla="*/ 1100316 w 4217487"/>
                <a:gd name="connsiteY2" fmla="*/ 847208 h 2375487"/>
                <a:gd name="connsiteX3" fmla="*/ 2086923 w 4217487"/>
                <a:gd name="connsiteY3" fmla="*/ 99978 h 2375487"/>
                <a:gd name="connsiteX4" fmla="*/ 4217487 w 4217487"/>
                <a:gd name="connsiteY4" fmla="*/ 181341 h 2375487"/>
                <a:gd name="connsiteX0" fmla="*/ 0 w 4217487"/>
                <a:gd name="connsiteY0" fmla="*/ 2375486 h 2375486"/>
                <a:gd name="connsiteX1" fmla="*/ 741179 w 4217487"/>
                <a:gd name="connsiteY1" fmla="*/ 1905729 h 2375486"/>
                <a:gd name="connsiteX2" fmla="*/ 1100316 w 4217487"/>
                <a:gd name="connsiteY2" fmla="*/ 847208 h 2375486"/>
                <a:gd name="connsiteX3" fmla="*/ 2146229 w 4217487"/>
                <a:gd name="connsiteY3" fmla="*/ 99978 h 2375486"/>
                <a:gd name="connsiteX4" fmla="*/ 4217487 w 4217487"/>
                <a:gd name="connsiteY4" fmla="*/ 181341 h 2375486"/>
                <a:gd name="connsiteX0" fmla="*/ 0 w 4217487"/>
                <a:gd name="connsiteY0" fmla="*/ 2375486 h 2375486"/>
                <a:gd name="connsiteX1" fmla="*/ 741179 w 4217487"/>
                <a:gd name="connsiteY1" fmla="*/ 1905729 h 2375486"/>
                <a:gd name="connsiteX2" fmla="*/ 1100316 w 4217487"/>
                <a:gd name="connsiteY2" fmla="*/ 847208 h 2375486"/>
                <a:gd name="connsiteX3" fmla="*/ 2146229 w 4217487"/>
                <a:gd name="connsiteY3" fmla="*/ 99978 h 2375486"/>
                <a:gd name="connsiteX4" fmla="*/ 4217487 w 4217487"/>
                <a:gd name="connsiteY4" fmla="*/ 181341 h 2375486"/>
                <a:gd name="connsiteX0" fmla="*/ 0 w 4217487"/>
                <a:gd name="connsiteY0" fmla="*/ 2396473 h 2396473"/>
                <a:gd name="connsiteX1" fmla="*/ 741179 w 4217487"/>
                <a:gd name="connsiteY1" fmla="*/ 1926716 h 2396473"/>
                <a:gd name="connsiteX2" fmla="*/ 1100316 w 4217487"/>
                <a:gd name="connsiteY2" fmla="*/ 868195 h 2396473"/>
                <a:gd name="connsiteX3" fmla="*/ 1973701 w 4217487"/>
                <a:gd name="connsiteY3" fmla="*/ 41890 h 2396473"/>
                <a:gd name="connsiteX4" fmla="*/ 4217487 w 4217487"/>
                <a:gd name="connsiteY4" fmla="*/ 202328 h 2396473"/>
                <a:gd name="connsiteX0" fmla="*/ 0 w 4217487"/>
                <a:gd name="connsiteY0" fmla="*/ 2462413 h 2462413"/>
                <a:gd name="connsiteX1" fmla="*/ 741179 w 4217487"/>
                <a:gd name="connsiteY1" fmla="*/ 1992656 h 2462413"/>
                <a:gd name="connsiteX2" fmla="*/ 1100316 w 4217487"/>
                <a:gd name="connsiteY2" fmla="*/ 934135 h 2462413"/>
                <a:gd name="connsiteX3" fmla="*/ 2022225 w 4217487"/>
                <a:gd name="connsiteY3" fmla="*/ 0 h 2462413"/>
                <a:gd name="connsiteX4" fmla="*/ 4217487 w 4217487"/>
                <a:gd name="connsiteY4" fmla="*/ 268268 h 2462413"/>
                <a:gd name="connsiteX0" fmla="*/ 0 w 4217487"/>
                <a:gd name="connsiteY0" fmla="*/ 2470165 h 2470165"/>
                <a:gd name="connsiteX1" fmla="*/ 741179 w 4217487"/>
                <a:gd name="connsiteY1" fmla="*/ 2000408 h 2470165"/>
                <a:gd name="connsiteX2" fmla="*/ 1100316 w 4217487"/>
                <a:gd name="connsiteY2" fmla="*/ 941887 h 2470165"/>
                <a:gd name="connsiteX3" fmla="*/ 2022225 w 4217487"/>
                <a:gd name="connsiteY3" fmla="*/ 7752 h 2470165"/>
                <a:gd name="connsiteX4" fmla="*/ 4217487 w 4217487"/>
                <a:gd name="connsiteY4" fmla="*/ 276020 h 2470165"/>
                <a:gd name="connsiteX0" fmla="*/ 0 w 4217487"/>
                <a:gd name="connsiteY0" fmla="*/ 2458917 h 2458917"/>
                <a:gd name="connsiteX1" fmla="*/ 741179 w 4217487"/>
                <a:gd name="connsiteY1" fmla="*/ 1989160 h 2458917"/>
                <a:gd name="connsiteX2" fmla="*/ 1100316 w 4217487"/>
                <a:gd name="connsiteY2" fmla="*/ 930639 h 2458917"/>
                <a:gd name="connsiteX3" fmla="*/ 2011442 w 4217487"/>
                <a:gd name="connsiteY3" fmla="*/ 18070 h 2458917"/>
                <a:gd name="connsiteX4" fmla="*/ 4217487 w 4217487"/>
                <a:gd name="connsiteY4" fmla="*/ 264772 h 2458917"/>
                <a:gd name="connsiteX0" fmla="*/ 0 w 4783596"/>
                <a:gd name="connsiteY0" fmla="*/ 2659707 h 2659707"/>
                <a:gd name="connsiteX1" fmla="*/ 741179 w 4783596"/>
                <a:gd name="connsiteY1" fmla="*/ 2189950 h 2659707"/>
                <a:gd name="connsiteX2" fmla="*/ 1100316 w 4783596"/>
                <a:gd name="connsiteY2" fmla="*/ 1131429 h 2659707"/>
                <a:gd name="connsiteX3" fmla="*/ 2011442 w 4783596"/>
                <a:gd name="connsiteY3" fmla="*/ 218860 h 2659707"/>
                <a:gd name="connsiteX4" fmla="*/ 4783596 w 4783596"/>
                <a:gd name="connsiteY4" fmla="*/ 170826 h 2659707"/>
                <a:gd name="connsiteX0" fmla="*/ 0 w 4783596"/>
                <a:gd name="connsiteY0" fmla="*/ 2513238 h 2513238"/>
                <a:gd name="connsiteX1" fmla="*/ 741179 w 4783596"/>
                <a:gd name="connsiteY1" fmla="*/ 2043481 h 2513238"/>
                <a:gd name="connsiteX2" fmla="*/ 1100316 w 4783596"/>
                <a:gd name="connsiteY2" fmla="*/ 984960 h 2513238"/>
                <a:gd name="connsiteX3" fmla="*/ 2011442 w 4783596"/>
                <a:gd name="connsiteY3" fmla="*/ 72391 h 2513238"/>
                <a:gd name="connsiteX4" fmla="*/ 3990165 w 4783596"/>
                <a:gd name="connsiteY4" fmla="*/ 115130 h 2513238"/>
                <a:gd name="connsiteX5" fmla="*/ 4783596 w 4783596"/>
                <a:gd name="connsiteY5" fmla="*/ 24357 h 2513238"/>
                <a:gd name="connsiteX0" fmla="*/ 0 w 4783596"/>
                <a:gd name="connsiteY0" fmla="*/ 2493408 h 2493408"/>
                <a:gd name="connsiteX1" fmla="*/ 741179 w 4783596"/>
                <a:gd name="connsiteY1" fmla="*/ 2023651 h 2493408"/>
                <a:gd name="connsiteX2" fmla="*/ 1100316 w 4783596"/>
                <a:gd name="connsiteY2" fmla="*/ 965130 h 2493408"/>
                <a:gd name="connsiteX3" fmla="*/ 1925178 w 4783596"/>
                <a:gd name="connsiteY3" fmla="*/ 138825 h 2493408"/>
                <a:gd name="connsiteX4" fmla="*/ 3990165 w 4783596"/>
                <a:gd name="connsiteY4" fmla="*/ 95300 h 2493408"/>
                <a:gd name="connsiteX5" fmla="*/ 4783596 w 4783596"/>
                <a:gd name="connsiteY5" fmla="*/ 4527 h 2493408"/>
                <a:gd name="connsiteX0" fmla="*/ 0 w 4783596"/>
                <a:gd name="connsiteY0" fmla="*/ 2492022 h 2492022"/>
                <a:gd name="connsiteX1" fmla="*/ 741179 w 4783596"/>
                <a:gd name="connsiteY1" fmla="*/ 2022265 h 2492022"/>
                <a:gd name="connsiteX2" fmla="*/ 1100316 w 4783596"/>
                <a:gd name="connsiteY2" fmla="*/ 963744 h 2492022"/>
                <a:gd name="connsiteX3" fmla="*/ 1925178 w 4783596"/>
                <a:gd name="connsiteY3" fmla="*/ 137439 h 2492022"/>
                <a:gd name="connsiteX4" fmla="*/ 3968600 w 4783596"/>
                <a:gd name="connsiteY4" fmla="*/ 151423 h 2492022"/>
                <a:gd name="connsiteX5" fmla="*/ 4783596 w 4783596"/>
                <a:gd name="connsiteY5" fmla="*/ 3141 h 2492022"/>
                <a:gd name="connsiteX0" fmla="*/ 0 w 4783596"/>
                <a:gd name="connsiteY0" fmla="*/ 2493170 h 2493170"/>
                <a:gd name="connsiteX1" fmla="*/ 741179 w 4783596"/>
                <a:gd name="connsiteY1" fmla="*/ 2023413 h 2493170"/>
                <a:gd name="connsiteX2" fmla="*/ 1100316 w 4783596"/>
                <a:gd name="connsiteY2" fmla="*/ 964892 h 2493170"/>
                <a:gd name="connsiteX3" fmla="*/ 1925178 w 4783596"/>
                <a:gd name="connsiteY3" fmla="*/ 138587 h 2493170"/>
                <a:gd name="connsiteX4" fmla="*/ 3936252 w 4783596"/>
                <a:gd name="connsiteY4" fmla="*/ 102251 h 2493170"/>
                <a:gd name="connsiteX5" fmla="*/ 4783596 w 4783596"/>
                <a:gd name="connsiteY5" fmla="*/ 4289 h 2493170"/>
                <a:gd name="connsiteX0" fmla="*/ 0 w 4783596"/>
                <a:gd name="connsiteY0" fmla="*/ 2492282 h 2492282"/>
                <a:gd name="connsiteX1" fmla="*/ 741179 w 4783596"/>
                <a:gd name="connsiteY1" fmla="*/ 2022525 h 2492282"/>
                <a:gd name="connsiteX2" fmla="*/ 1100316 w 4783596"/>
                <a:gd name="connsiteY2" fmla="*/ 964004 h 2492282"/>
                <a:gd name="connsiteX3" fmla="*/ 1925178 w 4783596"/>
                <a:gd name="connsiteY3" fmla="*/ 137699 h 2492282"/>
                <a:gd name="connsiteX4" fmla="*/ 3968601 w 4783596"/>
                <a:gd name="connsiteY4" fmla="*/ 137306 h 2492282"/>
                <a:gd name="connsiteX5" fmla="*/ 4783596 w 4783596"/>
                <a:gd name="connsiteY5" fmla="*/ 3401 h 2492282"/>
                <a:gd name="connsiteX0" fmla="*/ 0 w 4783596"/>
                <a:gd name="connsiteY0" fmla="*/ 2493407 h 2493407"/>
                <a:gd name="connsiteX1" fmla="*/ 741179 w 4783596"/>
                <a:gd name="connsiteY1" fmla="*/ 2023650 h 2493407"/>
                <a:gd name="connsiteX2" fmla="*/ 1100316 w 4783596"/>
                <a:gd name="connsiteY2" fmla="*/ 965129 h 2493407"/>
                <a:gd name="connsiteX3" fmla="*/ 1925178 w 4783596"/>
                <a:gd name="connsiteY3" fmla="*/ 138824 h 2493407"/>
                <a:gd name="connsiteX4" fmla="*/ 3925469 w 4783596"/>
                <a:gd name="connsiteY4" fmla="*/ 95299 h 2493407"/>
                <a:gd name="connsiteX5" fmla="*/ 4783596 w 4783596"/>
                <a:gd name="connsiteY5" fmla="*/ 4526 h 2493407"/>
                <a:gd name="connsiteX0" fmla="*/ 0 w 4783596"/>
                <a:gd name="connsiteY0" fmla="*/ 2491906 h 2491906"/>
                <a:gd name="connsiteX1" fmla="*/ 741179 w 4783596"/>
                <a:gd name="connsiteY1" fmla="*/ 2022149 h 2491906"/>
                <a:gd name="connsiteX2" fmla="*/ 1100316 w 4783596"/>
                <a:gd name="connsiteY2" fmla="*/ 963628 h 2491906"/>
                <a:gd name="connsiteX3" fmla="*/ 1925178 w 4783596"/>
                <a:gd name="connsiteY3" fmla="*/ 137323 h 2491906"/>
                <a:gd name="connsiteX4" fmla="*/ 3925469 w 4783596"/>
                <a:gd name="connsiteY4" fmla="*/ 158496 h 2491906"/>
                <a:gd name="connsiteX5" fmla="*/ 4783596 w 4783596"/>
                <a:gd name="connsiteY5" fmla="*/ 3025 h 2491906"/>
                <a:gd name="connsiteX0" fmla="*/ 0 w 4783596"/>
                <a:gd name="connsiteY0" fmla="*/ 2493170 h 2493170"/>
                <a:gd name="connsiteX1" fmla="*/ 741179 w 4783596"/>
                <a:gd name="connsiteY1" fmla="*/ 2023413 h 2493170"/>
                <a:gd name="connsiteX2" fmla="*/ 1100316 w 4783596"/>
                <a:gd name="connsiteY2" fmla="*/ 964892 h 2493170"/>
                <a:gd name="connsiteX3" fmla="*/ 1925178 w 4783596"/>
                <a:gd name="connsiteY3" fmla="*/ 138587 h 2493170"/>
                <a:gd name="connsiteX4" fmla="*/ 3920077 w 4783596"/>
                <a:gd name="connsiteY4" fmla="*/ 102251 h 2493170"/>
                <a:gd name="connsiteX5" fmla="*/ 4783596 w 4783596"/>
                <a:gd name="connsiteY5" fmla="*/ 4289 h 2493170"/>
                <a:gd name="connsiteX0" fmla="*/ 0 w 4783596"/>
                <a:gd name="connsiteY0" fmla="*/ 2493170 h 2493170"/>
                <a:gd name="connsiteX1" fmla="*/ 741179 w 4783596"/>
                <a:gd name="connsiteY1" fmla="*/ 2023413 h 2493170"/>
                <a:gd name="connsiteX2" fmla="*/ 1100316 w 4783596"/>
                <a:gd name="connsiteY2" fmla="*/ 964892 h 2493170"/>
                <a:gd name="connsiteX3" fmla="*/ 1909004 w 4783596"/>
                <a:gd name="connsiteY3" fmla="*/ 181718 h 2493170"/>
                <a:gd name="connsiteX4" fmla="*/ 3920077 w 4783596"/>
                <a:gd name="connsiteY4" fmla="*/ 102251 h 2493170"/>
                <a:gd name="connsiteX5" fmla="*/ 4783596 w 4783596"/>
                <a:gd name="connsiteY5" fmla="*/ 4289 h 2493170"/>
                <a:gd name="connsiteX0" fmla="*/ 0 w 4783596"/>
                <a:gd name="connsiteY0" fmla="*/ 2493170 h 2493170"/>
                <a:gd name="connsiteX1" fmla="*/ 741179 w 4783596"/>
                <a:gd name="connsiteY1" fmla="*/ 2023413 h 2493170"/>
                <a:gd name="connsiteX2" fmla="*/ 1073359 w 4783596"/>
                <a:gd name="connsiteY2" fmla="*/ 1022401 h 2493170"/>
                <a:gd name="connsiteX3" fmla="*/ 1909004 w 4783596"/>
                <a:gd name="connsiteY3" fmla="*/ 181718 h 2493170"/>
                <a:gd name="connsiteX4" fmla="*/ 3920077 w 4783596"/>
                <a:gd name="connsiteY4" fmla="*/ 102251 h 2493170"/>
                <a:gd name="connsiteX5" fmla="*/ 4783596 w 4783596"/>
                <a:gd name="connsiteY5" fmla="*/ 4289 h 2493170"/>
                <a:gd name="connsiteX0" fmla="*/ 0 w 4783596"/>
                <a:gd name="connsiteY0" fmla="*/ 2493170 h 2493170"/>
                <a:gd name="connsiteX1" fmla="*/ 741179 w 4783596"/>
                <a:gd name="connsiteY1" fmla="*/ 2023413 h 2493170"/>
                <a:gd name="connsiteX2" fmla="*/ 1073359 w 4783596"/>
                <a:gd name="connsiteY2" fmla="*/ 1022401 h 2493170"/>
                <a:gd name="connsiteX3" fmla="*/ 1909004 w 4783596"/>
                <a:gd name="connsiteY3" fmla="*/ 181718 h 2493170"/>
                <a:gd name="connsiteX4" fmla="*/ 3920077 w 4783596"/>
                <a:gd name="connsiteY4" fmla="*/ 102251 h 2493170"/>
                <a:gd name="connsiteX5" fmla="*/ 4783596 w 4783596"/>
                <a:gd name="connsiteY5" fmla="*/ 4289 h 2493170"/>
                <a:gd name="connsiteX0" fmla="*/ 0 w 4783596"/>
                <a:gd name="connsiteY0" fmla="*/ 2493170 h 2493170"/>
                <a:gd name="connsiteX1" fmla="*/ 741179 w 4783596"/>
                <a:gd name="connsiteY1" fmla="*/ 2023413 h 2493170"/>
                <a:gd name="connsiteX2" fmla="*/ 1073359 w 4783596"/>
                <a:gd name="connsiteY2" fmla="*/ 1022401 h 2493170"/>
                <a:gd name="connsiteX3" fmla="*/ 1909004 w 4783596"/>
                <a:gd name="connsiteY3" fmla="*/ 181718 h 2493170"/>
                <a:gd name="connsiteX4" fmla="*/ 3920077 w 4783596"/>
                <a:gd name="connsiteY4" fmla="*/ 102251 h 2493170"/>
                <a:gd name="connsiteX5" fmla="*/ 4783596 w 4783596"/>
                <a:gd name="connsiteY5" fmla="*/ 4289 h 2493170"/>
                <a:gd name="connsiteX0" fmla="*/ 0 w 4742244"/>
                <a:gd name="connsiteY0" fmla="*/ 2568478 h 2568478"/>
                <a:gd name="connsiteX1" fmla="*/ 741179 w 4742244"/>
                <a:gd name="connsiteY1" fmla="*/ 2098721 h 2568478"/>
                <a:gd name="connsiteX2" fmla="*/ 1073359 w 4742244"/>
                <a:gd name="connsiteY2" fmla="*/ 1097709 h 2568478"/>
                <a:gd name="connsiteX3" fmla="*/ 1909004 w 4742244"/>
                <a:gd name="connsiteY3" fmla="*/ 257026 h 2568478"/>
                <a:gd name="connsiteX4" fmla="*/ 3920077 w 4742244"/>
                <a:gd name="connsiteY4" fmla="*/ 177559 h 2568478"/>
                <a:gd name="connsiteX5" fmla="*/ 4742244 w 4742244"/>
                <a:gd name="connsiteY5" fmla="*/ 2751 h 2568478"/>
                <a:gd name="connsiteX0" fmla="*/ 0 w 4742244"/>
                <a:gd name="connsiteY0" fmla="*/ 2601045 h 2601045"/>
                <a:gd name="connsiteX1" fmla="*/ 741179 w 4742244"/>
                <a:gd name="connsiteY1" fmla="*/ 2131288 h 2601045"/>
                <a:gd name="connsiteX2" fmla="*/ 1073359 w 4742244"/>
                <a:gd name="connsiteY2" fmla="*/ 1130276 h 2601045"/>
                <a:gd name="connsiteX3" fmla="*/ 1909004 w 4742244"/>
                <a:gd name="connsiteY3" fmla="*/ 289593 h 2601045"/>
                <a:gd name="connsiteX4" fmla="*/ 3920077 w 4742244"/>
                <a:gd name="connsiteY4" fmla="*/ 210126 h 2601045"/>
                <a:gd name="connsiteX5" fmla="*/ 4742244 w 4742244"/>
                <a:gd name="connsiteY5" fmla="*/ 2384 h 2601045"/>
                <a:gd name="connsiteX0" fmla="*/ 0 w 4742244"/>
                <a:gd name="connsiteY0" fmla="*/ 2598661 h 2598661"/>
                <a:gd name="connsiteX1" fmla="*/ 741179 w 4742244"/>
                <a:gd name="connsiteY1" fmla="*/ 2128904 h 2598661"/>
                <a:gd name="connsiteX2" fmla="*/ 1073359 w 4742244"/>
                <a:gd name="connsiteY2" fmla="*/ 1127892 h 2598661"/>
                <a:gd name="connsiteX3" fmla="*/ 1909004 w 4742244"/>
                <a:gd name="connsiteY3" fmla="*/ 287209 h 2598661"/>
                <a:gd name="connsiteX4" fmla="*/ 3920077 w 4742244"/>
                <a:gd name="connsiteY4" fmla="*/ 207742 h 2598661"/>
                <a:gd name="connsiteX5" fmla="*/ 4742244 w 4742244"/>
                <a:gd name="connsiteY5" fmla="*/ 0 h 259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244" h="2598661">
                  <a:moveTo>
                    <a:pt x="0" y="2598661"/>
                  </a:moveTo>
                  <a:cubicBezTo>
                    <a:pt x="93449" y="2501049"/>
                    <a:pt x="562286" y="2374032"/>
                    <a:pt x="741179" y="2128904"/>
                  </a:cubicBezTo>
                  <a:cubicBezTo>
                    <a:pt x="920072" y="1883776"/>
                    <a:pt x="920956" y="1350973"/>
                    <a:pt x="1073359" y="1127892"/>
                  </a:cubicBezTo>
                  <a:cubicBezTo>
                    <a:pt x="1209588" y="883245"/>
                    <a:pt x="1424667" y="475313"/>
                    <a:pt x="1909004" y="287209"/>
                  </a:cubicBezTo>
                  <a:cubicBezTo>
                    <a:pt x="2393341" y="99105"/>
                    <a:pt x="3458051" y="215748"/>
                    <a:pt x="3920077" y="207742"/>
                  </a:cubicBezTo>
                  <a:cubicBezTo>
                    <a:pt x="4382103" y="199736"/>
                    <a:pt x="4620971" y="15908"/>
                    <a:pt x="4742244" y="0"/>
                  </a:cubicBezTo>
                </a:path>
              </a:pathLst>
            </a:custGeom>
            <a:ln w="76200">
              <a:solidFill>
                <a:schemeClr val="accent2"/>
              </a:solidFill>
              <a:tailEnd type="triangle" w="lg" len="lg"/>
            </a:ln>
            <a:effectLst>
              <a:glow rad="101600">
                <a:schemeClr val="bg2">
                  <a:alpha val="75000"/>
                </a:schemeClr>
              </a:glow>
              <a:outerShdw blurRad="50800" dist="38100" dir="2700000" algn="tl" rotWithShape="0">
                <a:schemeClr val="bg2">
                  <a:lumMod val="25000"/>
                  <a:alpha val="43000"/>
                </a:scheme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lIns="130609" tIns="65305" rIns="130609" bIns="65305" rtlCol="0" anchor="ctr"/>
            <a:lstStyle/>
            <a:p>
              <a:pPr algn="ctr" defTabSz="1306090"/>
              <a:endParaRPr lang="en-US">
                <a:solidFill>
                  <a:prstClr val="black"/>
                </a:solidFill>
                <a:latin typeface="Calibri"/>
              </a:endParaRPr>
            </a:p>
          </p:txBody>
        </p:sp>
      </p:grpSp>
      <p:grpSp>
        <p:nvGrpSpPr>
          <p:cNvPr id="13" name="Group 12"/>
          <p:cNvGrpSpPr/>
          <p:nvPr/>
        </p:nvGrpSpPr>
        <p:grpSpPr>
          <a:xfrm>
            <a:off x="1643679" y="2432592"/>
            <a:ext cx="7501629" cy="3309220"/>
            <a:chOff x="1643679" y="2432592"/>
            <a:chExt cx="7501629" cy="3309220"/>
          </a:xfrm>
        </p:grpSpPr>
        <mc:AlternateContent xmlns:mc="http://schemas.openxmlformats.org/markup-compatibility/2006" xmlns:a14="http://schemas.microsoft.com/office/drawing/2010/main">
          <mc:Choice Requires="a14">
            <p:sp>
              <p:nvSpPr>
                <p:cNvPr id="131" name="TextBox 130"/>
                <p:cNvSpPr txBox="1"/>
                <p:nvPr/>
              </p:nvSpPr>
              <p:spPr>
                <a:xfrm rot="20343222">
                  <a:off x="1716078" y="5372480"/>
                  <a:ext cx="1333534" cy="369332"/>
                </a:xfrm>
                <a:prstGeom prst="rect">
                  <a:avLst/>
                </a:prstGeom>
                <a:noFill/>
              </p:spPr>
              <p:txBody>
                <a:bodyPr wrap="square" rtlCol="0">
                  <a:spAutoFit/>
                </a:bodyPr>
                <a:lstStyle/>
                <a:p>
                  <a:r>
                    <a:rPr lang="en-US" b="1" dirty="0">
                      <a:solidFill>
                        <a:srgbClr val="008C01"/>
                      </a:solidFill>
                      <a:ea typeface="Gill Sans" charset="0"/>
                      <a:cs typeface="Gill Sans" charset="0"/>
                    </a:rPr>
                    <a:t>Window </a:t>
                  </a:r>
                  <a14:m>
                    <m:oMath xmlns:m="http://schemas.openxmlformats.org/officeDocument/2006/math">
                      <m:r>
                        <a:rPr lang="en-US" b="1" i="1" dirty="0" smtClean="0">
                          <a:solidFill>
                            <a:srgbClr val="008C01"/>
                          </a:solidFill>
                          <a:latin typeface="Cambria Math" panose="02040503050406030204" pitchFamily="18" charset="0"/>
                          <a:ea typeface="Cambria Math" charset="0"/>
                          <a:cs typeface="Cambria Math" charset="0"/>
                        </a:rPr>
                        <m:t>𝒘</m:t>
                      </m:r>
                      <m:r>
                        <a:rPr lang="en-US" b="1" i="1" baseline="-25000" dirty="0" smtClean="0">
                          <a:solidFill>
                            <a:srgbClr val="008C01"/>
                          </a:solidFill>
                          <a:latin typeface="Cambria Math" panose="02040503050406030204" pitchFamily="18" charset="0"/>
                          <a:ea typeface="Cambria Math" charset="0"/>
                          <a:cs typeface="Cambria Math" charset="0"/>
                        </a:rPr>
                        <m:t>𝟐</m:t>
                      </m:r>
                    </m:oMath>
                  </a14:m>
                  <a:endParaRPr lang="en-US" b="1" baseline="-25000" dirty="0">
                    <a:solidFill>
                      <a:srgbClr val="008C01"/>
                    </a:solidFill>
                    <a:ea typeface="Gill Sans" charset="0"/>
                    <a:cs typeface="Gill Sans" charset="0"/>
                  </a:endParaRPr>
                </a:p>
              </p:txBody>
            </p:sp>
          </mc:Choice>
          <mc:Fallback xmlns="">
            <p:sp>
              <p:nvSpPr>
                <p:cNvPr id="131" name="TextBox 130"/>
                <p:cNvSpPr txBox="1">
                  <a:spLocks noRot="1" noChangeAspect="1" noMove="1" noResize="1" noEditPoints="1" noAdjustHandles="1" noChangeArrowheads="1" noChangeShapeType="1" noTextEdit="1"/>
                </p:cNvSpPr>
                <p:nvPr/>
              </p:nvSpPr>
              <p:spPr>
                <a:xfrm rot="20343222">
                  <a:off x="1716078" y="5372480"/>
                  <a:ext cx="1333534" cy="369332"/>
                </a:xfrm>
                <a:prstGeom prst="rect">
                  <a:avLst/>
                </a:prstGeom>
                <a:blipFill>
                  <a:blip r:embed="rId6"/>
                  <a:stretch>
                    <a:fillRect l="-2752" b="-14063"/>
                  </a:stretch>
                </a:blipFill>
              </p:spPr>
              <p:txBody>
                <a:bodyPr/>
                <a:lstStyle/>
                <a:p>
                  <a:r>
                    <a:rPr lang="en-US">
                      <a:noFill/>
                    </a:rPr>
                    <a:t> </a:t>
                  </a:r>
                </a:p>
              </p:txBody>
            </p:sp>
          </mc:Fallback>
        </mc:AlternateContent>
        <p:sp>
          <p:nvSpPr>
            <p:cNvPr id="38" name="Freeform 37"/>
            <p:cNvSpPr/>
            <p:nvPr/>
          </p:nvSpPr>
          <p:spPr>
            <a:xfrm>
              <a:off x="1643679" y="2432592"/>
              <a:ext cx="7501629" cy="3114973"/>
            </a:xfrm>
            <a:custGeom>
              <a:avLst/>
              <a:gdLst>
                <a:gd name="connsiteX0" fmla="*/ 3653956 w 3653956"/>
                <a:gd name="connsiteY0" fmla="*/ 1822088 h 1822088"/>
                <a:gd name="connsiteX1" fmla="*/ 739119 w 3653956"/>
                <a:gd name="connsiteY1" fmla="*/ 228 h 1822088"/>
                <a:gd name="connsiteX2" fmla="*/ 0 w 3653956"/>
                <a:gd name="connsiteY2" fmla="*/ 1697160 h 1822088"/>
                <a:gd name="connsiteX0" fmla="*/ 3653956 w 3653956"/>
                <a:gd name="connsiteY0" fmla="*/ 1886609 h 1886609"/>
                <a:gd name="connsiteX1" fmla="*/ 739119 w 3653956"/>
                <a:gd name="connsiteY1" fmla="*/ 64749 h 1886609"/>
                <a:gd name="connsiteX2" fmla="*/ 0 w 3653956"/>
                <a:gd name="connsiteY2" fmla="*/ 1761681 h 1886609"/>
                <a:gd name="connsiteX0" fmla="*/ 3653956 w 3653956"/>
                <a:gd name="connsiteY0" fmla="*/ 1869161 h 1869161"/>
                <a:gd name="connsiteX1" fmla="*/ 739119 w 3653956"/>
                <a:gd name="connsiteY1" fmla="*/ 47301 h 1869161"/>
                <a:gd name="connsiteX2" fmla="*/ 0 w 3653956"/>
                <a:gd name="connsiteY2" fmla="*/ 1744233 h 1869161"/>
                <a:gd name="connsiteX0" fmla="*/ 3653956 w 3653956"/>
                <a:gd name="connsiteY0" fmla="*/ 1869161 h 1869161"/>
                <a:gd name="connsiteX1" fmla="*/ 2082026 w 3653956"/>
                <a:gd name="connsiteY1" fmla="*/ 786456 h 1869161"/>
                <a:gd name="connsiteX2" fmla="*/ 739119 w 3653956"/>
                <a:gd name="connsiteY2" fmla="*/ 47301 h 1869161"/>
                <a:gd name="connsiteX3" fmla="*/ 0 w 3653956"/>
                <a:gd name="connsiteY3" fmla="*/ 1744233 h 1869161"/>
                <a:gd name="connsiteX0" fmla="*/ 3653956 w 3653956"/>
                <a:gd name="connsiteY0" fmla="*/ 1846925 h 1846925"/>
                <a:gd name="connsiteX1" fmla="*/ 1977925 w 3653956"/>
                <a:gd name="connsiteY1" fmla="*/ 785041 h 1846925"/>
                <a:gd name="connsiteX2" fmla="*/ 739119 w 3653956"/>
                <a:gd name="connsiteY2" fmla="*/ 25065 h 1846925"/>
                <a:gd name="connsiteX3" fmla="*/ 0 w 3653956"/>
                <a:gd name="connsiteY3" fmla="*/ 1721997 h 1846925"/>
                <a:gd name="connsiteX0" fmla="*/ 3653956 w 3653956"/>
                <a:gd name="connsiteY0" fmla="*/ 1756827 h 1756827"/>
                <a:gd name="connsiteX1" fmla="*/ 1977925 w 3653956"/>
                <a:gd name="connsiteY1" fmla="*/ 694943 h 1756827"/>
                <a:gd name="connsiteX2" fmla="*/ 572557 w 3653956"/>
                <a:gd name="connsiteY2" fmla="*/ 28662 h 1756827"/>
                <a:gd name="connsiteX3" fmla="*/ 0 w 3653956"/>
                <a:gd name="connsiteY3" fmla="*/ 1631899 h 1756827"/>
                <a:gd name="connsiteX0" fmla="*/ 3653956 w 3653956"/>
                <a:gd name="connsiteY0" fmla="*/ 1743017 h 1743017"/>
                <a:gd name="connsiteX1" fmla="*/ 1977925 w 3653956"/>
                <a:gd name="connsiteY1" fmla="*/ 681133 h 1743017"/>
                <a:gd name="connsiteX2" fmla="*/ 572557 w 3653956"/>
                <a:gd name="connsiteY2" fmla="*/ 14852 h 1743017"/>
                <a:gd name="connsiteX3" fmla="*/ 0 w 3653956"/>
                <a:gd name="connsiteY3" fmla="*/ 1618089 h 1743017"/>
                <a:gd name="connsiteX0" fmla="*/ 3653956 w 3653956"/>
                <a:gd name="connsiteY0" fmla="*/ 1763006 h 1763006"/>
                <a:gd name="connsiteX1" fmla="*/ 1977925 w 3653956"/>
                <a:gd name="connsiteY1" fmla="*/ 701122 h 1763006"/>
                <a:gd name="connsiteX2" fmla="*/ 572557 w 3653956"/>
                <a:gd name="connsiteY2" fmla="*/ 34841 h 1763006"/>
                <a:gd name="connsiteX3" fmla="*/ 0 w 3653956"/>
                <a:gd name="connsiteY3" fmla="*/ 1638078 h 1763006"/>
                <a:gd name="connsiteX0" fmla="*/ 3591495 w 3591495"/>
                <a:gd name="connsiteY0" fmla="*/ 1757330 h 1757330"/>
                <a:gd name="connsiteX1" fmla="*/ 1915464 w 3591495"/>
                <a:gd name="connsiteY1" fmla="*/ 695446 h 1757330"/>
                <a:gd name="connsiteX2" fmla="*/ 510096 w 3591495"/>
                <a:gd name="connsiteY2" fmla="*/ 29165 h 1757330"/>
                <a:gd name="connsiteX3" fmla="*/ 0 w 3591495"/>
                <a:gd name="connsiteY3" fmla="*/ 1642813 h 1757330"/>
                <a:gd name="connsiteX0" fmla="*/ 3624698 w 3624698"/>
                <a:gd name="connsiteY0" fmla="*/ 1757330 h 1757330"/>
                <a:gd name="connsiteX1" fmla="*/ 1948667 w 3624698"/>
                <a:gd name="connsiteY1" fmla="*/ 695446 h 1757330"/>
                <a:gd name="connsiteX2" fmla="*/ 543299 w 3624698"/>
                <a:gd name="connsiteY2" fmla="*/ 29165 h 1757330"/>
                <a:gd name="connsiteX3" fmla="*/ 33203 w 3624698"/>
                <a:gd name="connsiteY3" fmla="*/ 1642813 h 1757330"/>
                <a:gd name="connsiteX0" fmla="*/ 3654164 w 3654164"/>
                <a:gd name="connsiteY0" fmla="*/ 1757330 h 1757330"/>
                <a:gd name="connsiteX1" fmla="*/ 1978133 w 3654164"/>
                <a:gd name="connsiteY1" fmla="*/ 695446 h 1757330"/>
                <a:gd name="connsiteX2" fmla="*/ 572765 w 3654164"/>
                <a:gd name="connsiteY2" fmla="*/ 29165 h 1757330"/>
                <a:gd name="connsiteX3" fmla="*/ 31438 w 3654164"/>
                <a:gd name="connsiteY3" fmla="*/ 1642813 h 1757330"/>
                <a:gd name="connsiteX0" fmla="*/ 3673905 w 3673905"/>
                <a:gd name="connsiteY0" fmla="*/ 1758342 h 1758342"/>
                <a:gd name="connsiteX1" fmla="*/ 1997874 w 3673905"/>
                <a:gd name="connsiteY1" fmla="*/ 696458 h 1758342"/>
                <a:gd name="connsiteX2" fmla="*/ 592506 w 3673905"/>
                <a:gd name="connsiteY2" fmla="*/ 30177 h 1758342"/>
                <a:gd name="connsiteX3" fmla="*/ 30359 w 3673905"/>
                <a:gd name="connsiteY3" fmla="*/ 1664647 h 1758342"/>
                <a:gd name="connsiteX0" fmla="*/ 3643546 w 3643546"/>
                <a:gd name="connsiteY0" fmla="*/ 1728185 h 1728185"/>
                <a:gd name="connsiteX1" fmla="*/ 1967515 w 3643546"/>
                <a:gd name="connsiteY1" fmla="*/ 666301 h 1728185"/>
                <a:gd name="connsiteX2" fmla="*/ 562147 w 3643546"/>
                <a:gd name="connsiteY2" fmla="*/ 20 h 1728185"/>
                <a:gd name="connsiteX3" fmla="*/ 557803 w 3643546"/>
                <a:gd name="connsiteY3" fmla="*/ 1058747 h 1728185"/>
                <a:gd name="connsiteX4" fmla="*/ 0 w 3643546"/>
                <a:gd name="connsiteY4" fmla="*/ 1634490 h 1728185"/>
                <a:gd name="connsiteX0" fmla="*/ 3702853 w 3702853"/>
                <a:gd name="connsiteY0" fmla="*/ 1728185 h 1728185"/>
                <a:gd name="connsiteX1" fmla="*/ 2026822 w 3702853"/>
                <a:gd name="connsiteY1" fmla="*/ 666301 h 1728185"/>
                <a:gd name="connsiteX2" fmla="*/ 621454 w 3702853"/>
                <a:gd name="connsiteY2" fmla="*/ 20 h 1728185"/>
                <a:gd name="connsiteX3" fmla="*/ 617110 w 3702853"/>
                <a:gd name="connsiteY3" fmla="*/ 1058747 h 1728185"/>
                <a:gd name="connsiteX4" fmla="*/ 0 w 3702853"/>
                <a:gd name="connsiteY4" fmla="*/ 1569793 h 1728185"/>
                <a:gd name="connsiteX0" fmla="*/ 3702853 w 3702853"/>
                <a:gd name="connsiteY0" fmla="*/ 1728185 h 1728185"/>
                <a:gd name="connsiteX1" fmla="*/ 2026822 w 3702853"/>
                <a:gd name="connsiteY1" fmla="*/ 666301 h 1728185"/>
                <a:gd name="connsiteX2" fmla="*/ 621454 w 3702853"/>
                <a:gd name="connsiteY2" fmla="*/ 20 h 1728185"/>
                <a:gd name="connsiteX3" fmla="*/ 660242 w 3702853"/>
                <a:gd name="connsiteY3" fmla="*/ 1123444 h 1728185"/>
                <a:gd name="connsiteX4" fmla="*/ 0 w 3702853"/>
                <a:gd name="connsiteY4" fmla="*/ 1569793 h 1728185"/>
                <a:gd name="connsiteX0" fmla="*/ 3702853 w 3702853"/>
                <a:gd name="connsiteY0" fmla="*/ 1069040 h 1069040"/>
                <a:gd name="connsiteX1" fmla="*/ 2026822 w 3702853"/>
                <a:gd name="connsiteY1" fmla="*/ 7156 h 1069040"/>
                <a:gd name="connsiteX2" fmla="*/ 2109510 w 3702853"/>
                <a:gd name="connsiteY2" fmla="*/ 577328 h 1069040"/>
                <a:gd name="connsiteX3" fmla="*/ 660242 w 3702853"/>
                <a:gd name="connsiteY3" fmla="*/ 464299 h 1069040"/>
                <a:gd name="connsiteX4" fmla="*/ 0 w 3702853"/>
                <a:gd name="connsiteY4" fmla="*/ 910648 h 1069040"/>
                <a:gd name="connsiteX0" fmla="*/ 3702853 w 3702853"/>
                <a:gd name="connsiteY0" fmla="*/ 1069040 h 1069040"/>
                <a:gd name="connsiteX1" fmla="*/ 2026822 w 3702853"/>
                <a:gd name="connsiteY1" fmla="*/ 7156 h 1069040"/>
                <a:gd name="connsiteX2" fmla="*/ 2109510 w 3702853"/>
                <a:gd name="connsiteY2" fmla="*/ 577328 h 1069040"/>
                <a:gd name="connsiteX3" fmla="*/ 784247 w 3702853"/>
                <a:gd name="connsiteY3" fmla="*/ 507431 h 1069040"/>
                <a:gd name="connsiteX4" fmla="*/ 0 w 3702853"/>
                <a:gd name="connsiteY4" fmla="*/ 910648 h 1069040"/>
                <a:gd name="connsiteX0" fmla="*/ 3648938 w 3648938"/>
                <a:gd name="connsiteY0" fmla="*/ 1069040 h 1069040"/>
                <a:gd name="connsiteX1" fmla="*/ 1972907 w 3648938"/>
                <a:gd name="connsiteY1" fmla="*/ 7156 h 1069040"/>
                <a:gd name="connsiteX2" fmla="*/ 2055595 w 3648938"/>
                <a:gd name="connsiteY2" fmla="*/ 577328 h 1069040"/>
                <a:gd name="connsiteX3" fmla="*/ 730332 w 3648938"/>
                <a:gd name="connsiteY3" fmla="*/ 507431 h 1069040"/>
                <a:gd name="connsiteX4" fmla="*/ 0 w 3648938"/>
                <a:gd name="connsiteY4" fmla="*/ 1018478 h 1069040"/>
                <a:gd name="connsiteX0" fmla="*/ 3648938 w 3648938"/>
                <a:gd name="connsiteY0" fmla="*/ 1069040 h 1069040"/>
                <a:gd name="connsiteX1" fmla="*/ 1972907 w 3648938"/>
                <a:gd name="connsiteY1" fmla="*/ 7156 h 1069040"/>
                <a:gd name="connsiteX2" fmla="*/ 2055595 w 3648938"/>
                <a:gd name="connsiteY2" fmla="*/ 577328 h 1069040"/>
                <a:gd name="connsiteX3" fmla="*/ 730332 w 3648938"/>
                <a:gd name="connsiteY3" fmla="*/ 507431 h 1069040"/>
                <a:gd name="connsiteX4" fmla="*/ 0 w 3648938"/>
                <a:gd name="connsiteY4" fmla="*/ 982535 h 1069040"/>
                <a:gd name="connsiteX0" fmla="*/ 3648938 w 3648938"/>
                <a:gd name="connsiteY0" fmla="*/ 1069040 h 1069040"/>
                <a:gd name="connsiteX1" fmla="*/ 1972907 w 3648938"/>
                <a:gd name="connsiteY1" fmla="*/ 7156 h 1069040"/>
                <a:gd name="connsiteX2" fmla="*/ 2055595 w 3648938"/>
                <a:gd name="connsiteY2" fmla="*/ 577328 h 1069040"/>
                <a:gd name="connsiteX3" fmla="*/ 730332 w 3648938"/>
                <a:gd name="connsiteY3" fmla="*/ 507431 h 1069040"/>
                <a:gd name="connsiteX4" fmla="*/ 0 w 3648938"/>
                <a:gd name="connsiteY4" fmla="*/ 982535 h 1069040"/>
                <a:gd name="connsiteX0" fmla="*/ 3648938 w 3648938"/>
                <a:gd name="connsiteY0" fmla="*/ 1069040 h 1069040"/>
                <a:gd name="connsiteX1" fmla="*/ 1972907 w 3648938"/>
                <a:gd name="connsiteY1" fmla="*/ 7156 h 1069040"/>
                <a:gd name="connsiteX2" fmla="*/ 2055595 w 3648938"/>
                <a:gd name="connsiteY2" fmla="*/ 577328 h 1069040"/>
                <a:gd name="connsiteX3" fmla="*/ 730332 w 3648938"/>
                <a:gd name="connsiteY3" fmla="*/ 507431 h 1069040"/>
                <a:gd name="connsiteX4" fmla="*/ 0 w 3648938"/>
                <a:gd name="connsiteY4" fmla="*/ 982535 h 1069040"/>
                <a:gd name="connsiteX0" fmla="*/ 4651759 w 4651759"/>
                <a:gd name="connsiteY0" fmla="*/ 14990 h 2688938"/>
                <a:gd name="connsiteX1" fmla="*/ 1972907 w 4651759"/>
                <a:gd name="connsiteY1" fmla="*/ 1713559 h 2688938"/>
                <a:gd name="connsiteX2" fmla="*/ 2055595 w 4651759"/>
                <a:gd name="connsiteY2" fmla="*/ 2283731 h 2688938"/>
                <a:gd name="connsiteX3" fmla="*/ 730332 w 4651759"/>
                <a:gd name="connsiteY3" fmla="*/ 2213834 h 2688938"/>
                <a:gd name="connsiteX4" fmla="*/ 0 w 4651759"/>
                <a:gd name="connsiteY4" fmla="*/ 2688938 h 2688938"/>
                <a:gd name="connsiteX0" fmla="*/ 4651759 w 4651759"/>
                <a:gd name="connsiteY0" fmla="*/ 14990 h 2688938"/>
                <a:gd name="connsiteX1" fmla="*/ 3498705 w 4651759"/>
                <a:gd name="connsiteY1" fmla="*/ 1713559 h 2688938"/>
                <a:gd name="connsiteX2" fmla="*/ 2055595 w 4651759"/>
                <a:gd name="connsiteY2" fmla="*/ 2283731 h 2688938"/>
                <a:gd name="connsiteX3" fmla="*/ 730332 w 4651759"/>
                <a:gd name="connsiteY3" fmla="*/ 2213834 h 2688938"/>
                <a:gd name="connsiteX4" fmla="*/ 0 w 4651759"/>
                <a:gd name="connsiteY4" fmla="*/ 2688938 h 2688938"/>
                <a:gd name="connsiteX0" fmla="*/ 4651759 w 4651759"/>
                <a:gd name="connsiteY0" fmla="*/ 0 h 2673948"/>
                <a:gd name="connsiteX1" fmla="*/ 3819667 w 4651759"/>
                <a:gd name="connsiteY1" fmla="*/ 279468 h 2673948"/>
                <a:gd name="connsiteX2" fmla="*/ 3498705 w 4651759"/>
                <a:gd name="connsiteY2" fmla="*/ 1698569 h 2673948"/>
                <a:gd name="connsiteX3" fmla="*/ 2055595 w 4651759"/>
                <a:gd name="connsiteY3" fmla="*/ 2268741 h 2673948"/>
                <a:gd name="connsiteX4" fmla="*/ 730332 w 4651759"/>
                <a:gd name="connsiteY4" fmla="*/ 2198844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730332 w 4651759"/>
                <a:gd name="connsiteY4" fmla="*/ 2198844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730332 w 4651759"/>
                <a:gd name="connsiteY4" fmla="*/ 2234787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730332 w 4651759"/>
                <a:gd name="connsiteY4" fmla="*/ 2234787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730332 w 4651759"/>
                <a:gd name="connsiteY4" fmla="*/ 2234787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730332 w 4651759"/>
                <a:gd name="connsiteY4" fmla="*/ 2234787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778856 w 4651759"/>
                <a:gd name="connsiteY4" fmla="*/ 2177277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805814 w 4651759"/>
                <a:gd name="connsiteY4" fmla="*/ 2213221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848947 w 4651759"/>
                <a:gd name="connsiteY4" fmla="*/ 2191655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848947 w 4651759"/>
                <a:gd name="connsiteY4" fmla="*/ 2191655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848947 w 4651759"/>
                <a:gd name="connsiteY4" fmla="*/ 2191655 h 2673948"/>
                <a:gd name="connsiteX5" fmla="*/ 0 w 4651759"/>
                <a:gd name="connsiteY5" fmla="*/ 2673948 h 2673948"/>
                <a:gd name="connsiteX0" fmla="*/ 4651759 w 4651759"/>
                <a:gd name="connsiteY0" fmla="*/ 0 h 2673948"/>
                <a:gd name="connsiteX1" fmla="*/ 3803493 w 4651759"/>
                <a:gd name="connsiteY1" fmla="*/ 322600 h 2673948"/>
                <a:gd name="connsiteX2" fmla="*/ 3498705 w 4651759"/>
                <a:gd name="connsiteY2" fmla="*/ 1698569 h 2673948"/>
                <a:gd name="connsiteX3" fmla="*/ 2055595 w 4651759"/>
                <a:gd name="connsiteY3" fmla="*/ 2268741 h 2673948"/>
                <a:gd name="connsiteX4" fmla="*/ 848947 w 4651759"/>
                <a:gd name="connsiteY4" fmla="*/ 2191655 h 2673948"/>
                <a:gd name="connsiteX5" fmla="*/ 0 w 4651759"/>
                <a:gd name="connsiteY5" fmla="*/ 2673948 h 2673948"/>
                <a:gd name="connsiteX0" fmla="*/ 4673325 w 4673325"/>
                <a:gd name="connsiteY0" fmla="*/ 0 h 2659571"/>
                <a:gd name="connsiteX1" fmla="*/ 3825059 w 4673325"/>
                <a:gd name="connsiteY1" fmla="*/ 322600 h 2659571"/>
                <a:gd name="connsiteX2" fmla="*/ 3520271 w 4673325"/>
                <a:gd name="connsiteY2" fmla="*/ 1698569 h 2659571"/>
                <a:gd name="connsiteX3" fmla="*/ 2077161 w 4673325"/>
                <a:gd name="connsiteY3" fmla="*/ 2268741 h 2659571"/>
                <a:gd name="connsiteX4" fmla="*/ 870513 w 4673325"/>
                <a:gd name="connsiteY4" fmla="*/ 2191655 h 2659571"/>
                <a:gd name="connsiteX5" fmla="*/ 0 w 4673325"/>
                <a:gd name="connsiteY5" fmla="*/ 2659571 h 2659571"/>
                <a:gd name="connsiteX0" fmla="*/ 4673325 w 4673325"/>
                <a:gd name="connsiteY0" fmla="*/ 0 h 2659571"/>
                <a:gd name="connsiteX1" fmla="*/ 3825059 w 4673325"/>
                <a:gd name="connsiteY1" fmla="*/ 322600 h 2659571"/>
                <a:gd name="connsiteX2" fmla="*/ 3520271 w 4673325"/>
                <a:gd name="connsiteY2" fmla="*/ 1698569 h 2659571"/>
                <a:gd name="connsiteX3" fmla="*/ 2077161 w 4673325"/>
                <a:gd name="connsiteY3" fmla="*/ 2268741 h 2659571"/>
                <a:gd name="connsiteX4" fmla="*/ 773466 w 4673325"/>
                <a:gd name="connsiteY4" fmla="*/ 2234787 h 2659571"/>
                <a:gd name="connsiteX5" fmla="*/ 0 w 4673325"/>
                <a:gd name="connsiteY5" fmla="*/ 2659571 h 2659571"/>
                <a:gd name="connsiteX0" fmla="*/ 4673325 w 4673325"/>
                <a:gd name="connsiteY0" fmla="*/ 0 h 2659571"/>
                <a:gd name="connsiteX1" fmla="*/ 3825059 w 4673325"/>
                <a:gd name="connsiteY1" fmla="*/ 322600 h 2659571"/>
                <a:gd name="connsiteX2" fmla="*/ 3520271 w 4673325"/>
                <a:gd name="connsiteY2" fmla="*/ 1698569 h 2659571"/>
                <a:gd name="connsiteX3" fmla="*/ 2077161 w 4673325"/>
                <a:gd name="connsiteY3" fmla="*/ 2268741 h 2659571"/>
                <a:gd name="connsiteX4" fmla="*/ 838164 w 4673325"/>
                <a:gd name="connsiteY4" fmla="*/ 2198844 h 2659571"/>
                <a:gd name="connsiteX5" fmla="*/ 0 w 4673325"/>
                <a:gd name="connsiteY5" fmla="*/ 2659571 h 2659571"/>
                <a:gd name="connsiteX0" fmla="*/ 4591058 w 4591058"/>
                <a:gd name="connsiteY0" fmla="*/ 0 h 2625771"/>
                <a:gd name="connsiteX1" fmla="*/ 3825059 w 4591058"/>
                <a:gd name="connsiteY1" fmla="*/ 288800 h 2625771"/>
                <a:gd name="connsiteX2" fmla="*/ 3520271 w 4591058"/>
                <a:gd name="connsiteY2" fmla="*/ 1664769 h 2625771"/>
                <a:gd name="connsiteX3" fmla="*/ 2077161 w 4591058"/>
                <a:gd name="connsiteY3" fmla="*/ 2234941 h 2625771"/>
                <a:gd name="connsiteX4" fmla="*/ 838164 w 4591058"/>
                <a:gd name="connsiteY4" fmla="*/ 2165044 h 2625771"/>
                <a:gd name="connsiteX5" fmla="*/ 0 w 4591058"/>
                <a:gd name="connsiteY5" fmla="*/ 2625771 h 2625771"/>
                <a:gd name="connsiteX0" fmla="*/ 4591058 w 4591058"/>
                <a:gd name="connsiteY0" fmla="*/ 0 h 2625771"/>
                <a:gd name="connsiteX1" fmla="*/ 3825059 w 4591058"/>
                <a:gd name="connsiteY1" fmla="*/ 288800 h 2625771"/>
                <a:gd name="connsiteX2" fmla="*/ 3520271 w 4591058"/>
                <a:gd name="connsiteY2" fmla="*/ 1664769 h 2625771"/>
                <a:gd name="connsiteX3" fmla="*/ 2077161 w 4591058"/>
                <a:gd name="connsiteY3" fmla="*/ 2234941 h 2625771"/>
                <a:gd name="connsiteX4" fmla="*/ 838164 w 4591058"/>
                <a:gd name="connsiteY4" fmla="*/ 2165044 h 2625771"/>
                <a:gd name="connsiteX5" fmla="*/ 0 w 4591058"/>
                <a:gd name="connsiteY5" fmla="*/ 2625771 h 2625771"/>
                <a:gd name="connsiteX0" fmla="*/ 4591058 w 4591058"/>
                <a:gd name="connsiteY0" fmla="*/ 0 h 2625771"/>
                <a:gd name="connsiteX1" fmla="*/ 3825059 w 4591058"/>
                <a:gd name="connsiteY1" fmla="*/ 288800 h 2625771"/>
                <a:gd name="connsiteX2" fmla="*/ 3520271 w 4591058"/>
                <a:gd name="connsiteY2" fmla="*/ 1664769 h 2625771"/>
                <a:gd name="connsiteX3" fmla="*/ 2077161 w 4591058"/>
                <a:gd name="connsiteY3" fmla="*/ 2234941 h 2625771"/>
                <a:gd name="connsiteX4" fmla="*/ 838164 w 4591058"/>
                <a:gd name="connsiteY4" fmla="*/ 2165044 h 2625771"/>
                <a:gd name="connsiteX5" fmla="*/ 0 w 4591058"/>
                <a:gd name="connsiteY5" fmla="*/ 2625771 h 2625771"/>
                <a:gd name="connsiteX0" fmla="*/ 4591058 w 4591058"/>
                <a:gd name="connsiteY0" fmla="*/ 0 h 2625771"/>
                <a:gd name="connsiteX1" fmla="*/ 3800379 w 4591058"/>
                <a:gd name="connsiteY1" fmla="*/ 322600 h 2625771"/>
                <a:gd name="connsiteX2" fmla="*/ 3520271 w 4591058"/>
                <a:gd name="connsiteY2" fmla="*/ 1664769 h 2625771"/>
                <a:gd name="connsiteX3" fmla="*/ 2077161 w 4591058"/>
                <a:gd name="connsiteY3" fmla="*/ 2234941 h 2625771"/>
                <a:gd name="connsiteX4" fmla="*/ 838164 w 4591058"/>
                <a:gd name="connsiteY4" fmla="*/ 2165044 h 2625771"/>
                <a:gd name="connsiteX5" fmla="*/ 0 w 4591058"/>
                <a:gd name="connsiteY5" fmla="*/ 2625771 h 2625771"/>
                <a:gd name="connsiteX0" fmla="*/ 4640418 w 4640418"/>
                <a:gd name="connsiteY0" fmla="*/ 0 h 2614504"/>
                <a:gd name="connsiteX1" fmla="*/ 3800379 w 4640418"/>
                <a:gd name="connsiteY1" fmla="*/ 311333 h 2614504"/>
                <a:gd name="connsiteX2" fmla="*/ 3520271 w 4640418"/>
                <a:gd name="connsiteY2" fmla="*/ 1653502 h 2614504"/>
                <a:gd name="connsiteX3" fmla="*/ 2077161 w 4640418"/>
                <a:gd name="connsiteY3" fmla="*/ 2223674 h 2614504"/>
                <a:gd name="connsiteX4" fmla="*/ 838164 w 4640418"/>
                <a:gd name="connsiteY4" fmla="*/ 2153777 h 2614504"/>
                <a:gd name="connsiteX5" fmla="*/ 0 w 4640418"/>
                <a:gd name="connsiteY5" fmla="*/ 2614504 h 2614504"/>
                <a:gd name="connsiteX0" fmla="*/ 4656871 w 4656871"/>
                <a:gd name="connsiteY0" fmla="*/ 0 h 2569437"/>
                <a:gd name="connsiteX1" fmla="*/ 3800379 w 4656871"/>
                <a:gd name="connsiteY1" fmla="*/ 266266 h 2569437"/>
                <a:gd name="connsiteX2" fmla="*/ 3520271 w 4656871"/>
                <a:gd name="connsiteY2" fmla="*/ 1608435 h 2569437"/>
                <a:gd name="connsiteX3" fmla="*/ 2077161 w 4656871"/>
                <a:gd name="connsiteY3" fmla="*/ 2178607 h 2569437"/>
                <a:gd name="connsiteX4" fmla="*/ 838164 w 4656871"/>
                <a:gd name="connsiteY4" fmla="*/ 2108710 h 2569437"/>
                <a:gd name="connsiteX5" fmla="*/ 0 w 4656871"/>
                <a:gd name="connsiteY5" fmla="*/ 2569437 h 2569437"/>
                <a:gd name="connsiteX0" fmla="*/ 4656871 w 4656871"/>
                <a:gd name="connsiteY0" fmla="*/ 0 h 2648305"/>
                <a:gd name="connsiteX1" fmla="*/ 3800379 w 4656871"/>
                <a:gd name="connsiteY1" fmla="*/ 345134 h 2648305"/>
                <a:gd name="connsiteX2" fmla="*/ 3520271 w 4656871"/>
                <a:gd name="connsiteY2" fmla="*/ 1687303 h 2648305"/>
                <a:gd name="connsiteX3" fmla="*/ 2077161 w 4656871"/>
                <a:gd name="connsiteY3" fmla="*/ 2257475 h 2648305"/>
                <a:gd name="connsiteX4" fmla="*/ 838164 w 4656871"/>
                <a:gd name="connsiteY4" fmla="*/ 2187578 h 2648305"/>
                <a:gd name="connsiteX5" fmla="*/ 0 w 4656871"/>
                <a:gd name="connsiteY5" fmla="*/ 2648305 h 264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6871" h="2648305">
                  <a:moveTo>
                    <a:pt x="4656871" y="0"/>
                  </a:moveTo>
                  <a:cubicBezTo>
                    <a:pt x="4551917" y="75563"/>
                    <a:pt x="3992555" y="62039"/>
                    <a:pt x="3800379" y="345134"/>
                  </a:cubicBezTo>
                  <a:cubicBezTo>
                    <a:pt x="3608203" y="628229"/>
                    <a:pt x="3807474" y="1368580"/>
                    <a:pt x="3520271" y="1687303"/>
                  </a:cubicBezTo>
                  <a:cubicBezTo>
                    <a:pt x="3233068" y="2006026"/>
                    <a:pt x="2384000" y="2254369"/>
                    <a:pt x="2077161" y="2257475"/>
                  </a:cubicBezTo>
                  <a:cubicBezTo>
                    <a:pt x="1770322" y="2260581"/>
                    <a:pt x="1185256" y="2181148"/>
                    <a:pt x="838164" y="2187578"/>
                  </a:cubicBezTo>
                  <a:cubicBezTo>
                    <a:pt x="561161" y="2380915"/>
                    <a:pt x="128910" y="2561933"/>
                    <a:pt x="0" y="2648305"/>
                  </a:cubicBezTo>
                </a:path>
              </a:pathLst>
            </a:custGeom>
            <a:ln w="76200">
              <a:solidFill>
                <a:srgbClr val="008000"/>
              </a:solidFill>
              <a:headEnd type="triangle" w="lg" len="lg"/>
            </a:ln>
            <a:effectLst>
              <a:glow rad="101600">
                <a:srgbClr val="4AFF0A">
                  <a:alpha val="75000"/>
                </a:srgbClr>
              </a:glow>
              <a:outerShdw blurRad="40000" dist="20000" dir="5400000" rotWithShape="0">
                <a:srgbClr val="000000">
                  <a:alpha val="38000"/>
                </a:srgb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lIns="130609" tIns="65305" rIns="130609" bIns="65305" rtlCol="0" anchor="ctr"/>
            <a:lstStyle/>
            <a:p>
              <a:pPr algn="ctr" defTabSz="1306090"/>
              <a:endParaRPr lang="en-US">
                <a:solidFill>
                  <a:prstClr val="black"/>
                </a:solidFill>
                <a:latin typeface="Calibri"/>
              </a:endParaRPr>
            </a:p>
          </p:txBody>
        </p:sp>
      </p:grpSp>
      <p:grpSp>
        <p:nvGrpSpPr>
          <p:cNvPr id="35" name="Group 34">
            <a:extLst>
              <a:ext uri="{FF2B5EF4-FFF2-40B4-BE49-F238E27FC236}">
                <a16:creationId xmlns:a16="http://schemas.microsoft.com/office/drawing/2014/main" id="{823BF036-C8AF-504F-87E0-43B579053AB0}"/>
              </a:ext>
            </a:extLst>
          </p:cNvPr>
          <p:cNvGrpSpPr/>
          <p:nvPr/>
        </p:nvGrpSpPr>
        <p:grpSpPr>
          <a:xfrm rot="9321496">
            <a:off x="6935892" y="4352789"/>
            <a:ext cx="202417" cy="109501"/>
            <a:chOff x="721662" y="3355322"/>
            <a:chExt cx="550326" cy="148134"/>
          </a:xfrm>
        </p:grpSpPr>
        <p:grpSp>
          <p:nvGrpSpPr>
            <p:cNvPr id="39" name="Group 38">
              <a:extLst>
                <a:ext uri="{FF2B5EF4-FFF2-40B4-BE49-F238E27FC236}">
                  <a16:creationId xmlns:a16="http://schemas.microsoft.com/office/drawing/2014/main" id="{C0BD3666-C6CE-0142-AFB8-CA3ABA90A6F5}"/>
                </a:ext>
              </a:extLst>
            </p:cNvPr>
            <p:cNvGrpSpPr/>
            <p:nvPr/>
          </p:nvGrpSpPr>
          <p:grpSpPr>
            <a:xfrm>
              <a:off x="721662" y="3355322"/>
              <a:ext cx="550326" cy="148134"/>
              <a:chOff x="2005663" y="3059370"/>
              <a:chExt cx="1324222" cy="403454"/>
            </a:xfrm>
          </p:grpSpPr>
          <p:cxnSp>
            <p:nvCxnSpPr>
              <p:cNvPr id="41" name="Straight Connector 40">
                <a:extLst>
                  <a:ext uri="{FF2B5EF4-FFF2-40B4-BE49-F238E27FC236}">
                    <a16:creationId xmlns:a16="http://schemas.microsoft.com/office/drawing/2014/main" id="{53B796C0-087B-874D-8F12-E2DDB08C7F3C}"/>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F4AD9F89-75DC-4849-85A8-707198BB31AF}"/>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B96676C7-AD73-C045-9419-772D4F2E721E}"/>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sp>
          <p:nvSpPr>
            <p:cNvPr id="40" name="Rectangle 39">
              <a:extLst>
                <a:ext uri="{FF2B5EF4-FFF2-40B4-BE49-F238E27FC236}">
                  <a16:creationId xmlns:a16="http://schemas.microsoft.com/office/drawing/2014/main" id="{9B6AEAA6-F1FE-7443-92EE-E5ED7A156DE3}"/>
                </a:ext>
              </a:extLst>
            </p:cNvPr>
            <p:cNvSpPr/>
            <p:nvPr/>
          </p:nvSpPr>
          <p:spPr>
            <a:xfrm>
              <a:off x="1093173" y="3364765"/>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5FC652E-62CF-3647-9EAB-32E34BDA86CE}"/>
              </a:ext>
            </a:extLst>
          </p:cNvPr>
          <p:cNvGrpSpPr/>
          <p:nvPr/>
        </p:nvGrpSpPr>
        <p:grpSpPr>
          <a:xfrm>
            <a:off x="5016282" y="2087028"/>
            <a:ext cx="202417" cy="109501"/>
            <a:chOff x="721662" y="3355322"/>
            <a:chExt cx="550326" cy="148134"/>
          </a:xfrm>
        </p:grpSpPr>
        <p:grpSp>
          <p:nvGrpSpPr>
            <p:cNvPr id="46" name="Group 45">
              <a:extLst>
                <a:ext uri="{FF2B5EF4-FFF2-40B4-BE49-F238E27FC236}">
                  <a16:creationId xmlns:a16="http://schemas.microsoft.com/office/drawing/2014/main" id="{1C992785-2FCB-4643-BBBC-6C4025EF3B6C}"/>
                </a:ext>
              </a:extLst>
            </p:cNvPr>
            <p:cNvGrpSpPr/>
            <p:nvPr/>
          </p:nvGrpSpPr>
          <p:grpSpPr>
            <a:xfrm>
              <a:off x="721662" y="3355322"/>
              <a:ext cx="550326" cy="148134"/>
              <a:chOff x="2005663" y="3059370"/>
              <a:chExt cx="1324222" cy="403454"/>
            </a:xfrm>
          </p:grpSpPr>
          <p:cxnSp>
            <p:nvCxnSpPr>
              <p:cNvPr id="49" name="Straight Connector 48">
                <a:extLst>
                  <a:ext uri="{FF2B5EF4-FFF2-40B4-BE49-F238E27FC236}">
                    <a16:creationId xmlns:a16="http://schemas.microsoft.com/office/drawing/2014/main" id="{CD62F268-BB82-D244-96A6-D5F36B6D1363}"/>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EE122AE7-2EA7-ED4A-8E96-A485B7EAB4BE}"/>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6D108B5-A4CC-0346-AE2B-68A2A56AB02D}"/>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sp>
          <p:nvSpPr>
            <p:cNvPr id="47" name="Rectangle 46">
              <a:extLst>
                <a:ext uri="{FF2B5EF4-FFF2-40B4-BE49-F238E27FC236}">
                  <a16:creationId xmlns:a16="http://schemas.microsoft.com/office/drawing/2014/main" id="{671DB6FD-6F76-9142-96FA-5D7F83A8BA13}"/>
                </a:ext>
              </a:extLst>
            </p:cNvPr>
            <p:cNvSpPr/>
            <p:nvPr/>
          </p:nvSpPr>
          <p:spPr>
            <a:xfrm>
              <a:off x="1093173" y="3364765"/>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F286A93-0901-7546-80EC-2EA349E143C4}"/>
                </a:ext>
              </a:extLst>
            </p:cNvPr>
            <p:cNvSpPr/>
            <p:nvPr/>
          </p:nvSpPr>
          <p:spPr>
            <a:xfrm>
              <a:off x="928150" y="3364901"/>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C496A77-E3EE-7E44-8ABE-9247EA3E4694}"/>
              </a:ext>
            </a:extLst>
          </p:cNvPr>
          <p:cNvGrpSpPr/>
          <p:nvPr/>
        </p:nvGrpSpPr>
        <p:grpSpPr>
          <a:xfrm rot="17558478">
            <a:off x="2577631" y="4298231"/>
            <a:ext cx="202417" cy="109501"/>
            <a:chOff x="721662" y="3355322"/>
            <a:chExt cx="550326" cy="148134"/>
          </a:xfrm>
        </p:grpSpPr>
        <p:grpSp>
          <p:nvGrpSpPr>
            <p:cNvPr id="55" name="Group 54">
              <a:extLst>
                <a:ext uri="{FF2B5EF4-FFF2-40B4-BE49-F238E27FC236}">
                  <a16:creationId xmlns:a16="http://schemas.microsoft.com/office/drawing/2014/main" id="{502855ED-A4C8-5E4F-9E6B-017D127B385C}"/>
                </a:ext>
              </a:extLst>
            </p:cNvPr>
            <p:cNvGrpSpPr/>
            <p:nvPr/>
          </p:nvGrpSpPr>
          <p:grpSpPr>
            <a:xfrm>
              <a:off x="721662" y="3355322"/>
              <a:ext cx="550326" cy="148134"/>
              <a:chOff x="2005663" y="3059370"/>
              <a:chExt cx="1324222" cy="403454"/>
            </a:xfrm>
          </p:grpSpPr>
          <p:cxnSp>
            <p:nvCxnSpPr>
              <p:cNvPr id="59" name="Straight Connector 58">
                <a:extLst>
                  <a:ext uri="{FF2B5EF4-FFF2-40B4-BE49-F238E27FC236}">
                    <a16:creationId xmlns:a16="http://schemas.microsoft.com/office/drawing/2014/main" id="{15E1C9D8-ED72-ED4A-90F1-C5A1D2A19325}"/>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E515374C-95A5-DD42-ADA4-C860A9D01E45}"/>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2AECADFC-8232-BC47-B35E-3200FA391A9B}"/>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sp>
          <p:nvSpPr>
            <p:cNvPr id="56" name="Rectangle 55">
              <a:extLst>
                <a:ext uri="{FF2B5EF4-FFF2-40B4-BE49-F238E27FC236}">
                  <a16:creationId xmlns:a16="http://schemas.microsoft.com/office/drawing/2014/main" id="{36F5B151-6A83-7B49-B611-49D4914562E7}"/>
                </a:ext>
              </a:extLst>
            </p:cNvPr>
            <p:cNvSpPr/>
            <p:nvPr/>
          </p:nvSpPr>
          <p:spPr>
            <a:xfrm>
              <a:off x="1093173" y="3364765"/>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81FA1C7-CBA5-3F46-8CBF-BCC817163583}"/>
                </a:ext>
              </a:extLst>
            </p:cNvPr>
            <p:cNvSpPr/>
            <p:nvPr/>
          </p:nvSpPr>
          <p:spPr>
            <a:xfrm>
              <a:off x="928150" y="3364901"/>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23161305-583E-DE45-B896-2D19CA270FE6}"/>
              </a:ext>
            </a:extLst>
          </p:cNvPr>
          <p:cNvGrpSpPr/>
          <p:nvPr/>
        </p:nvGrpSpPr>
        <p:grpSpPr>
          <a:xfrm rot="6636122">
            <a:off x="2816678" y="3736150"/>
            <a:ext cx="202417" cy="109501"/>
            <a:chOff x="721662" y="3355322"/>
            <a:chExt cx="550326" cy="148134"/>
          </a:xfrm>
        </p:grpSpPr>
        <p:grpSp>
          <p:nvGrpSpPr>
            <p:cNvPr id="63" name="Group 62">
              <a:extLst>
                <a:ext uri="{FF2B5EF4-FFF2-40B4-BE49-F238E27FC236}">
                  <a16:creationId xmlns:a16="http://schemas.microsoft.com/office/drawing/2014/main" id="{D2EA03D4-4721-F942-805E-565A2CD83F9E}"/>
                </a:ext>
              </a:extLst>
            </p:cNvPr>
            <p:cNvGrpSpPr/>
            <p:nvPr/>
          </p:nvGrpSpPr>
          <p:grpSpPr>
            <a:xfrm>
              <a:off x="721662" y="3355322"/>
              <a:ext cx="550326" cy="148134"/>
              <a:chOff x="2005663" y="3059370"/>
              <a:chExt cx="1324222" cy="403454"/>
            </a:xfrm>
          </p:grpSpPr>
          <p:cxnSp>
            <p:nvCxnSpPr>
              <p:cNvPr id="66" name="Straight Connector 65">
                <a:extLst>
                  <a:ext uri="{FF2B5EF4-FFF2-40B4-BE49-F238E27FC236}">
                    <a16:creationId xmlns:a16="http://schemas.microsoft.com/office/drawing/2014/main" id="{0987F84D-07CD-7A42-BAA9-6D8094E3919D}"/>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A439EBED-006F-5A40-8318-249AB9E6C630}"/>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4B9AB8E0-5103-8641-BCCF-9EC23548F405}"/>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sp>
          <p:nvSpPr>
            <p:cNvPr id="64" name="Rectangle 63">
              <a:extLst>
                <a:ext uri="{FF2B5EF4-FFF2-40B4-BE49-F238E27FC236}">
                  <a16:creationId xmlns:a16="http://schemas.microsoft.com/office/drawing/2014/main" id="{D52BB45E-9758-5E40-AFCE-045AE0394C3D}"/>
                </a:ext>
              </a:extLst>
            </p:cNvPr>
            <p:cNvSpPr/>
            <p:nvPr/>
          </p:nvSpPr>
          <p:spPr>
            <a:xfrm>
              <a:off x="1093173" y="3364765"/>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DFF0E92-3A84-9143-BFAC-D01508C149F8}"/>
                </a:ext>
              </a:extLst>
            </p:cNvPr>
            <p:cNvSpPr/>
            <p:nvPr/>
          </p:nvSpPr>
          <p:spPr>
            <a:xfrm>
              <a:off x="928150" y="3364901"/>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428B5701-810E-8742-9057-0BF0E06D6AB9}"/>
              </a:ext>
            </a:extLst>
          </p:cNvPr>
          <p:cNvGrpSpPr/>
          <p:nvPr/>
        </p:nvGrpSpPr>
        <p:grpSpPr>
          <a:xfrm rot="19165243">
            <a:off x="3195401" y="3033402"/>
            <a:ext cx="202417" cy="109501"/>
            <a:chOff x="721662" y="3355322"/>
            <a:chExt cx="550326" cy="148134"/>
          </a:xfrm>
        </p:grpSpPr>
        <p:grpSp>
          <p:nvGrpSpPr>
            <p:cNvPr id="70" name="Group 69">
              <a:extLst>
                <a:ext uri="{FF2B5EF4-FFF2-40B4-BE49-F238E27FC236}">
                  <a16:creationId xmlns:a16="http://schemas.microsoft.com/office/drawing/2014/main" id="{ABA00D3A-D021-814D-ABDE-17FFC2735F70}"/>
                </a:ext>
              </a:extLst>
            </p:cNvPr>
            <p:cNvGrpSpPr/>
            <p:nvPr/>
          </p:nvGrpSpPr>
          <p:grpSpPr>
            <a:xfrm>
              <a:off x="721662" y="3355322"/>
              <a:ext cx="550326" cy="148134"/>
              <a:chOff x="2005663" y="3059370"/>
              <a:chExt cx="1324222" cy="403454"/>
            </a:xfrm>
          </p:grpSpPr>
          <p:cxnSp>
            <p:nvCxnSpPr>
              <p:cNvPr id="73" name="Straight Connector 72">
                <a:extLst>
                  <a:ext uri="{FF2B5EF4-FFF2-40B4-BE49-F238E27FC236}">
                    <a16:creationId xmlns:a16="http://schemas.microsoft.com/office/drawing/2014/main" id="{D4544832-75B8-6F44-B7AB-77881E579AA2}"/>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D0A6A8B4-2A75-C748-B48E-13D34650CA6B}"/>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FD9FECCD-456A-E544-A591-51FEA182AFF3}"/>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sp>
          <p:nvSpPr>
            <p:cNvPr id="71" name="Rectangle 70">
              <a:extLst>
                <a:ext uri="{FF2B5EF4-FFF2-40B4-BE49-F238E27FC236}">
                  <a16:creationId xmlns:a16="http://schemas.microsoft.com/office/drawing/2014/main" id="{165126A2-05D2-FB40-8A64-8EA544B05774}"/>
                </a:ext>
              </a:extLst>
            </p:cNvPr>
            <p:cNvSpPr/>
            <p:nvPr/>
          </p:nvSpPr>
          <p:spPr>
            <a:xfrm>
              <a:off x="1093173" y="3364765"/>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27292ADE-B405-1F40-8D61-01007C436D18}"/>
                </a:ext>
              </a:extLst>
            </p:cNvPr>
            <p:cNvSpPr/>
            <p:nvPr/>
          </p:nvSpPr>
          <p:spPr>
            <a:xfrm>
              <a:off x="928150" y="3364901"/>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874EB3F5-00C4-F847-A388-F29C7049F214}"/>
              </a:ext>
            </a:extLst>
          </p:cNvPr>
          <p:cNvGrpSpPr/>
          <p:nvPr/>
        </p:nvGrpSpPr>
        <p:grpSpPr>
          <a:xfrm rot="9732154">
            <a:off x="4098596" y="2335258"/>
            <a:ext cx="202417" cy="109501"/>
            <a:chOff x="721662" y="3355322"/>
            <a:chExt cx="550326" cy="148134"/>
          </a:xfrm>
        </p:grpSpPr>
        <p:grpSp>
          <p:nvGrpSpPr>
            <p:cNvPr id="77" name="Group 76">
              <a:extLst>
                <a:ext uri="{FF2B5EF4-FFF2-40B4-BE49-F238E27FC236}">
                  <a16:creationId xmlns:a16="http://schemas.microsoft.com/office/drawing/2014/main" id="{BC1E3668-B147-5547-822D-E3D4EA24FF1F}"/>
                </a:ext>
              </a:extLst>
            </p:cNvPr>
            <p:cNvGrpSpPr/>
            <p:nvPr/>
          </p:nvGrpSpPr>
          <p:grpSpPr>
            <a:xfrm>
              <a:off x="721662" y="3355322"/>
              <a:ext cx="550326" cy="148134"/>
              <a:chOff x="2005663" y="3059370"/>
              <a:chExt cx="1324222" cy="403454"/>
            </a:xfrm>
          </p:grpSpPr>
          <p:cxnSp>
            <p:nvCxnSpPr>
              <p:cNvPr id="82" name="Straight Connector 81">
                <a:extLst>
                  <a:ext uri="{FF2B5EF4-FFF2-40B4-BE49-F238E27FC236}">
                    <a16:creationId xmlns:a16="http://schemas.microsoft.com/office/drawing/2014/main" id="{E5F61433-E493-BE4F-81A4-0DA75E9E5EC2}"/>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96381406-3C82-7A43-A8EA-9A9FBD1F3063}"/>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6D414A85-C7C0-734E-BC02-37A6F753AD1A}"/>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sp>
          <p:nvSpPr>
            <p:cNvPr id="78" name="Rectangle 77">
              <a:extLst>
                <a:ext uri="{FF2B5EF4-FFF2-40B4-BE49-F238E27FC236}">
                  <a16:creationId xmlns:a16="http://schemas.microsoft.com/office/drawing/2014/main" id="{DADD135E-CC05-AF49-848A-D76BD6F4AAEF}"/>
                </a:ext>
              </a:extLst>
            </p:cNvPr>
            <p:cNvSpPr/>
            <p:nvPr/>
          </p:nvSpPr>
          <p:spPr>
            <a:xfrm>
              <a:off x="1093173" y="3364765"/>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C1626BD-7E3C-C04E-9709-8B09B5848472}"/>
                </a:ext>
              </a:extLst>
            </p:cNvPr>
            <p:cNvSpPr/>
            <p:nvPr/>
          </p:nvSpPr>
          <p:spPr>
            <a:xfrm>
              <a:off x="928150" y="3364901"/>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A80E584D-DD81-FB4C-B39D-88DB2C961683}"/>
              </a:ext>
            </a:extLst>
          </p:cNvPr>
          <p:cNvGrpSpPr/>
          <p:nvPr/>
        </p:nvGrpSpPr>
        <p:grpSpPr>
          <a:xfrm rot="10800000">
            <a:off x="7205164" y="2143248"/>
            <a:ext cx="202417" cy="109501"/>
            <a:chOff x="721662" y="3355322"/>
            <a:chExt cx="550326" cy="148134"/>
          </a:xfrm>
        </p:grpSpPr>
        <p:grpSp>
          <p:nvGrpSpPr>
            <p:cNvPr id="86" name="Group 85">
              <a:extLst>
                <a:ext uri="{FF2B5EF4-FFF2-40B4-BE49-F238E27FC236}">
                  <a16:creationId xmlns:a16="http://schemas.microsoft.com/office/drawing/2014/main" id="{666158DC-7B61-CD41-935F-605B8330B1D9}"/>
                </a:ext>
              </a:extLst>
            </p:cNvPr>
            <p:cNvGrpSpPr/>
            <p:nvPr/>
          </p:nvGrpSpPr>
          <p:grpSpPr>
            <a:xfrm>
              <a:off x="721662" y="3355322"/>
              <a:ext cx="550326" cy="148134"/>
              <a:chOff x="2005663" y="3059370"/>
              <a:chExt cx="1324222" cy="403454"/>
            </a:xfrm>
          </p:grpSpPr>
          <p:cxnSp>
            <p:nvCxnSpPr>
              <p:cNvPr id="89" name="Straight Connector 88">
                <a:extLst>
                  <a:ext uri="{FF2B5EF4-FFF2-40B4-BE49-F238E27FC236}">
                    <a16:creationId xmlns:a16="http://schemas.microsoft.com/office/drawing/2014/main" id="{B288E43A-F873-EE42-97F2-002C65B6AFFE}"/>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05AEB6CC-55D4-EE48-950C-C7E211C7E15D}"/>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7965FB5-7BF5-D84E-BAFE-468008EF9F97}"/>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sp>
          <p:nvSpPr>
            <p:cNvPr id="87" name="Rectangle 86">
              <a:extLst>
                <a:ext uri="{FF2B5EF4-FFF2-40B4-BE49-F238E27FC236}">
                  <a16:creationId xmlns:a16="http://schemas.microsoft.com/office/drawing/2014/main" id="{09863203-C2F4-554D-963B-AB441C00C280}"/>
                </a:ext>
              </a:extLst>
            </p:cNvPr>
            <p:cNvSpPr/>
            <p:nvPr/>
          </p:nvSpPr>
          <p:spPr>
            <a:xfrm>
              <a:off x="1093173" y="3364765"/>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879923E5-872E-E340-A5CE-6A3F3A347A3B}"/>
                </a:ext>
              </a:extLst>
            </p:cNvPr>
            <p:cNvSpPr/>
            <p:nvPr/>
          </p:nvSpPr>
          <p:spPr>
            <a:xfrm>
              <a:off x="928150" y="3364901"/>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8F33DB13-628F-8042-99B2-E979FABAC18D}"/>
              </a:ext>
            </a:extLst>
          </p:cNvPr>
          <p:cNvGrpSpPr/>
          <p:nvPr/>
        </p:nvGrpSpPr>
        <p:grpSpPr>
          <a:xfrm rot="5792640">
            <a:off x="7355059" y="2816869"/>
            <a:ext cx="202417" cy="109501"/>
            <a:chOff x="721662" y="3355322"/>
            <a:chExt cx="550326" cy="148134"/>
          </a:xfrm>
        </p:grpSpPr>
        <p:grpSp>
          <p:nvGrpSpPr>
            <p:cNvPr id="93" name="Group 92">
              <a:extLst>
                <a:ext uri="{FF2B5EF4-FFF2-40B4-BE49-F238E27FC236}">
                  <a16:creationId xmlns:a16="http://schemas.microsoft.com/office/drawing/2014/main" id="{24575728-EA33-D447-B25C-29B95AA2C957}"/>
                </a:ext>
              </a:extLst>
            </p:cNvPr>
            <p:cNvGrpSpPr/>
            <p:nvPr/>
          </p:nvGrpSpPr>
          <p:grpSpPr>
            <a:xfrm>
              <a:off x="721662" y="3355322"/>
              <a:ext cx="550326" cy="148134"/>
              <a:chOff x="2005663" y="3059370"/>
              <a:chExt cx="1324222" cy="403454"/>
            </a:xfrm>
          </p:grpSpPr>
          <p:cxnSp>
            <p:nvCxnSpPr>
              <p:cNvPr id="95" name="Straight Connector 94">
                <a:extLst>
                  <a:ext uri="{FF2B5EF4-FFF2-40B4-BE49-F238E27FC236}">
                    <a16:creationId xmlns:a16="http://schemas.microsoft.com/office/drawing/2014/main" id="{5B701782-CC18-BF44-AF8C-C3F1CC1FF06A}"/>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47229E39-D600-2A44-86B0-7DEA082859B9}"/>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64CE8B80-91CE-0E4F-A4DC-46A59CAE4EA8}"/>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sp>
          <p:nvSpPr>
            <p:cNvPr id="94" name="Rectangle 93">
              <a:extLst>
                <a:ext uri="{FF2B5EF4-FFF2-40B4-BE49-F238E27FC236}">
                  <a16:creationId xmlns:a16="http://schemas.microsoft.com/office/drawing/2014/main" id="{75600B03-A24A-4B4C-BB73-6D1FDDDF8A00}"/>
                </a:ext>
              </a:extLst>
            </p:cNvPr>
            <p:cNvSpPr/>
            <p:nvPr/>
          </p:nvSpPr>
          <p:spPr>
            <a:xfrm>
              <a:off x="1093173" y="3364765"/>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FD4E2527-618E-2F44-A1DA-E914A90B2520}"/>
              </a:ext>
            </a:extLst>
          </p:cNvPr>
          <p:cNvGrpSpPr/>
          <p:nvPr/>
        </p:nvGrpSpPr>
        <p:grpSpPr>
          <a:xfrm rot="21001251">
            <a:off x="5844817" y="4694344"/>
            <a:ext cx="202417" cy="109501"/>
            <a:chOff x="721662" y="3355322"/>
            <a:chExt cx="550326" cy="148134"/>
          </a:xfrm>
        </p:grpSpPr>
        <p:grpSp>
          <p:nvGrpSpPr>
            <p:cNvPr id="99" name="Group 98">
              <a:extLst>
                <a:ext uri="{FF2B5EF4-FFF2-40B4-BE49-F238E27FC236}">
                  <a16:creationId xmlns:a16="http://schemas.microsoft.com/office/drawing/2014/main" id="{7BEE01AD-6AA6-974E-922A-8CA32734E3C4}"/>
                </a:ext>
              </a:extLst>
            </p:cNvPr>
            <p:cNvGrpSpPr/>
            <p:nvPr/>
          </p:nvGrpSpPr>
          <p:grpSpPr>
            <a:xfrm>
              <a:off x="721662" y="3355322"/>
              <a:ext cx="550326" cy="148134"/>
              <a:chOff x="2005663" y="3059370"/>
              <a:chExt cx="1324222" cy="403454"/>
            </a:xfrm>
          </p:grpSpPr>
          <p:cxnSp>
            <p:nvCxnSpPr>
              <p:cNvPr id="101" name="Straight Connector 100">
                <a:extLst>
                  <a:ext uri="{FF2B5EF4-FFF2-40B4-BE49-F238E27FC236}">
                    <a16:creationId xmlns:a16="http://schemas.microsoft.com/office/drawing/2014/main" id="{04CA28C3-E528-5E48-B3FF-57339F97FA15}"/>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BD94A41A-D265-FF4D-B151-8E3E8BB5FC4E}"/>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90DF780B-262F-444D-875E-8EE3EF6BD978}"/>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sp>
          <p:nvSpPr>
            <p:cNvPr id="100" name="Rectangle 99">
              <a:extLst>
                <a:ext uri="{FF2B5EF4-FFF2-40B4-BE49-F238E27FC236}">
                  <a16:creationId xmlns:a16="http://schemas.microsoft.com/office/drawing/2014/main" id="{001B6A9F-E972-6F4F-8312-1A0611B2EEBE}"/>
                </a:ext>
              </a:extLst>
            </p:cNvPr>
            <p:cNvSpPr/>
            <p:nvPr/>
          </p:nvSpPr>
          <p:spPr>
            <a:xfrm>
              <a:off x="1093173" y="3364765"/>
              <a:ext cx="149623" cy="12487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B2A8F1D0-389B-4E47-950C-9909546296E5}"/>
              </a:ext>
            </a:extLst>
          </p:cNvPr>
          <p:cNvGrpSpPr/>
          <p:nvPr/>
        </p:nvGrpSpPr>
        <p:grpSpPr>
          <a:xfrm rot="158294">
            <a:off x="3279764" y="4771823"/>
            <a:ext cx="202417" cy="109501"/>
            <a:chOff x="2005663" y="3059370"/>
            <a:chExt cx="1324222" cy="403454"/>
          </a:xfrm>
        </p:grpSpPr>
        <p:cxnSp>
          <p:nvCxnSpPr>
            <p:cNvPr id="107" name="Straight Connector 106">
              <a:extLst>
                <a:ext uri="{FF2B5EF4-FFF2-40B4-BE49-F238E27FC236}">
                  <a16:creationId xmlns:a16="http://schemas.microsoft.com/office/drawing/2014/main" id="{69F5884B-4503-F442-A24E-64C924F789D8}"/>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2DF40E7D-5130-F04D-8034-8BCC89C06E7E}"/>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9A4CC92A-D460-2647-B6E3-8FC1EEF1EDD2}"/>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10" name="Group 109">
            <a:extLst>
              <a:ext uri="{FF2B5EF4-FFF2-40B4-BE49-F238E27FC236}">
                <a16:creationId xmlns:a16="http://schemas.microsoft.com/office/drawing/2014/main" id="{A2A26DBE-8181-114B-B106-2EFBE99C5999}"/>
              </a:ext>
            </a:extLst>
          </p:cNvPr>
          <p:cNvGrpSpPr/>
          <p:nvPr/>
        </p:nvGrpSpPr>
        <p:grpSpPr>
          <a:xfrm rot="11035526">
            <a:off x="4810354" y="4863582"/>
            <a:ext cx="202417" cy="109501"/>
            <a:chOff x="2005663" y="3059370"/>
            <a:chExt cx="1324222" cy="403454"/>
          </a:xfrm>
        </p:grpSpPr>
        <p:cxnSp>
          <p:nvCxnSpPr>
            <p:cNvPr id="111" name="Straight Connector 110">
              <a:extLst>
                <a:ext uri="{FF2B5EF4-FFF2-40B4-BE49-F238E27FC236}">
                  <a16:creationId xmlns:a16="http://schemas.microsoft.com/office/drawing/2014/main" id="{B99EB67C-5BF8-C146-A6FC-3FBEA3A98D29}"/>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6D0C3C97-47EB-394C-B67A-3CF38AFB1B2B}"/>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FCFB2054-4177-7443-8822-A990E537D487}"/>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14" name="Group 113">
            <a:extLst>
              <a:ext uri="{FF2B5EF4-FFF2-40B4-BE49-F238E27FC236}">
                <a16:creationId xmlns:a16="http://schemas.microsoft.com/office/drawing/2014/main" id="{9CF5A663-4307-6641-92B6-95E28106D038}"/>
              </a:ext>
            </a:extLst>
          </p:cNvPr>
          <p:cNvGrpSpPr/>
          <p:nvPr/>
        </p:nvGrpSpPr>
        <p:grpSpPr>
          <a:xfrm rot="16607612">
            <a:off x="7245201" y="3766092"/>
            <a:ext cx="202417" cy="109501"/>
            <a:chOff x="2005663" y="3059370"/>
            <a:chExt cx="1324222" cy="403454"/>
          </a:xfrm>
        </p:grpSpPr>
        <p:cxnSp>
          <p:nvCxnSpPr>
            <p:cNvPr id="115" name="Straight Connector 114">
              <a:extLst>
                <a:ext uri="{FF2B5EF4-FFF2-40B4-BE49-F238E27FC236}">
                  <a16:creationId xmlns:a16="http://schemas.microsoft.com/office/drawing/2014/main" id="{949F8D1B-A0FF-8C4D-B3E5-8031D7F727A0}"/>
                </a:ext>
              </a:extLst>
            </p:cNvPr>
            <p:cNvCxnSpPr/>
            <p:nvPr/>
          </p:nvCxnSpPr>
          <p:spPr>
            <a:xfrm>
              <a:off x="2005663" y="3067859"/>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F297BBB0-0384-8941-BF78-C0A05C8D0B0C}"/>
                </a:ext>
              </a:extLst>
            </p:cNvPr>
            <p:cNvCxnSpPr/>
            <p:nvPr/>
          </p:nvCxnSpPr>
          <p:spPr>
            <a:xfrm>
              <a:off x="2005663" y="3462824"/>
              <a:ext cx="13242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59944114-E3FC-2245-8E95-E66D7665BCE7}"/>
                </a:ext>
              </a:extLst>
            </p:cNvPr>
            <p:cNvCxnSpPr/>
            <p:nvPr/>
          </p:nvCxnSpPr>
          <p:spPr>
            <a:xfrm>
              <a:off x="3294998" y="3059370"/>
              <a:ext cx="0" cy="402486"/>
            </a:xfrm>
            <a:prstGeom prst="line">
              <a:avLst/>
            </a:prstGeom>
            <a:ln w="12700"/>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6882276-FDFE-664C-A0AF-7C5779C3F535}"/>
                  </a:ext>
                </a:extLst>
              </p:cNvPr>
              <p:cNvGraphicFramePr>
                <a:graphicFrameLocks noGrp="1"/>
              </p:cNvGraphicFramePr>
              <p:nvPr>
                <p:extLst>
                  <p:ext uri="{D42A27DB-BD31-4B8C-83A1-F6EECF244321}">
                    <p14:modId xmlns:p14="http://schemas.microsoft.com/office/powerpoint/2010/main" val="1008782876"/>
                  </p:ext>
                </p:extLst>
              </p:nvPr>
            </p:nvGraphicFramePr>
            <p:xfrm>
              <a:off x="3394293" y="5490425"/>
              <a:ext cx="7610038" cy="1239774"/>
            </p:xfrm>
            <a:graphic>
              <a:graphicData uri="http://schemas.openxmlformats.org/drawingml/2006/table">
                <a:tbl>
                  <a:tblPr bandRow="1">
                    <a:tableStyleId>{5C22544A-7EE6-4342-B048-85BDC9FD1C3A}</a:tableStyleId>
                  </a:tblPr>
                  <a:tblGrid>
                    <a:gridCol w="3805019">
                      <a:extLst>
                        <a:ext uri="{9D8B030D-6E8A-4147-A177-3AD203B41FA5}">
                          <a16:colId xmlns:a16="http://schemas.microsoft.com/office/drawing/2014/main" val="3183779345"/>
                        </a:ext>
                      </a:extLst>
                    </a:gridCol>
                    <a:gridCol w="3805019">
                      <a:extLst>
                        <a:ext uri="{9D8B030D-6E8A-4147-A177-3AD203B41FA5}">
                          <a16:colId xmlns:a16="http://schemas.microsoft.com/office/drawing/2014/main" val="547613329"/>
                        </a:ext>
                      </a:extLst>
                    </a:gridCol>
                  </a:tblGrid>
                  <a:tr h="311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solidFill>
                                <a:srgbClr val="C00000"/>
                              </a:solidFill>
                              <a:latin typeface="Gill Sans" panose="020B0502020104020203" pitchFamily="34" charset="-79"/>
                              <a:ea typeface="Gill Sans" charset="0"/>
                              <a:cs typeface="Gill Sans" panose="020B0502020104020203" pitchFamily="34" charset="-79"/>
                            </a:rPr>
                            <a:t>Unmarked Ack</a:t>
                          </a:r>
                          <a:endParaRPr lang="en-US" sz="2400" b="0" i="0" baseline="-25000" dirty="0">
                            <a:solidFill>
                              <a:srgbClr val="C00000"/>
                            </a:solidFill>
                            <a:latin typeface="Gill Sans" panose="020B0502020104020203" pitchFamily="34" charset="-79"/>
                            <a:ea typeface="Gill Sans" charset="0"/>
                            <a:cs typeface="Gill Sans" panose="020B0502020104020203" pitchFamily="34" charset="-79"/>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solidFill>
                                <a:srgbClr val="C00000"/>
                              </a:solidFill>
                              <a:latin typeface="Gill Sans" panose="020B0502020104020203" pitchFamily="34" charset="-79"/>
                              <a:ea typeface="Gill Sans" charset="0"/>
                              <a:cs typeface="Gill Sans" panose="020B0502020104020203" pitchFamily="34" charset="-79"/>
                            </a:rPr>
                            <a:t>Marked Ack</a:t>
                          </a:r>
                          <a:endParaRPr lang="en-US" sz="2400" b="0" i="0" baseline="-25000" dirty="0">
                            <a:solidFill>
                              <a:srgbClr val="C00000"/>
                            </a:solidFill>
                            <a:latin typeface="Gill Sans" panose="020B0502020104020203" pitchFamily="34" charset="-79"/>
                            <a:ea typeface="Gill Sans" charset="0"/>
                            <a:cs typeface="Gill Sans" panose="020B0502020104020203" pitchFamily="34" charset="-79"/>
                          </a:endParaRPr>
                        </a:p>
                      </a:txBody>
                      <a:tcPr/>
                    </a:tc>
                    <a:extLst>
                      <a:ext uri="{0D108BD9-81ED-4DB2-BD59-A6C34878D82A}">
                        <a16:rowId xmlns:a16="http://schemas.microsoft.com/office/drawing/2014/main" val="850943683"/>
                      </a:ext>
                    </a:extLst>
                  </a:tr>
                  <a:tr h="7425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solidFill>
                                      <a:prstClr val="black"/>
                                    </a:solidFill>
                                    <a:latin typeface="Cambria Math" panose="02040503050406030204" pitchFamily="18" charset="0"/>
                                    <a:ea typeface="Cambria Math" charset="0"/>
                                    <a:cs typeface="Cambria Math" charset="0"/>
                                  </a:rPr>
                                  <m:t>𝑤</m:t>
                                </m:r>
                                <m:r>
                                  <a:rPr lang="en-US" sz="2400" b="0" i="1" dirty="0" smtClean="0">
                                    <a:solidFill>
                                      <a:prstClr val="black"/>
                                    </a:solidFill>
                                    <a:latin typeface="Cambria Math" panose="02040503050406030204" pitchFamily="18" charset="0"/>
                                    <a:ea typeface="Cambria Math" charset="0"/>
                                    <a:cs typeface="Cambria Math" charset="0"/>
                                  </a:rPr>
                                  <m:t>(</m:t>
                                </m:r>
                                <m:r>
                                  <a:rPr lang="en-US" sz="2400" b="0" i="1" dirty="0" smtClean="0">
                                    <a:solidFill>
                                      <a:prstClr val="black"/>
                                    </a:solidFill>
                                    <a:latin typeface="Cambria Math" panose="02040503050406030204" pitchFamily="18" charset="0"/>
                                    <a:ea typeface="Cambria Math" charset="0"/>
                                    <a:cs typeface="Cambria Math" charset="0"/>
                                  </a:rPr>
                                  <m:t>𝑡</m:t>
                                </m:r>
                                <m:r>
                                  <a:rPr lang="en-US" sz="2400" b="0" i="1" dirty="0" smtClean="0">
                                    <a:solidFill>
                                      <a:prstClr val="black"/>
                                    </a:solidFill>
                                    <a:latin typeface="Cambria Math" panose="02040503050406030204" pitchFamily="18" charset="0"/>
                                    <a:ea typeface="Cambria Math" charset="0"/>
                                    <a:cs typeface="Cambria Math" charset="0"/>
                                  </a:rPr>
                                  <m:t>+1)←</m:t>
                                </m:r>
                                <m:r>
                                  <a:rPr lang="en-US" sz="2400" b="0" i="1" dirty="0" smtClean="0">
                                    <a:solidFill>
                                      <a:prstClr val="black"/>
                                    </a:solidFill>
                                    <a:latin typeface="Cambria Math" panose="02040503050406030204" pitchFamily="18" charset="0"/>
                                    <a:ea typeface="Cambria Math" charset="0"/>
                                    <a:cs typeface="Cambria Math" charset="0"/>
                                  </a:rPr>
                                  <m:t>𝑤</m:t>
                                </m:r>
                                <m:d>
                                  <m:dPr>
                                    <m:ctrlPr>
                                      <a:rPr lang="en-US" sz="2400" i="1" dirty="0">
                                        <a:solidFill>
                                          <a:prstClr val="black"/>
                                        </a:solidFill>
                                        <a:latin typeface="Cambria Math" panose="02040503050406030204" pitchFamily="18" charset="0"/>
                                        <a:ea typeface="Cambria Math" charset="0"/>
                                        <a:cs typeface="Cambria Math" charset="0"/>
                                      </a:rPr>
                                    </m:ctrlPr>
                                  </m:dPr>
                                  <m:e>
                                    <m:r>
                                      <a:rPr lang="en-US" sz="2400" i="1" dirty="0">
                                        <a:solidFill>
                                          <a:prstClr val="black"/>
                                        </a:solidFill>
                                        <a:latin typeface="Cambria Math" charset="0"/>
                                        <a:ea typeface="Cambria Math" charset="0"/>
                                        <a:cs typeface="Cambria Math" charset="0"/>
                                      </a:rPr>
                                      <m:t>𝑡</m:t>
                                    </m:r>
                                  </m:e>
                                </m:d>
                                <m:r>
                                  <a:rPr lang="en-US" sz="2400" b="0" i="1" dirty="0" smtClean="0">
                                    <a:solidFill>
                                      <a:prstClr val="black"/>
                                    </a:solidFill>
                                    <a:latin typeface="Cambria Math" charset="0"/>
                                    <a:ea typeface="Cambria Math" charset="0"/>
                                    <a:cs typeface="Cambria Math" charset="0"/>
                                  </a:rPr>
                                  <m:t>+</m:t>
                                </m:r>
                                <m:f>
                                  <m:fPr>
                                    <m:ctrlPr>
                                      <a:rPr lang="en-US" sz="2400" b="0" i="1" dirty="0" smtClean="0">
                                        <a:solidFill>
                                          <a:prstClr val="black"/>
                                        </a:solidFill>
                                        <a:latin typeface="Cambria Math" panose="02040503050406030204" pitchFamily="18" charset="0"/>
                                        <a:ea typeface="Cambria Math" charset="0"/>
                                      </a:rPr>
                                    </m:ctrlPr>
                                  </m:fPr>
                                  <m:num>
                                    <m:r>
                                      <a:rPr lang="en-US" sz="2400" b="0" i="1" dirty="0" smtClean="0">
                                        <a:solidFill>
                                          <a:prstClr val="black"/>
                                        </a:solidFill>
                                        <a:latin typeface="Cambria Math" panose="02040503050406030204" pitchFamily="18" charset="0"/>
                                        <a:ea typeface="Cambria Math" panose="02040503050406030204" pitchFamily="18" charset="0"/>
                                      </a:rPr>
                                      <m:t>𝛼</m:t>
                                    </m:r>
                                  </m:num>
                                  <m:den>
                                    <m:r>
                                      <a:rPr lang="en-US" sz="2400" b="0" i="1" dirty="0" smtClean="0">
                                        <a:solidFill>
                                          <a:prstClr val="black"/>
                                        </a:solidFill>
                                        <a:latin typeface="Cambria Math" panose="02040503050406030204" pitchFamily="18" charset="0"/>
                                        <a:ea typeface="Cambria Math" panose="02040503050406030204" pitchFamily="18" charset="0"/>
                                      </a:rPr>
                                      <m:t>𝑤</m:t>
                                    </m:r>
                                    <m:r>
                                      <a:rPr lang="en-US" sz="2400" b="0" i="1" dirty="0" smtClean="0">
                                        <a:solidFill>
                                          <a:prstClr val="black"/>
                                        </a:solidFill>
                                        <a:latin typeface="Cambria Math" panose="02040503050406030204" pitchFamily="18" charset="0"/>
                                        <a:ea typeface="Cambria Math" panose="02040503050406030204" pitchFamily="18" charset="0"/>
                                      </a:rPr>
                                      <m:t>(</m:t>
                                    </m:r>
                                    <m:r>
                                      <a:rPr lang="en-US" sz="2400" b="0" i="1" dirty="0" smtClean="0">
                                        <a:solidFill>
                                          <a:prstClr val="black"/>
                                        </a:solidFill>
                                        <a:latin typeface="Cambria Math" panose="02040503050406030204" pitchFamily="18" charset="0"/>
                                        <a:ea typeface="Cambria Math" panose="02040503050406030204" pitchFamily="18" charset="0"/>
                                      </a:rPr>
                                      <m:t>𝑡</m:t>
                                    </m:r>
                                    <m:r>
                                      <a:rPr lang="en-US" sz="2400" b="0" i="1" dirty="0" smtClean="0">
                                        <a:solidFill>
                                          <a:prstClr val="black"/>
                                        </a:solidFill>
                                        <a:latin typeface="Cambria Math" panose="02040503050406030204" pitchFamily="18" charset="0"/>
                                        <a:ea typeface="Cambria Math" panose="02040503050406030204" pitchFamily="18" charset="0"/>
                                      </a:rPr>
                                      <m:t>)</m:t>
                                    </m:r>
                                  </m:den>
                                </m:f>
                              </m:oMath>
                            </m:oMathPara>
                          </a14:m>
                          <a:endParaRPr lang="en-US" sz="2400" baseline="-25000" dirty="0">
                            <a:ea typeface="Gill Sans" charset="0"/>
                            <a:cs typeface="Gill Sans"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dirty="0" smtClean="0">
                                    <a:solidFill>
                                      <a:prstClr val="black"/>
                                    </a:solidFill>
                                    <a:latin typeface="Cambria Math" panose="02040503050406030204" pitchFamily="18" charset="0"/>
                                    <a:ea typeface="Cambria Math" charset="0"/>
                                    <a:cs typeface="Cambria Math" charset="0"/>
                                  </a:rPr>
                                  <m:t>𝑤</m:t>
                                </m:r>
                                <m:r>
                                  <a:rPr lang="en-US" sz="2400" b="0" i="1" dirty="0" smtClean="0">
                                    <a:solidFill>
                                      <a:prstClr val="black"/>
                                    </a:solidFill>
                                    <a:latin typeface="Cambria Math" panose="02040503050406030204" pitchFamily="18" charset="0"/>
                                    <a:ea typeface="Cambria Math" charset="0"/>
                                    <a:cs typeface="Cambria Math" charset="0"/>
                                  </a:rPr>
                                  <m:t>(</m:t>
                                </m:r>
                                <m:r>
                                  <a:rPr lang="en-US" sz="2400" b="0" i="1" dirty="0" smtClean="0">
                                    <a:solidFill>
                                      <a:prstClr val="black"/>
                                    </a:solidFill>
                                    <a:latin typeface="Cambria Math" panose="02040503050406030204" pitchFamily="18" charset="0"/>
                                    <a:ea typeface="Cambria Math" charset="0"/>
                                    <a:cs typeface="Cambria Math" charset="0"/>
                                  </a:rPr>
                                  <m:t>𝑡</m:t>
                                </m:r>
                                <m:r>
                                  <a:rPr lang="en-US" sz="2400" b="0" i="1" dirty="0" smtClean="0">
                                    <a:solidFill>
                                      <a:prstClr val="black"/>
                                    </a:solidFill>
                                    <a:latin typeface="Cambria Math" panose="02040503050406030204" pitchFamily="18" charset="0"/>
                                    <a:ea typeface="Cambria Math" charset="0"/>
                                    <a:cs typeface="Cambria Math" charset="0"/>
                                  </a:rPr>
                                  <m:t>+1)←</m:t>
                                </m:r>
                                <m:r>
                                  <a:rPr lang="en-US" sz="2400" b="0" i="1" dirty="0" smtClean="0">
                                    <a:solidFill>
                                      <a:prstClr val="black"/>
                                    </a:solidFill>
                                    <a:latin typeface="Cambria Math" panose="02040503050406030204" pitchFamily="18" charset="0"/>
                                    <a:ea typeface="Cambria Math" charset="0"/>
                                    <a:cs typeface="Cambria Math" charset="0"/>
                                  </a:rPr>
                                  <m:t>𝑤</m:t>
                                </m:r>
                                <m:d>
                                  <m:dPr>
                                    <m:ctrlPr>
                                      <a:rPr lang="en-US" sz="2400" i="1" dirty="0">
                                        <a:solidFill>
                                          <a:prstClr val="black"/>
                                        </a:solidFill>
                                        <a:latin typeface="Cambria Math" panose="02040503050406030204" pitchFamily="18" charset="0"/>
                                        <a:ea typeface="Cambria Math" charset="0"/>
                                        <a:cs typeface="Cambria Math" charset="0"/>
                                      </a:rPr>
                                    </m:ctrlPr>
                                  </m:dPr>
                                  <m:e>
                                    <m:r>
                                      <a:rPr lang="en-US" sz="2400" i="1" dirty="0">
                                        <a:solidFill>
                                          <a:prstClr val="black"/>
                                        </a:solidFill>
                                        <a:latin typeface="Cambria Math" charset="0"/>
                                        <a:ea typeface="Cambria Math" charset="0"/>
                                        <a:cs typeface="Cambria Math" charset="0"/>
                                      </a:rPr>
                                      <m:t>𝑡</m:t>
                                    </m:r>
                                  </m:e>
                                </m:d>
                                <m:r>
                                  <a:rPr lang="en-US" sz="2400" b="0" i="1" dirty="0" smtClean="0">
                                    <a:solidFill>
                                      <a:prstClr val="black"/>
                                    </a:solidFill>
                                    <a:latin typeface="Cambria Math" panose="02040503050406030204" pitchFamily="18" charset="0"/>
                                    <a:ea typeface="Cambria Math" charset="0"/>
                                    <a:cs typeface="Cambria Math" charset="0"/>
                                  </a:rPr>
                                  <m:t>−</m:t>
                                </m:r>
                                <m:r>
                                  <a:rPr lang="en-US" sz="2400" b="0" i="1" dirty="0" smtClean="0">
                                    <a:solidFill>
                                      <a:prstClr val="black"/>
                                    </a:solidFill>
                                    <a:latin typeface="Cambria Math" panose="02040503050406030204" pitchFamily="18" charset="0"/>
                                    <a:ea typeface="Cambria Math" panose="02040503050406030204" pitchFamily="18" charset="0"/>
                                    <a:cs typeface="Cambria Math" charset="0"/>
                                  </a:rPr>
                                  <m:t>𝛽</m:t>
                                </m:r>
                              </m:oMath>
                            </m:oMathPara>
                          </a14:m>
                          <a:endParaRPr lang="en-US" sz="2400" baseline="-25000" dirty="0">
                            <a:ea typeface="Gill Sans" charset="0"/>
                            <a:cs typeface="Gill Sans" charset="0"/>
                          </a:endParaRPr>
                        </a:p>
                        <a:p>
                          <a:endParaRPr lang="en-US" sz="2400" baseline="-25000" dirty="0">
                            <a:ea typeface="Gill Sans" charset="0"/>
                            <a:cs typeface="Gill Sans" charset="0"/>
                          </a:endParaRPr>
                        </a:p>
                      </a:txBody>
                      <a:tcPr/>
                    </a:tc>
                    <a:extLst>
                      <a:ext uri="{0D108BD9-81ED-4DB2-BD59-A6C34878D82A}">
                        <a16:rowId xmlns:a16="http://schemas.microsoft.com/office/drawing/2014/main" val="1962473965"/>
                      </a:ext>
                    </a:extLst>
                  </a:tr>
                </a:tbl>
              </a:graphicData>
            </a:graphic>
          </p:graphicFrame>
        </mc:Choice>
        <mc:Fallback xmlns="">
          <p:graphicFrame>
            <p:nvGraphicFramePr>
              <p:cNvPr id="4" name="Table 3">
                <a:extLst>
                  <a:ext uri="{FF2B5EF4-FFF2-40B4-BE49-F238E27FC236}">
                    <a16:creationId xmlns:a16="http://schemas.microsoft.com/office/drawing/2014/main" id="{C6882276-FDFE-664C-A0AF-7C5779C3F535}"/>
                  </a:ext>
                </a:extLst>
              </p:cNvPr>
              <p:cNvGraphicFramePr>
                <a:graphicFrameLocks noGrp="1"/>
              </p:cNvGraphicFramePr>
              <p:nvPr>
                <p:extLst>
                  <p:ext uri="{D42A27DB-BD31-4B8C-83A1-F6EECF244321}">
                    <p14:modId xmlns:p14="http://schemas.microsoft.com/office/powerpoint/2010/main" val="1008782876"/>
                  </p:ext>
                </p:extLst>
              </p:nvPr>
            </p:nvGraphicFramePr>
            <p:xfrm>
              <a:off x="3394293" y="5490425"/>
              <a:ext cx="7610038" cy="1239774"/>
            </p:xfrm>
            <a:graphic>
              <a:graphicData uri="http://schemas.openxmlformats.org/drawingml/2006/table">
                <a:tbl>
                  <a:tblPr bandRow="1">
                    <a:tableStyleId>{5C22544A-7EE6-4342-B048-85BDC9FD1C3A}</a:tableStyleId>
                  </a:tblPr>
                  <a:tblGrid>
                    <a:gridCol w="3805019">
                      <a:extLst>
                        <a:ext uri="{9D8B030D-6E8A-4147-A177-3AD203B41FA5}">
                          <a16:colId xmlns:a16="http://schemas.microsoft.com/office/drawing/2014/main" val="3183779345"/>
                        </a:ext>
                      </a:extLst>
                    </a:gridCol>
                    <a:gridCol w="3805019">
                      <a:extLst>
                        <a:ext uri="{9D8B030D-6E8A-4147-A177-3AD203B41FA5}">
                          <a16:colId xmlns:a16="http://schemas.microsoft.com/office/drawing/2014/main" val="547613329"/>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solidFill>
                                <a:srgbClr val="C00000"/>
                              </a:solidFill>
                              <a:latin typeface="Gill Sans" panose="020B0502020104020203" pitchFamily="34" charset="-79"/>
                              <a:ea typeface="Gill Sans" charset="0"/>
                              <a:cs typeface="Gill Sans" panose="020B0502020104020203" pitchFamily="34" charset="-79"/>
                            </a:rPr>
                            <a:t>Unmarked Ack</a:t>
                          </a:r>
                          <a:endParaRPr lang="en-US" sz="2400" b="0" i="0" baseline="-25000" dirty="0">
                            <a:solidFill>
                              <a:srgbClr val="C00000"/>
                            </a:solidFill>
                            <a:latin typeface="Gill Sans" panose="020B0502020104020203" pitchFamily="34" charset="-79"/>
                            <a:ea typeface="Gill Sans" charset="0"/>
                            <a:cs typeface="Gill Sans" panose="020B0502020104020203" pitchFamily="34" charset="-79"/>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solidFill>
                                <a:srgbClr val="C00000"/>
                              </a:solidFill>
                              <a:latin typeface="Gill Sans" panose="020B0502020104020203" pitchFamily="34" charset="-79"/>
                              <a:ea typeface="Gill Sans" charset="0"/>
                              <a:cs typeface="Gill Sans" panose="020B0502020104020203" pitchFamily="34" charset="-79"/>
                            </a:rPr>
                            <a:t>Marked Ack</a:t>
                          </a:r>
                          <a:endParaRPr lang="en-US" sz="2400" b="0" i="0" baseline="-25000" dirty="0">
                            <a:solidFill>
                              <a:srgbClr val="C00000"/>
                            </a:solidFill>
                            <a:latin typeface="Gill Sans" panose="020B0502020104020203" pitchFamily="34" charset="-79"/>
                            <a:ea typeface="Gill Sans" charset="0"/>
                            <a:cs typeface="Gill Sans" panose="020B0502020104020203" pitchFamily="34" charset="-79"/>
                          </a:endParaRPr>
                        </a:p>
                      </a:txBody>
                      <a:tcPr/>
                    </a:tc>
                    <a:extLst>
                      <a:ext uri="{0D108BD9-81ED-4DB2-BD59-A6C34878D82A}">
                        <a16:rowId xmlns:a16="http://schemas.microsoft.com/office/drawing/2014/main" val="850943683"/>
                      </a:ext>
                    </a:extLst>
                  </a:tr>
                  <a:tr h="782574">
                    <a:tc>
                      <a:txBody>
                        <a:bodyPr/>
                        <a:lstStyle/>
                        <a:p>
                          <a:endParaRPr lang="en-US"/>
                        </a:p>
                      </a:txBody>
                      <a:tcPr>
                        <a:blipFill>
                          <a:blip r:embed="rId7"/>
                          <a:stretch>
                            <a:fillRect l="-333" t="-64516" r="-100000" b="-11290"/>
                          </a:stretch>
                        </a:blipFill>
                      </a:tcPr>
                    </a:tc>
                    <a:tc>
                      <a:txBody>
                        <a:bodyPr/>
                        <a:lstStyle/>
                        <a:p>
                          <a:endParaRPr lang="en-US"/>
                        </a:p>
                      </a:txBody>
                      <a:tcPr>
                        <a:blipFill>
                          <a:blip r:embed="rId7"/>
                          <a:stretch>
                            <a:fillRect l="-100333" t="-64516" b="-11290"/>
                          </a:stretch>
                        </a:blipFill>
                      </a:tcPr>
                    </a:tc>
                    <a:extLst>
                      <a:ext uri="{0D108BD9-81ED-4DB2-BD59-A6C34878D82A}">
                        <a16:rowId xmlns:a16="http://schemas.microsoft.com/office/drawing/2014/main" val="1962473965"/>
                      </a:ext>
                    </a:extLst>
                  </a:tr>
                </a:tbl>
              </a:graphicData>
            </a:graphic>
          </p:graphicFrame>
        </mc:Fallback>
      </mc:AlternateContent>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DB4E6468-0A7E-1647-AB70-E822307F6857}"/>
                  </a:ext>
                </a:extLst>
              </p:cNvPr>
              <p:cNvSpPr txBox="1"/>
              <p:nvPr/>
            </p:nvSpPr>
            <p:spPr>
              <a:xfrm>
                <a:off x="183044" y="6097596"/>
                <a:ext cx="3299941" cy="461665"/>
              </a:xfrm>
              <a:prstGeom prst="rect">
                <a:avLst/>
              </a:prstGeom>
              <a:noFill/>
            </p:spPr>
            <p:txBody>
              <a:bodyPr wrap="square" rtlCol="0">
                <a:spAutoFit/>
              </a:bodyPr>
              <a:lstStyle/>
              <a:p>
                <a14:m>
                  <m:oMath xmlns:m="http://schemas.openxmlformats.org/officeDocument/2006/math">
                    <m:r>
                      <a:rPr lang="en-US" sz="2400" i="1" dirty="0">
                        <a:solidFill>
                          <a:prstClr val="black"/>
                        </a:solidFill>
                        <a:latin typeface="Cambria Math" panose="02040503050406030204" pitchFamily="18" charset="0"/>
                        <a:ea typeface="Cambria Math" charset="0"/>
                        <a:cs typeface="Cambria Math" charset="0"/>
                      </a:rPr>
                      <m:t>𝑤</m:t>
                    </m:r>
                    <m:r>
                      <a:rPr lang="en-US" sz="2400" i="1" dirty="0">
                        <a:solidFill>
                          <a:prstClr val="black"/>
                        </a:solidFill>
                        <a:latin typeface="Cambria Math" panose="02040503050406030204" pitchFamily="18" charset="0"/>
                        <a:ea typeface="Cambria Math" charset="0"/>
                        <a:cs typeface="Cambria Math" charset="0"/>
                      </a:rPr>
                      <m:t>(</m:t>
                    </m:r>
                    <m:r>
                      <a:rPr lang="en-US" sz="2400" i="1" dirty="0">
                        <a:solidFill>
                          <a:prstClr val="black"/>
                        </a:solidFill>
                        <a:latin typeface="Cambria Math" panose="02040503050406030204" pitchFamily="18" charset="0"/>
                        <a:ea typeface="Cambria Math" charset="0"/>
                        <a:cs typeface="Cambria Math" charset="0"/>
                      </a:rPr>
                      <m:t>𝑡</m:t>
                    </m:r>
                  </m:oMath>
                </a14:m>
                <a:r>
                  <a:rPr lang="en-US" sz="2400" dirty="0"/>
                  <a:t>): </a:t>
                </a:r>
                <a:r>
                  <a:rPr lang="en-US" sz="2400" dirty="0">
                    <a:latin typeface="Gill Sans" panose="020B0502020104020203" pitchFamily="34" charset="-79"/>
                    <a:cs typeface="Gill Sans" panose="020B0502020104020203" pitchFamily="34" charset="-79"/>
                  </a:rPr>
                  <a:t>Window at time </a:t>
                </a:r>
                <a14:m>
                  <m:oMath xmlns:m="http://schemas.openxmlformats.org/officeDocument/2006/math">
                    <m:r>
                      <a:rPr lang="en-US" sz="2400" i="1" dirty="0">
                        <a:solidFill>
                          <a:prstClr val="black"/>
                        </a:solidFill>
                        <a:latin typeface="Cambria Math" panose="02040503050406030204" pitchFamily="18" charset="0"/>
                        <a:ea typeface="Cambria Math" charset="0"/>
                        <a:cs typeface="Cambria Math" charset="0"/>
                      </a:rPr>
                      <m:t>𝑡</m:t>
                    </m:r>
                  </m:oMath>
                </a14:m>
                <a:endParaRPr lang="en-US" sz="2400" dirty="0"/>
              </a:p>
            </p:txBody>
          </p:sp>
        </mc:Choice>
        <mc:Fallback xmlns="">
          <p:sp>
            <p:nvSpPr>
              <p:cNvPr id="120" name="TextBox 119">
                <a:extLst>
                  <a:ext uri="{FF2B5EF4-FFF2-40B4-BE49-F238E27FC236}">
                    <a16:creationId xmlns:a16="http://schemas.microsoft.com/office/drawing/2014/main" id="{DB4E6468-0A7E-1647-AB70-E822307F6857}"/>
                  </a:ext>
                </a:extLst>
              </p:cNvPr>
              <p:cNvSpPr txBox="1">
                <a:spLocks noRot="1" noChangeAspect="1" noMove="1" noResize="1" noEditPoints="1" noAdjustHandles="1" noChangeArrowheads="1" noChangeShapeType="1" noTextEdit="1"/>
              </p:cNvSpPr>
              <p:nvPr/>
            </p:nvSpPr>
            <p:spPr>
              <a:xfrm>
                <a:off x="183044" y="6097596"/>
                <a:ext cx="3299941" cy="461665"/>
              </a:xfrm>
              <a:prstGeom prst="rect">
                <a:avLst/>
              </a:prstGeom>
              <a:blipFill>
                <a:blip r:embed="rId8"/>
                <a:stretch>
                  <a:fillRect t="-11111" b="-30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BCFD8238-F2A7-4449-9489-CC00653C2608}"/>
                  </a:ext>
                </a:extLst>
              </p:cNvPr>
              <p:cNvSpPr txBox="1"/>
              <p:nvPr/>
            </p:nvSpPr>
            <p:spPr>
              <a:xfrm>
                <a:off x="6040428" y="582248"/>
                <a:ext cx="6094943" cy="954107"/>
              </a:xfrm>
              <a:prstGeom prst="rect">
                <a:avLst/>
              </a:prstGeom>
              <a:noFill/>
            </p:spPr>
            <p:txBody>
              <a:bodyPr wrap="square" rtlCol="0">
                <a:spAutoFit/>
              </a:bodyPr>
              <a:lstStyle/>
              <a:p>
                <a:r>
                  <a:rPr lang="en-US" sz="2800" dirty="0">
                    <a:latin typeface="Gill Sans Light" panose="020B0302020104020203" pitchFamily="34" charset="-79"/>
                    <a:cs typeface="Gill Sans Light" panose="020B0302020104020203" pitchFamily="34" charset="-79"/>
                  </a:rPr>
                  <a:t>Routers: Mark packets if </a:t>
                </a:r>
              </a:p>
              <a:p>
                <a:pPr/>
                <a14:m>
                  <m:oMathPara xmlns:m="http://schemas.openxmlformats.org/officeDocument/2006/math">
                    <m:oMathParaPr>
                      <m:jc m:val="centerGroup"/>
                    </m:oMathParaPr>
                    <m:oMath xmlns:m="http://schemas.openxmlformats.org/officeDocument/2006/math">
                      <m:r>
                        <a:rPr lang="en-US" sz="2800" b="0" i="1" dirty="0" smtClean="0">
                          <a:solidFill>
                            <a:prstClr val="black"/>
                          </a:solidFill>
                          <a:latin typeface="Cambria Math" panose="02040503050406030204" pitchFamily="18" charset="0"/>
                          <a:ea typeface="Cambria Math" charset="0"/>
                          <a:cs typeface="Cambria Math" charset="0"/>
                        </a:rPr>
                        <m:t>𝑞</m:t>
                      </m:r>
                      <m:r>
                        <a:rPr lang="en-US" sz="2800" b="0" i="1" baseline="-25000" dirty="0" smtClean="0">
                          <a:solidFill>
                            <a:prstClr val="black"/>
                          </a:solidFill>
                          <a:latin typeface="Cambria Math" panose="02040503050406030204" pitchFamily="18" charset="0"/>
                          <a:ea typeface="Cambria Math" charset="0"/>
                          <a:cs typeface="Cambria Math" charset="0"/>
                        </a:rPr>
                        <m:t>𝑑𝑒𝑙𝑎𝑦</m:t>
                      </m:r>
                      <m:r>
                        <a:rPr lang="en-US" sz="2800" b="0" i="1" dirty="0" smtClean="0">
                          <a:solidFill>
                            <a:prstClr val="black"/>
                          </a:solidFill>
                          <a:latin typeface="Cambria Math" panose="02040503050406030204" pitchFamily="18" charset="0"/>
                          <a:ea typeface="Cambria Math" charset="0"/>
                          <a:cs typeface="Cambria Math" charset="0"/>
                        </a:rPr>
                        <m:t> &gt;</m:t>
                      </m:r>
                      <m:r>
                        <a:rPr lang="en-US" sz="2800" b="0" i="1" dirty="0" smtClean="0">
                          <a:solidFill>
                            <a:prstClr val="black"/>
                          </a:solidFill>
                          <a:latin typeface="Cambria Math" panose="02040503050406030204" pitchFamily="18" charset="0"/>
                          <a:ea typeface="Cambria Math" charset="0"/>
                          <a:cs typeface="Cambria Math" charset="0"/>
                        </a:rPr>
                        <m:t>𝑡h𝑟𝑒𝑠h𝑜𝑙𝑑</m:t>
                      </m:r>
                    </m:oMath>
                  </m:oMathPara>
                </a14:m>
                <a:endParaRPr lang="en-US" sz="2800" dirty="0">
                  <a:latin typeface="Gill Sans Light" panose="020B0302020104020203" pitchFamily="34" charset="-79"/>
                  <a:cs typeface="Gill Sans Light" panose="020B0302020104020203" pitchFamily="34" charset="-79"/>
                </a:endParaRPr>
              </a:p>
            </p:txBody>
          </p:sp>
        </mc:Choice>
        <mc:Fallback xmlns="">
          <p:sp>
            <p:nvSpPr>
              <p:cNvPr id="118" name="TextBox 117">
                <a:extLst>
                  <a:ext uri="{FF2B5EF4-FFF2-40B4-BE49-F238E27FC236}">
                    <a16:creationId xmlns:a16="http://schemas.microsoft.com/office/drawing/2014/main" id="{BCFD8238-F2A7-4449-9489-CC00653C2608}"/>
                  </a:ext>
                </a:extLst>
              </p:cNvPr>
              <p:cNvSpPr txBox="1">
                <a:spLocks noRot="1" noChangeAspect="1" noMove="1" noResize="1" noEditPoints="1" noAdjustHandles="1" noChangeArrowheads="1" noChangeShapeType="1" noTextEdit="1"/>
              </p:cNvSpPr>
              <p:nvPr/>
            </p:nvSpPr>
            <p:spPr>
              <a:xfrm>
                <a:off x="6040428" y="582248"/>
                <a:ext cx="6094943" cy="954107"/>
              </a:xfrm>
              <a:prstGeom prst="rect">
                <a:avLst/>
              </a:prstGeom>
              <a:blipFill>
                <a:blip r:embed="rId9"/>
                <a:stretch>
                  <a:fillRect l="-2079" t="-6579" b="-1184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871892218"/>
      </p:ext>
    </p:extLst>
  </p:cSld>
  <p:clrMapOvr>
    <a:masterClrMapping/>
  </p:clrMapOvr>
  <mc:AlternateContent xmlns:mc="http://schemas.openxmlformats.org/markup-compatibility/2006" xmlns:p14="http://schemas.microsoft.com/office/powerpoint/2010/main">
    <mc:Choice Requires="p14">
      <p:transition spd="slow" p14:dur="2000" advTm="79217"/>
    </mc:Choice>
    <mc:Fallback xmlns="">
      <p:transition spd="slow" advTm="79217"/>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Evaluation</a:t>
            </a:r>
          </a:p>
        </p:txBody>
      </p:sp>
      <p:sp>
        <p:nvSpPr>
          <p:cNvPr id="3" name="Content Placeholder 2"/>
          <p:cNvSpPr>
            <a:spLocks noGrp="1"/>
          </p:cNvSpPr>
          <p:nvPr>
            <p:ph idx="1"/>
          </p:nvPr>
        </p:nvSpPr>
        <p:spPr>
          <a:xfrm>
            <a:off x="838200" y="1561307"/>
            <a:ext cx="10515600" cy="5248275"/>
          </a:xfrm>
        </p:spPr>
        <p:txBody>
          <a:bodyPr>
            <a:normAutofit lnSpcReduction="10000"/>
          </a:bodyPr>
          <a:lstStyle/>
          <a:p>
            <a:r>
              <a:rPr lang="en-US" dirty="0"/>
              <a:t>Packet based </a:t>
            </a:r>
            <a:r>
              <a:rPr lang="en-US" dirty="0">
                <a:solidFill>
                  <a:srgbClr val="C00000"/>
                </a:solidFill>
              </a:rPr>
              <a:t>simulator</a:t>
            </a:r>
            <a:r>
              <a:rPr lang="en-US" dirty="0"/>
              <a:t> in </a:t>
            </a:r>
            <a:r>
              <a:rPr lang="en-US" dirty="0" err="1"/>
              <a:t>Omnet</a:t>
            </a:r>
            <a:r>
              <a:rPr lang="en-US" dirty="0"/>
              <a:t>++ to model transaction processing</a:t>
            </a:r>
          </a:p>
          <a:p>
            <a:endParaRPr lang="en-US" dirty="0"/>
          </a:p>
          <a:p>
            <a:r>
              <a:rPr lang="en-US" dirty="0">
                <a:solidFill>
                  <a:srgbClr val="C00000"/>
                </a:solidFill>
              </a:rPr>
              <a:t>Transactions</a:t>
            </a:r>
            <a:r>
              <a:rPr lang="en-US" dirty="0"/>
              <a:t> modelled off credit card dataset</a:t>
            </a:r>
          </a:p>
          <a:p>
            <a:pPr lvl="1"/>
            <a:r>
              <a:rPr lang="en-US" dirty="0"/>
              <a:t>Circulation traffic pattern</a:t>
            </a:r>
          </a:p>
          <a:p>
            <a:pPr lvl="1"/>
            <a:r>
              <a:rPr lang="en-US" dirty="0"/>
              <a:t>Directed acyclic graph (DAG) pattern with skewed senders/receivers</a:t>
            </a:r>
          </a:p>
          <a:p>
            <a:endParaRPr lang="en-US" dirty="0"/>
          </a:p>
          <a:p>
            <a:r>
              <a:rPr lang="en-US" dirty="0"/>
              <a:t>Wide range of </a:t>
            </a:r>
            <a:r>
              <a:rPr lang="en-US" dirty="0">
                <a:solidFill>
                  <a:srgbClr val="C00000"/>
                </a:solidFill>
              </a:rPr>
              <a:t>topologies</a:t>
            </a:r>
            <a:r>
              <a:rPr lang="en-US" dirty="0"/>
              <a:t>:</a:t>
            </a:r>
          </a:p>
          <a:p>
            <a:pPr lvl="1"/>
            <a:r>
              <a:rPr lang="en-US" dirty="0"/>
              <a:t>Synthetic small world, scale free topologies</a:t>
            </a:r>
          </a:p>
          <a:p>
            <a:pPr lvl="1"/>
            <a:r>
              <a:rPr lang="en-US" dirty="0"/>
              <a:t>Lightning Network deployment data</a:t>
            </a:r>
          </a:p>
          <a:p>
            <a:pPr lvl="1"/>
            <a:endParaRPr lang="en-US" dirty="0"/>
          </a:p>
          <a:p>
            <a:r>
              <a:rPr lang="en-US" dirty="0"/>
              <a:t>Channel sizes sampled from Lightning Network</a:t>
            </a:r>
          </a:p>
          <a:p>
            <a:endParaRPr lang="en-US" sz="2400" dirty="0"/>
          </a:p>
        </p:txBody>
      </p:sp>
      <p:sp>
        <p:nvSpPr>
          <p:cNvPr id="6" name="Slide Number Placeholder 5"/>
          <p:cNvSpPr>
            <a:spLocks noGrp="1"/>
          </p:cNvSpPr>
          <p:nvPr>
            <p:ph type="sldNum" sz="quarter" idx="12"/>
          </p:nvPr>
        </p:nvSpPr>
        <p:spPr/>
        <p:txBody>
          <a:bodyPr/>
          <a:lstStyle/>
          <a:p>
            <a:fld id="{F87D3E06-D69A-8D4B-8F4E-A5338D96708D}" type="slidenum">
              <a:rPr lang="en-US" smtClean="0"/>
              <a:t>44</a:t>
            </a:fld>
            <a:endParaRPr lang="en-US"/>
          </a:p>
        </p:txBody>
      </p:sp>
    </p:spTree>
    <p:extLst>
      <p:ext uri="{BB962C8B-B14F-4D97-AF65-F5344CB8AC3E}">
        <p14:creationId xmlns:p14="http://schemas.microsoft.com/office/powerpoint/2010/main" val="579086472"/>
      </p:ext>
    </p:extLst>
  </p:cSld>
  <p:clrMapOvr>
    <a:masterClrMapping/>
  </p:clrMapOvr>
  <mc:AlternateContent xmlns:mc="http://schemas.openxmlformats.org/markup-compatibility/2006" xmlns:p14="http://schemas.microsoft.com/office/powerpoint/2010/main">
    <mc:Choice Requires="p14">
      <p:transition spd="slow" p14:dur="2000" advTm="71874"/>
    </mc:Choice>
    <mc:Fallback xmlns="">
      <p:transition spd="slow" advTm="718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890901574"/>
              </p:ext>
            </p:extLst>
          </p:nvPr>
        </p:nvGraphicFramePr>
        <p:xfrm>
          <a:off x="969751" y="1573308"/>
          <a:ext cx="10128558" cy="4909787"/>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12"/>
          </p:nvPr>
        </p:nvSpPr>
        <p:spPr/>
        <p:txBody>
          <a:bodyPr/>
          <a:lstStyle/>
          <a:p>
            <a:fld id="{F87D3E06-D69A-8D4B-8F4E-A5338D96708D}" type="slidenum">
              <a:rPr lang="en-US" smtClean="0"/>
              <a:t>45</a:t>
            </a:fld>
            <a:endParaRPr lang="en-US"/>
          </a:p>
        </p:txBody>
      </p:sp>
      <p:cxnSp>
        <p:nvCxnSpPr>
          <p:cNvPr id="4" name="Straight Connector 3">
            <a:extLst>
              <a:ext uri="{FF2B5EF4-FFF2-40B4-BE49-F238E27FC236}">
                <a16:creationId xmlns:a16="http://schemas.microsoft.com/office/drawing/2014/main" id="{6D99BA63-0205-284C-85FA-0968FB2FDEDA}"/>
              </a:ext>
            </a:extLst>
          </p:cNvPr>
          <p:cNvCxnSpPr>
            <a:cxnSpLocks/>
          </p:cNvCxnSpPr>
          <p:nvPr/>
        </p:nvCxnSpPr>
        <p:spPr>
          <a:xfrm>
            <a:off x="2037908" y="1933141"/>
            <a:ext cx="889061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CE304DA-F494-6E41-8D71-BBECB1F781DB}"/>
              </a:ext>
            </a:extLst>
          </p:cNvPr>
          <p:cNvSpPr txBox="1"/>
          <p:nvPr/>
        </p:nvSpPr>
        <p:spPr>
          <a:xfrm>
            <a:off x="2368627" y="1577789"/>
            <a:ext cx="925416" cy="369332"/>
          </a:xfrm>
          <a:prstGeom prst="rect">
            <a:avLst/>
          </a:prstGeom>
          <a:noFill/>
        </p:spPr>
        <p:txBody>
          <a:bodyPr wrap="square" rtlCol="0">
            <a:spAutoFit/>
          </a:bodyPr>
          <a:lstStyle/>
          <a:p>
            <a:r>
              <a:rPr lang="en-US" dirty="0"/>
              <a:t>95% </a:t>
            </a:r>
          </a:p>
        </p:txBody>
      </p:sp>
      <p:sp>
        <p:nvSpPr>
          <p:cNvPr id="8" name="TextBox 7">
            <a:extLst>
              <a:ext uri="{FF2B5EF4-FFF2-40B4-BE49-F238E27FC236}">
                <a16:creationId xmlns:a16="http://schemas.microsoft.com/office/drawing/2014/main" id="{437333AD-C3C8-6A46-8B76-B057D9CB16A8}"/>
              </a:ext>
            </a:extLst>
          </p:cNvPr>
          <p:cNvSpPr txBox="1"/>
          <p:nvPr/>
        </p:nvSpPr>
        <p:spPr>
          <a:xfrm>
            <a:off x="0" y="6429340"/>
            <a:ext cx="9937698" cy="400110"/>
          </a:xfrm>
          <a:prstGeom prst="rect">
            <a:avLst/>
          </a:prstGeom>
          <a:noFill/>
        </p:spPr>
        <p:txBody>
          <a:bodyPr wrap="square" rtlCol="0">
            <a:spAutoFit/>
          </a:bodyPr>
          <a:lstStyle/>
          <a:p>
            <a:r>
              <a:rPr lang="en-US" sz="2000" dirty="0">
                <a:latin typeface="Gill Sans" panose="020B0502020104020203" pitchFamily="34" charset="-79"/>
                <a:cs typeface="Gill Sans" panose="020B0502020104020203" pitchFamily="34" charset="-79"/>
              </a:rPr>
              <a:t>*x-axis (logarithmic) ticks represent 10x to 160x of exact Lightning Network capacities</a:t>
            </a:r>
          </a:p>
        </p:txBody>
      </p:sp>
      <p:sp>
        <p:nvSpPr>
          <p:cNvPr id="10" name="Title 1">
            <a:extLst>
              <a:ext uri="{FF2B5EF4-FFF2-40B4-BE49-F238E27FC236}">
                <a16:creationId xmlns:a16="http://schemas.microsoft.com/office/drawing/2014/main" id="{4ECE68F0-CC2E-0346-9C21-0D3A8EA996AE}"/>
              </a:ext>
            </a:extLst>
          </p:cNvPr>
          <p:cNvSpPr txBox="1">
            <a:spLocks/>
          </p:cNvSpPr>
          <p:nvPr/>
        </p:nvSpPr>
        <p:spPr>
          <a:xfrm>
            <a:off x="6785478" y="1217770"/>
            <a:ext cx="6111216" cy="545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Gill Sans" charset="0"/>
                <a:ea typeface="Gill Sans" charset="0"/>
                <a:cs typeface="Gill Sans" charset="0"/>
              </a:defRPr>
            </a:lvl1pPr>
          </a:lstStyle>
          <a:p>
            <a:pPr algn="ctr"/>
            <a:r>
              <a:rPr lang="en-US" sz="2400" dirty="0"/>
              <a:t>Circulation demand</a:t>
            </a:r>
          </a:p>
        </p:txBody>
      </p:sp>
      <p:sp>
        <p:nvSpPr>
          <p:cNvPr id="11" name="Title 1">
            <a:extLst>
              <a:ext uri="{FF2B5EF4-FFF2-40B4-BE49-F238E27FC236}">
                <a16:creationId xmlns:a16="http://schemas.microsoft.com/office/drawing/2014/main" id="{DF82100E-1D64-0249-9965-7F4E6831116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Gill Sans" charset="0"/>
                <a:ea typeface="Gill Sans" charset="0"/>
                <a:cs typeface="Gill Sans" charset="0"/>
              </a:defRPr>
            </a:lvl1pPr>
          </a:lstStyle>
          <a:p>
            <a:r>
              <a:rPr lang="en-US" dirty="0"/>
              <a:t>Collateral required</a:t>
            </a:r>
          </a:p>
        </p:txBody>
      </p:sp>
    </p:spTree>
    <p:custDataLst>
      <p:tags r:id="rId1"/>
    </p:custDataLst>
    <p:extLst>
      <p:ext uri="{BB962C8B-B14F-4D97-AF65-F5344CB8AC3E}">
        <p14:creationId xmlns:p14="http://schemas.microsoft.com/office/powerpoint/2010/main" val="292927793"/>
      </p:ext>
    </p:extLst>
  </p:cSld>
  <p:clrMapOvr>
    <a:masterClrMapping/>
  </p:clrMapOvr>
  <mc:AlternateContent xmlns:mc="http://schemas.openxmlformats.org/markup-compatibility/2006" xmlns:p14="http://schemas.microsoft.com/office/powerpoint/2010/main">
    <mc:Choice Requires="p14">
      <p:transition spd="slow" p14:dur="2000" advTm="176192"/>
    </mc:Choice>
    <mc:Fallback xmlns="">
      <p:transition spd="slow" advTm="1761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P spid="7" grpId="0"/>
      <p:bldP spid="8" grpId="0"/>
      <p:bldP spid="8"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7D3E06-D69A-8D4B-8F4E-A5338D96708D}" type="slidenum">
              <a:rPr lang="en-US" smtClean="0"/>
              <a:t>46</a:t>
            </a:fld>
            <a:endParaRPr lang="en-US"/>
          </a:p>
        </p:txBody>
      </p:sp>
      <p:graphicFrame>
        <p:nvGraphicFramePr>
          <p:cNvPr id="3" name="Chart 2">
            <a:extLst>
              <a:ext uri="{FF2B5EF4-FFF2-40B4-BE49-F238E27FC236}">
                <a16:creationId xmlns:a16="http://schemas.microsoft.com/office/drawing/2014/main" id="{D10508F7-EB2D-6748-AC2F-28EA3ACA4912}"/>
              </a:ext>
            </a:extLst>
          </p:cNvPr>
          <p:cNvGraphicFramePr/>
          <p:nvPr>
            <p:extLst>
              <p:ext uri="{D42A27DB-BD31-4B8C-83A1-F6EECF244321}">
                <p14:modId xmlns:p14="http://schemas.microsoft.com/office/powerpoint/2010/main" val="3051030291"/>
              </p:ext>
            </p:extLst>
          </p:nvPr>
        </p:nvGraphicFramePr>
        <p:xfrm>
          <a:off x="1007530" y="1492624"/>
          <a:ext cx="9893552" cy="5000251"/>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B669BB97-A838-DB4F-8FA8-9F2F142C97F9}"/>
              </a:ext>
            </a:extLst>
          </p:cNvPr>
          <p:cNvSpPr txBox="1">
            <a:spLocks/>
          </p:cNvSpPr>
          <p:nvPr/>
        </p:nvSpPr>
        <p:spPr>
          <a:xfrm>
            <a:off x="7498080" y="379730"/>
            <a:ext cx="4328160" cy="14644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Gill Sans" charset="0"/>
                <a:ea typeface="Gill Sans" charset="0"/>
                <a:cs typeface="Gill Sans" charset="0"/>
              </a:defRPr>
            </a:lvl1pPr>
          </a:lstStyle>
          <a:p>
            <a:pPr algn="ctr"/>
            <a:r>
              <a:rPr lang="en-US" sz="2400" dirty="0"/>
              <a:t>20% DAG (Imbalanced) Demand </a:t>
            </a:r>
          </a:p>
          <a:p>
            <a:pPr algn="ctr"/>
            <a:r>
              <a:rPr lang="en-US" sz="2400" dirty="0"/>
              <a:t>Mean channel size:16K € </a:t>
            </a:r>
          </a:p>
        </p:txBody>
      </p:sp>
      <p:sp>
        <p:nvSpPr>
          <p:cNvPr id="11" name="Title 1">
            <a:extLst>
              <a:ext uri="{FF2B5EF4-FFF2-40B4-BE49-F238E27FC236}">
                <a16:creationId xmlns:a16="http://schemas.microsoft.com/office/drawing/2014/main" id="{7FE7C090-A9F8-2B44-9482-2CDE8366889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Gill Sans" charset="0"/>
                <a:ea typeface="Gill Sans" charset="0"/>
                <a:cs typeface="Gill Sans" charset="0"/>
              </a:defRPr>
            </a:lvl1pPr>
          </a:lstStyle>
          <a:p>
            <a:r>
              <a:rPr lang="en-US" dirty="0"/>
              <a:t>Offloading achieved</a:t>
            </a:r>
          </a:p>
        </p:txBody>
      </p:sp>
    </p:spTree>
    <p:custDataLst>
      <p:tags r:id="rId1"/>
    </p:custDataLst>
    <p:extLst>
      <p:ext uri="{BB962C8B-B14F-4D97-AF65-F5344CB8AC3E}">
        <p14:creationId xmlns:p14="http://schemas.microsoft.com/office/powerpoint/2010/main" val="3846924596"/>
      </p:ext>
    </p:extLst>
  </p:cSld>
  <p:clrMapOvr>
    <a:masterClrMapping/>
  </p:clrMapOvr>
  <mc:AlternateContent xmlns:mc="http://schemas.openxmlformats.org/markup-compatibility/2006" xmlns:p14="http://schemas.microsoft.com/office/powerpoint/2010/main">
    <mc:Choice Requires="p14">
      <p:transition spd="slow" p14:dur="2000" advTm="110686"/>
    </mc:Choice>
    <mc:Fallback xmlns="">
      <p:transition spd="slow" advTm="1106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0" categoryIdx="1"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El"/>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9574"/>
            <a:ext cx="10058400" cy="1450757"/>
          </a:xfrm>
        </p:spPr>
        <p:txBody>
          <a:bodyPr>
            <a:normAutofit/>
          </a:bodyPr>
          <a:lstStyle/>
          <a:p>
            <a:r>
              <a:rPr lang="en-US" sz="6000" dirty="0"/>
              <a:t>Summary</a:t>
            </a:r>
          </a:p>
        </p:txBody>
      </p:sp>
      <p:sp>
        <p:nvSpPr>
          <p:cNvPr id="3" name="Content Placeholder 2"/>
          <p:cNvSpPr>
            <a:spLocks noGrp="1"/>
          </p:cNvSpPr>
          <p:nvPr>
            <p:ph idx="1"/>
          </p:nvPr>
        </p:nvSpPr>
        <p:spPr>
          <a:xfrm>
            <a:off x="1097280" y="1700331"/>
            <a:ext cx="10058400" cy="4803040"/>
          </a:xfrm>
        </p:spPr>
        <p:txBody>
          <a:bodyPr>
            <a:normAutofit/>
          </a:bodyPr>
          <a:lstStyle/>
          <a:p>
            <a:pPr marL="0" indent="0">
              <a:buNone/>
            </a:pPr>
            <a:r>
              <a:rPr lang="en-US" dirty="0"/>
              <a:t>Payment channels promise to improve cryptocurrencies’ scalability </a:t>
            </a:r>
          </a:p>
          <a:p>
            <a:pPr marL="0" indent="0">
              <a:buNone/>
            </a:pPr>
            <a:endParaRPr lang="en-US" dirty="0"/>
          </a:p>
          <a:p>
            <a:pPr marL="0" indent="0">
              <a:buNone/>
            </a:pPr>
            <a:r>
              <a:rPr lang="en-US" dirty="0"/>
              <a:t>Yet, the current design limits throughput and incurs significant cost for good performance</a:t>
            </a:r>
          </a:p>
          <a:p>
            <a:pPr marL="0" indent="0">
              <a:buNone/>
            </a:pPr>
            <a:endParaRPr lang="en-US" dirty="0"/>
          </a:p>
          <a:p>
            <a:pPr marL="0" indent="0">
              <a:buNone/>
            </a:pPr>
            <a:r>
              <a:rPr lang="en-US" dirty="0"/>
              <a:t>Spider uses packetized transactions and a multipath congestion control algorithm to achieve high transaction throughput at low cost</a:t>
            </a:r>
          </a:p>
        </p:txBody>
      </p:sp>
      <p:sp>
        <p:nvSpPr>
          <p:cNvPr id="6" name="Slide Number Placeholder 5"/>
          <p:cNvSpPr>
            <a:spLocks noGrp="1"/>
          </p:cNvSpPr>
          <p:nvPr>
            <p:ph type="sldNum" sz="quarter" idx="12"/>
          </p:nvPr>
        </p:nvSpPr>
        <p:spPr/>
        <p:txBody>
          <a:bodyPr/>
          <a:lstStyle/>
          <a:p>
            <a:fld id="{F87D3E06-D69A-8D4B-8F4E-A5338D96708D}" type="slidenum">
              <a:rPr lang="en-US" smtClean="0"/>
              <a:t>47</a:t>
            </a:fld>
            <a:endParaRPr lang="en-US"/>
          </a:p>
        </p:txBody>
      </p:sp>
      <p:sp>
        <p:nvSpPr>
          <p:cNvPr id="5" name="Title 1">
            <a:extLst>
              <a:ext uri="{FF2B5EF4-FFF2-40B4-BE49-F238E27FC236}">
                <a16:creationId xmlns:a16="http://schemas.microsoft.com/office/drawing/2014/main" id="{733A4E57-86F3-F04E-84B0-935629EA6549}"/>
              </a:ext>
            </a:extLst>
          </p:cNvPr>
          <p:cNvSpPr txBox="1">
            <a:spLocks/>
          </p:cNvSpPr>
          <p:nvPr/>
        </p:nvSpPr>
        <p:spPr>
          <a:xfrm>
            <a:off x="30480" y="5396827"/>
            <a:ext cx="12192000" cy="74141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Gill Sans" charset="0"/>
                <a:ea typeface="Gill Sans" charset="0"/>
                <a:cs typeface="Gill Sans" charset="0"/>
              </a:defRPr>
            </a:lvl1pPr>
          </a:lstStyle>
          <a:p>
            <a:pPr algn="ctr"/>
            <a:r>
              <a:rPr lang="en-US" sz="2800" dirty="0">
                <a:hlinkClick r:id="rId3"/>
              </a:rPr>
              <a:t>https://github.com/spider-pcn</a:t>
            </a:r>
            <a:endParaRPr lang="en-US" sz="2800" dirty="0"/>
          </a:p>
          <a:p>
            <a:pPr algn="ctr"/>
            <a:r>
              <a:rPr lang="en-US" sz="2800" dirty="0" err="1"/>
              <a:t>vibhaa@mit.edu</a:t>
            </a:r>
            <a:endParaRPr lang="en-US" sz="2800" dirty="0"/>
          </a:p>
        </p:txBody>
      </p:sp>
    </p:spTree>
    <p:extLst>
      <p:ext uri="{BB962C8B-B14F-4D97-AF65-F5344CB8AC3E}">
        <p14:creationId xmlns:p14="http://schemas.microsoft.com/office/powerpoint/2010/main" val="1803841889"/>
      </p:ext>
    </p:extLst>
  </p:cSld>
  <p:clrMapOvr>
    <a:masterClrMapping/>
  </p:clrMapOvr>
  <mc:AlternateContent xmlns:mc="http://schemas.openxmlformats.org/markup-compatibility/2006" xmlns:p14="http://schemas.microsoft.com/office/powerpoint/2010/main">
    <mc:Choice Requires="p14">
      <p:transition spd="slow" p14:dur="2000" advTm="17827"/>
    </mc:Choice>
    <mc:Fallback xmlns="">
      <p:transition spd="slow" advTm="17827"/>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635690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87D3E06-D69A-8D4B-8F4E-A5338D96708D}" type="slidenum">
              <a:rPr lang="en-US" smtClean="0"/>
              <a:t>49</a:t>
            </a:fld>
            <a:endParaRPr lang="en-US"/>
          </a:p>
        </p:txBody>
      </p:sp>
      <p:sp>
        <p:nvSpPr>
          <p:cNvPr id="9" name="TextBox 8"/>
          <p:cNvSpPr txBox="1"/>
          <p:nvPr/>
        </p:nvSpPr>
        <p:spPr>
          <a:xfrm>
            <a:off x="5287811" y="1220386"/>
            <a:ext cx="1798313" cy="523220"/>
          </a:xfrm>
          <a:prstGeom prst="rect">
            <a:avLst/>
          </a:prstGeom>
          <a:noFill/>
        </p:spPr>
        <p:txBody>
          <a:bodyPr wrap="none" rtlCol="0">
            <a:spAutoFit/>
          </a:bodyPr>
          <a:lstStyle/>
          <a:p>
            <a:r>
              <a:rPr lang="en-US" sz="2800">
                <a:solidFill>
                  <a:srgbClr val="00B050"/>
                </a:solidFill>
                <a:latin typeface="Gill Sans" charset="0"/>
                <a:ea typeface="Gill Sans" charset="0"/>
                <a:cs typeface="Gill Sans" charset="0"/>
              </a:rPr>
              <a:t>Circulation</a:t>
            </a:r>
            <a:endParaRPr lang="en-US" sz="2800" dirty="0">
              <a:solidFill>
                <a:srgbClr val="00B050"/>
              </a:solidFill>
              <a:latin typeface="Gill Sans" charset="0"/>
              <a:ea typeface="Gill Sans" charset="0"/>
              <a:cs typeface="Gill Sans" charset="0"/>
            </a:endParaRPr>
          </a:p>
        </p:txBody>
      </p:sp>
      <p:sp>
        <p:nvSpPr>
          <p:cNvPr id="10" name="TextBox 9"/>
          <p:cNvSpPr txBox="1"/>
          <p:nvPr/>
        </p:nvSpPr>
        <p:spPr>
          <a:xfrm>
            <a:off x="9703882" y="1220386"/>
            <a:ext cx="924805" cy="523220"/>
          </a:xfrm>
          <a:prstGeom prst="rect">
            <a:avLst/>
          </a:prstGeom>
          <a:noFill/>
        </p:spPr>
        <p:txBody>
          <a:bodyPr wrap="none" rtlCol="0">
            <a:spAutoFit/>
          </a:bodyPr>
          <a:lstStyle/>
          <a:p>
            <a:r>
              <a:rPr lang="en-US" sz="2800" dirty="0">
                <a:solidFill>
                  <a:srgbClr val="A62736"/>
                </a:solidFill>
                <a:latin typeface="Gill Sans" charset="0"/>
                <a:ea typeface="Gill Sans" charset="0"/>
                <a:cs typeface="Gill Sans" charset="0"/>
              </a:rPr>
              <a:t>DAG</a:t>
            </a:r>
          </a:p>
        </p:txBody>
      </p:sp>
      <p:sp>
        <p:nvSpPr>
          <p:cNvPr id="12" name="TextBox 11"/>
          <p:cNvSpPr txBox="1"/>
          <p:nvPr/>
        </p:nvSpPr>
        <p:spPr>
          <a:xfrm>
            <a:off x="3850423" y="3115469"/>
            <a:ext cx="413896" cy="646331"/>
          </a:xfrm>
          <a:prstGeom prst="rect">
            <a:avLst/>
          </a:prstGeom>
          <a:noFill/>
        </p:spPr>
        <p:txBody>
          <a:bodyPr wrap="none" rtlCol="0">
            <a:spAutoFit/>
          </a:bodyPr>
          <a:lstStyle/>
          <a:p>
            <a:r>
              <a:rPr lang="en-US" sz="3600" dirty="0"/>
              <a:t>=</a:t>
            </a:r>
          </a:p>
        </p:txBody>
      </p:sp>
      <p:sp>
        <p:nvSpPr>
          <p:cNvPr id="15" name="TextBox 14"/>
          <p:cNvSpPr txBox="1"/>
          <p:nvPr/>
        </p:nvSpPr>
        <p:spPr>
          <a:xfrm>
            <a:off x="906068" y="1385658"/>
            <a:ext cx="2436501" cy="523220"/>
          </a:xfrm>
          <a:prstGeom prst="rect">
            <a:avLst/>
          </a:prstGeom>
          <a:noFill/>
        </p:spPr>
        <p:txBody>
          <a:bodyPr wrap="none" rtlCol="0">
            <a:spAutoFit/>
          </a:bodyPr>
          <a:lstStyle/>
          <a:p>
            <a:r>
              <a:rPr lang="en-US" sz="2800" dirty="0">
                <a:latin typeface="Gill Sans" charset="0"/>
                <a:ea typeface="Gill Sans" charset="0"/>
                <a:cs typeface="Gill Sans" charset="0"/>
              </a:rPr>
              <a:t>Payment Graph</a:t>
            </a:r>
          </a:p>
        </p:txBody>
      </p:sp>
      <p:grpSp>
        <p:nvGrpSpPr>
          <p:cNvPr id="138" name="Group 137"/>
          <p:cNvGrpSpPr/>
          <p:nvPr/>
        </p:nvGrpSpPr>
        <p:grpSpPr>
          <a:xfrm>
            <a:off x="115324" y="2328354"/>
            <a:ext cx="3856769" cy="2821622"/>
            <a:chOff x="5023514" y="2575411"/>
            <a:chExt cx="3856769" cy="2821622"/>
          </a:xfrm>
        </p:grpSpPr>
        <p:cxnSp>
          <p:nvCxnSpPr>
            <p:cNvPr id="95" name="Straight Arrow Connector 94"/>
            <p:cNvCxnSpPr/>
            <p:nvPr/>
          </p:nvCxnSpPr>
          <p:spPr>
            <a:xfrm flipV="1">
              <a:off x="7131228" y="3286762"/>
              <a:ext cx="600862" cy="11139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endCxn id="104" idx="0"/>
            </p:cNvCxnSpPr>
            <p:nvPr/>
          </p:nvCxnSpPr>
          <p:spPr>
            <a:xfrm>
              <a:off x="8067816" y="3304039"/>
              <a:ext cx="484316" cy="12091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5023514" y="2575411"/>
              <a:ext cx="3856769" cy="2821622"/>
              <a:chOff x="5023514" y="2575411"/>
              <a:chExt cx="3856769" cy="2821622"/>
            </a:xfrm>
          </p:grpSpPr>
          <p:sp>
            <p:nvSpPr>
              <p:cNvPr id="103" name="TextBox 102"/>
              <p:cNvSpPr txBox="1"/>
              <p:nvPr/>
            </p:nvSpPr>
            <p:spPr>
              <a:xfrm>
                <a:off x="5781199" y="4782032"/>
                <a:ext cx="480929" cy="369332"/>
              </a:xfrm>
              <a:prstGeom prst="rect">
                <a:avLst/>
              </a:prstGeom>
              <a:noFill/>
              <a:ln w="28575">
                <a:noFill/>
              </a:ln>
            </p:spPr>
            <p:txBody>
              <a:bodyPr wrap="square" rtlCol="0">
                <a:spAutoFit/>
              </a:bodyPr>
              <a:lstStyle/>
              <a:p>
                <a:r>
                  <a:rPr lang="en-US" dirty="0">
                    <a:ea typeface="Gill Sans" charset="0"/>
                    <a:cs typeface="Gill Sans" charset="0"/>
                  </a:rPr>
                  <a:t>1</a:t>
                </a:r>
              </a:p>
            </p:txBody>
          </p:sp>
          <p:grpSp>
            <p:nvGrpSpPr>
              <p:cNvPr id="136" name="Group 135"/>
              <p:cNvGrpSpPr/>
              <p:nvPr/>
            </p:nvGrpSpPr>
            <p:grpSpPr>
              <a:xfrm>
                <a:off x="5023514" y="2575411"/>
                <a:ext cx="3856769" cy="2821622"/>
                <a:chOff x="5023514" y="2575411"/>
                <a:chExt cx="3856769" cy="2821622"/>
              </a:xfrm>
            </p:grpSpPr>
            <p:cxnSp>
              <p:nvCxnSpPr>
                <p:cNvPr id="83" name="Straight Arrow Connector 82"/>
                <p:cNvCxnSpPr/>
                <p:nvPr/>
              </p:nvCxnSpPr>
              <p:spPr>
                <a:xfrm flipH="1">
                  <a:off x="7237137" y="4814183"/>
                  <a:ext cx="9768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712388" y="4833069"/>
                  <a:ext cx="104382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7" name="Picture 86">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6578994" y="4257275"/>
                  <a:ext cx="865071" cy="1135714"/>
                </a:xfrm>
                <a:prstGeom prst="rect">
                  <a:avLst/>
                </a:prstGeom>
              </p:spPr>
            </p:pic>
            <p:pic>
              <p:nvPicPr>
                <p:cNvPr id="88" name="Picture 87">
                  <a:extLst>
                    <a:ext uri="{FF2B5EF4-FFF2-40B4-BE49-F238E27FC236}">
                      <a16:creationId xmlns:a16="http://schemas.microsoft.com/office/drawing/2014/main" id="{5A304E72-C5D0-B248-96DF-73359A86783F}"/>
                    </a:ext>
                  </a:extLst>
                </p:cNvPr>
                <p:cNvPicPr>
                  <a:picLocks noChangeAspect="1"/>
                </p:cNvPicPr>
                <p:nvPr/>
              </p:nvPicPr>
              <p:blipFill>
                <a:blip r:embed="rId4">
                  <a:duotone>
                    <a:srgbClr val="ED7D31">
                      <a:shade val="45000"/>
                      <a:satMod val="135000"/>
                    </a:srgbClr>
                    <a:prstClr val="white"/>
                  </a:duotone>
                </a:blip>
                <a:stretch>
                  <a:fillRect/>
                </a:stretch>
              </p:blipFill>
              <p:spPr>
                <a:xfrm>
                  <a:off x="5023514" y="4269105"/>
                  <a:ext cx="912609" cy="1127928"/>
                </a:xfrm>
                <a:prstGeom prst="rect">
                  <a:avLst/>
                </a:prstGeom>
              </p:spPr>
            </p:pic>
            <p:grpSp>
              <p:nvGrpSpPr>
                <p:cNvPr id="89" name="Group 88"/>
                <p:cNvGrpSpPr/>
                <p:nvPr/>
              </p:nvGrpSpPr>
              <p:grpSpPr>
                <a:xfrm>
                  <a:off x="7605171" y="2575411"/>
                  <a:ext cx="673218" cy="667992"/>
                  <a:chOff x="5905366" y="2607492"/>
                  <a:chExt cx="810378" cy="1047231"/>
                </a:xfrm>
                <a:solidFill>
                  <a:schemeClr val="accent3">
                    <a:lumMod val="75000"/>
                  </a:schemeClr>
                </a:solidFill>
              </p:grpSpPr>
              <p:sp>
                <p:nvSpPr>
                  <p:cNvPr id="108" name="Oval 107"/>
                  <p:cNvSpPr/>
                  <p:nvPr/>
                </p:nvSpPr>
                <p:spPr>
                  <a:xfrm>
                    <a:off x="6095351" y="2607492"/>
                    <a:ext cx="448406" cy="601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9" name="Delay 108"/>
                  <p:cNvSpPr/>
                  <p:nvPr/>
                </p:nvSpPr>
                <p:spPr>
                  <a:xfrm rot="16200000">
                    <a:off x="6120467" y="3059447"/>
                    <a:ext cx="380175" cy="81037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90" name="Group 89"/>
                <p:cNvGrpSpPr/>
                <p:nvPr/>
              </p:nvGrpSpPr>
              <p:grpSpPr>
                <a:xfrm>
                  <a:off x="5712389" y="2585187"/>
                  <a:ext cx="689708" cy="718852"/>
                  <a:chOff x="4211043" y="-475197"/>
                  <a:chExt cx="851549" cy="984598"/>
                </a:xfrm>
                <a:solidFill>
                  <a:schemeClr val="accent5">
                    <a:lumMod val="50000"/>
                  </a:schemeClr>
                </a:solidFill>
              </p:grpSpPr>
              <p:sp>
                <p:nvSpPr>
                  <p:cNvPr id="106" name="Oval 105"/>
                  <p:cNvSpPr/>
                  <p:nvPr/>
                </p:nvSpPr>
                <p:spPr>
                  <a:xfrm>
                    <a:off x="4409139" y="-475197"/>
                    <a:ext cx="460944" cy="5171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Delay 106"/>
                  <p:cNvSpPr/>
                  <p:nvPr/>
                </p:nvSpPr>
                <p:spPr>
                  <a:xfrm rot="16200000">
                    <a:off x="4464131" y="-89060"/>
                    <a:ext cx="345373" cy="85154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91" name="Group 90"/>
                <p:cNvGrpSpPr/>
                <p:nvPr/>
              </p:nvGrpSpPr>
              <p:grpSpPr>
                <a:xfrm>
                  <a:off x="8260097" y="4513156"/>
                  <a:ext cx="620186" cy="688080"/>
                  <a:chOff x="5671299" y="2138460"/>
                  <a:chExt cx="690195" cy="974004"/>
                </a:xfrm>
                <a:solidFill>
                  <a:srgbClr val="7030A0"/>
                </a:solidFill>
              </p:grpSpPr>
              <p:sp>
                <p:nvSpPr>
                  <p:cNvPr id="104" name="Oval 103"/>
                  <p:cNvSpPr/>
                  <p:nvPr/>
                </p:nvSpPr>
                <p:spPr>
                  <a:xfrm>
                    <a:off x="5811415" y="2138460"/>
                    <a:ext cx="369777" cy="4976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p>
                </p:txBody>
              </p:sp>
              <p:sp>
                <p:nvSpPr>
                  <p:cNvPr id="105" name="Delay 104"/>
                  <p:cNvSpPr/>
                  <p:nvPr/>
                </p:nvSpPr>
                <p:spPr>
                  <a:xfrm rot="16200000">
                    <a:off x="5819487" y="2570457"/>
                    <a:ext cx="393819" cy="69019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p>
                </p:txBody>
              </p:sp>
            </p:grpSp>
            <p:cxnSp>
              <p:nvCxnSpPr>
                <p:cNvPr id="92" name="Straight Arrow Connector 91"/>
                <p:cNvCxnSpPr/>
                <p:nvPr/>
              </p:nvCxnSpPr>
              <p:spPr>
                <a:xfrm flipH="1" flipV="1">
                  <a:off x="6474643" y="3233227"/>
                  <a:ext cx="1903668" cy="12799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5617300" y="3372561"/>
                  <a:ext cx="327798" cy="11281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02" idx="3"/>
                </p:cNvCxnSpPr>
                <p:nvPr/>
              </p:nvCxnSpPr>
              <p:spPr>
                <a:xfrm flipH="1">
                  <a:off x="5814511" y="3114940"/>
                  <a:ext cx="1742048" cy="15814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8261635" y="3291674"/>
                  <a:ext cx="480929" cy="369332"/>
                </a:xfrm>
                <a:prstGeom prst="rect">
                  <a:avLst/>
                </a:prstGeom>
                <a:noFill/>
                <a:ln w="28575">
                  <a:noFill/>
                </a:ln>
              </p:spPr>
              <p:txBody>
                <a:bodyPr wrap="square" rtlCol="0">
                  <a:spAutoFit/>
                </a:bodyPr>
                <a:lstStyle/>
                <a:p>
                  <a:r>
                    <a:rPr lang="en-US" dirty="0">
                      <a:ea typeface="Gill Sans" charset="0"/>
                      <a:cs typeface="Gill Sans" charset="0"/>
                    </a:rPr>
                    <a:t>2</a:t>
                  </a:r>
                </a:p>
              </p:txBody>
            </p:sp>
            <p:sp>
              <p:nvSpPr>
                <p:cNvPr id="98" name="TextBox 97"/>
                <p:cNvSpPr txBox="1"/>
                <p:nvPr/>
              </p:nvSpPr>
              <p:spPr>
                <a:xfrm>
                  <a:off x="7930586" y="3887943"/>
                  <a:ext cx="480929" cy="369332"/>
                </a:xfrm>
                <a:prstGeom prst="rect">
                  <a:avLst/>
                </a:prstGeom>
                <a:noFill/>
              </p:spPr>
              <p:txBody>
                <a:bodyPr wrap="square" rtlCol="0">
                  <a:spAutoFit/>
                </a:bodyPr>
                <a:lstStyle/>
                <a:p>
                  <a:r>
                    <a:rPr lang="en-US" dirty="0">
                      <a:ea typeface="Gill Sans" charset="0"/>
                      <a:cs typeface="Gill Sans" charset="0"/>
                    </a:rPr>
                    <a:t>2</a:t>
                  </a:r>
                </a:p>
              </p:txBody>
            </p:sp>
            <p:sp>
              <p:nvSpPr>
                <p:cNvPr id="100" name="TextBox 99"/>
                <p:cNvSpPr txBox="1"/>
                <p:nvPr/>
              </p:nvSpPr>
              <p:spPr>
                <a:xfrm>
                  <a:off x="5401632" y="3957774"/>
                  <a:ext cx="529611" cy="369332"/>
                </a:xfrm>
                <a:prstGeom prst="rect">
                  <a:avLst/>
                </a:prstGeom>
                <a:noFill/>
              </p:spPr>
              <p:txBody>
                <a:bodyPr wrap="square" rtlCol="0">
                  <a:spAutoFit/>
                </a:bodyPr>
                <a:lstStyle/>
                <a:p>
                  <a:r>
                    <a:rPr lang="en-US" dirty="0">
                      <a:ea typeface="Gill Sans" charset="0"/>
                      <a:cs typeface="Gill Sans" charset="0"/>
                    </a:rPr>
                    <a:t>1</a:t>
                  </a:r>
                </a:p>
              </p:txBody>
            </p:sp>
            <p:sp>
              <p:nvSpPr>
                <p:cNvPr id="102" name="TextBox 101"/>
                <p:cNvSpPr txBox="1"/>
                <p:nvPr/>
              </p:nvSpPr>
              <p:spPr>
                <a:xfrm>
                  <a:off x="7075630" y="2930274"/>
                  <a:ext cx="480929" cy="369332"/>
                </a:xfrm>
                <a:prstGeom prst="rect">
                  <a:avLst/>
                </a:prstGeom>
                <a:noFill/>
              </p:spPr>
              <p:txBody>
                <a:bodyPr wrap="square" rtlCol="0">
                  <a:spAutoFit/>
                </a:bodyPr>
                <a:lstStyle/>
                <a:p>
                  <a:r>
                    <a:rPr lang="en-US" dirty="0">
                      <a:ea typeface="Gill Sans" charset="0"/>
                      <a:cs typeface="Gill Sans" charset="0"/>
                    </a:rPr>
                    <a:t>2</a:t>
                  </a:r>
                </a:p>
              </p:txBody>
            </p:sp>
            <p:sp>
              <p:nvSpPr>
                <p:cNvPr id="129" name="TextBox 128"/>
                <p:cNvSpPr txBox="1"/>
                <p:nvPr/>
              </p:nvSpPr>
              <p:spPr>
                <a:xfrm>
                  <a:off x="7923357" y="4812013"/>
                  <a:ext cx="480929" cy="369332"/>
                </a:xfrm>
                <a:prstGeom prst="rect">
                  <a:avLst/>
                </a:prstGeom>
                <a:noFill/>
              </p:spPr>
              <p:txBody>
                <a:bodyPr wrap="square" rtlCol="0">
                  <a:spAutoFit/>
                </a:bodyPr>
                <a:lstStyle/>
                <a:p>
                  <a:r>
                    <a:rPr lang="en-US" dirty="0">
                      <a:ea typeface="Gill Sans" charset="0"/>
                      <a:cs typeface="Gill Sans" charset="0"/>
                    </a:rPr>
                    <a:t>1</a:t>
                  </a:r>
                </a:p>
              </p:txBody>
            </p:sp>
            <p:cxnSp>
              <p:nvCxnSpPr>
                <p:cNvPr id="130" name="Straight Arrow Connector 129"/>
                <p:cNvCxnSpPr/>
                <p:nvPr/>
              </p:nvCxnSpPr>
              <p:spPr>
                <a:xfrm>
                  <a:off x="6329755" y="3388762"/>
                  <a:ext cx="1963588" cy="12879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6199168" y="3359031"/>
                  <a:ext cx="529611" cy="369332"/>
                </a:xfrm>
                <a:prstGeom prst="rect">
                  <a:avLst/>
                </a:prstGeom>
                <a:noFill/>
              </p:spPr>
              <p:txBody>
                <a:bodyPr wrap="square" rtlCol="0">
                  <a:spAutoFit/>
                </a:bodyPr>
                <a:lstStyle/>
                <a:p>
                  <a:r>
                    <a:rPr lang="en-US" dirty="0">
                      <a:ea typeface="Gill Sans" charset="0"/>
                      <a:cs typeface="Gill Sans" charset="0"/>
                    </a:rPr>
                    <a:t>1</a:t>
                  </a:r>
                </a:p>
              </p:txBody>
            </p:sp>
          </p:grpSp>
          <p:sp>
            <p:nvSpPr>
              <p:cNvPr id="135" name="TextBox 134"/>
              <p:cNvSpPr txBox="1"/>
              <p:nvPr/>
            </p:nvSpPr>
            <p:spPr>
              <a:xfrm>
                <a:off x="6883258" y="4087014"/>
                <a:ext cx="480929" cy="369332"/>
              </a:xfrm>
              <a:prstGeom prst="rect">
                <a:avLst/>
              </a:prstGeom>
              <a:noFill/>
            </p:spPr>
            <p:txBody>
              <a:bodyPr wrap="square" rtlCol="0">
                <a:spAutoFit/>
              </a:bodyPr>
              <a:lstStyle/>
              <a:p>
                <a:r>
                  <a:rPr lang="en-US">
                    <a:ea typeface="Gill Sans" charset="0"/>
                    <a:cs typeface="Gill Sans" charset="0"/>
                  </a:rPr>
                  <a:t>2</a:t>
                </a:r>
                <a:endParaRPr lang="en-US" dirty="0">
                  <a:ea typeface="Gill Sans" charset="0"/>
                  <a:cs typeface="Gill Sans" charset="0"/>
                </a:endParaRPr>
              </a:p>
            </p:txBody>
          </p:sp>
        </p:grpSp>
      </p:grpSp>
      <p:cxnSp>
        <p:nvCxnSpPr>
          <p:cNvPr id="148" name="Straight Arrow Connector 147"/>
          <p:cNvCxnSpPr/>
          <p:nvPr/>
        </p:nvCxnSpPr>
        <p:spPr>
          <a:xfrm flipV="1">
            <a:off x="6321657" y="3035661"/>
            <a:ext cx="600862" cy="111394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7276533" y="3052938"/>
            <a:ext cx="480412" cy="120911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4971628" y="4530931"/>
            <a:ext cx="480929" cy="369332"/>
          </a:xfrm>
          <a:prstGeom prst="rect">
            <a:avLst/>
          </a:prstGeom>
          <a:noFill/>
          <a:ln w="28575">
            <a:noFill/>
          </a:ln>
        </p:spPr>
        <p:txBody>
          <a:bodyPr wrap="square" rtlCol="0">
            <a:spAutoFit/>
          </a:bodyPr>
          <a:lstStyle/>
          <a:p>
            <a:r>
              <a:rPr lang="en-US" dirty="0">
                <a:ea typeface="Gill Sans" charset="0"/>
                <a:cs typeface="Gill Sans" charset="0"/>
              </a:rPr>
              <a:t>1</a:t>
            </a:r>
          </a:p>
        </p:txBody>
      </p:sp>
      <p:cxnSp>
        <p:nvCxnSpPr>
          <p:cNvPr id="154" name="Straight Arrow Connector 153"/>
          <p:cNvCxnSpPr/>
          <p:nvPr/>
        </p:nvCxnSpPr>
        <p:spPr>
          <a:xfrm flipH="1">
            <a:off x="6427566" y="4563082"/>
            <a:ext cx="976808"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4902817" y="4581968"/>
            <a:ext cx="104382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56" name="Picture 155">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5754433" y="3992922"/>
            <a:ext cx="865071" cy="1157054"/>
          </a:xfrm>
          <a:prstGeom prst="rect">
            <a:avLst/>
          </a:prstGeom>
        </p:spPr>
      </p:pic>
      <p:pic>
        <p:nvPicPr>
          <p:cNvPr id="157" name="Picture 156">
            <a:extLst>
              <a:ext uri="{FF2B5EF4-FFF2-40B4-BE49-F238E27FC236}">
                <a16:creationId xmlns:a16="http://schemas.microsoft.com/office/drawing/2014/main" id="{5A304E72-C5D0-B248-96DF-73359A86783F}"/>
              </a:ext>
            </a:extLst>
          </p:cNvPr>
          <p:cNvPicPr>
            <a:picLocks noChangeAspect="1"/>
          </p:cNvPicPr>
          <p:nvPr/>
        </p:nvPicPr>
        <p:blipFill>
          <a:blip r:embed="rId4">
            <a:duotone>
              <a:srgbClr val="ED7D31">
                <a:shade val="45000"/>
                <a:satMod val="135000"/>
              </a:srgbClr>
              <a:prstClr val="white"/>
            </a:duotone>
          </a:blip>
          <a:stretch>
            <a:fillRect/>
          </a:stretch>
        </p:blipFill>
        <p:spPr>
          <a:xfrm>
            <a:off x="4213943" y="4018004"/>
            <a:ext cx="912609" cy="1127928"/>
          </a:xfrm>
          <a:prstGeom prst="rect">
            <a:avLst/>
          </a:prstGeom>
        </p:spPr>
      </p:pic>
      <p:grpSp>
        <p:nvGrpSpPr>
          <p:cNvPr id="158" name="Group 157"/>
          <p:cNvGrpSpPr/>
          <p:nvPr/>
        </p:nvGrpSpPr>
        <p:grpSpPr>
          <a:xfrm>
            <a:off x="6795600" y="2324310"/>
            <a:ext cx="673218" cy="667992"/>
            <a:chOff x="5905366" y="2607492"/>
            <a:chExt cx="810378" cy="1047231"/>
          </a:xfrm>
          <a:solidFill>
            <a:schemeClr val="accent3">
              <a:lumMod val="75000"/>
            </a:schemeClr>
          </a:solidFill>
        </p:grpSpPr>
        <p:sp>
          <p:nvSpPr>
            <p:cNvPr id="175" name="Oval 174"/>
            <p:cNvSpPr/>
            <p:nvPr/>
          </p:nvSpPr>
          <p:spPr>
            <a:xfrm>
              <a:off x="6095351" y="2607492"/>
              <a:ext cx="448406" cy="601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6" name="Delay 175"/>
            <p:cNvSpPr/>
            <p:nvPr/>
          </p:nvSpPr>
          <p:spPr>
            <a:xfrm rot="16200000">
              <a:off x="6120467" y="3059447"/>
              <a:ext cx="380175" cy="81037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59" name="Group 158"/>
          <p:cNvGrpSpPr/>
          <p:nvPr/>
        </p:nvGrpSpPr>
        <p:grpSpPr>
          <a:xfrm>
            <a:off x="4902818" y="2334086"/>
            <a:ext cx="689708" cy="718852"/>
            <a:chOff x="4211043" y="-475197"/>
            <a:chExt cx="851549" cy="984598"/>
          </a:xfrm>
          <a:solidFill>
            <a:schemeClr val="accent5">
              <a:lumMod val="50000"/>
            </a:schemeClr>
          </a:solidFill>
        </p:grpSpPr>
        <p:sp>
          <p:nvSpPr>
            <p:cNvPr id="173" name="Oval 172"/>
            <p:cNvSpPr/>
            <p:nvPr/>
          </p:nvSpPr>
          <p:spPr>
            <a:xfrm>
              <a:off x="4409139" y="-475197"/>
              <a:ext cx="460944" cy="5171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4" name="Delay 173"/>
            <p:cNvSpPr/>
            <p:nvPr/>
          </p:nvSpPr>
          <p:spPr>
            <a:xfrm rot="16200000">
              <a:off x="4464131" y="-89060"/>
              <a:ext cx="345373" cy="85154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60" name="Group 159"/>
          <p:cNvGrpSpPr/>
          <p:nvPr/>
        </p:nvGrpSpPr>
        <p:grpSpPr>
          <a:xfrm>
            <a:off x="7469666" y="4275457"/>
            <a:ext cx="605610" cy="679111"/>
            <a:chOff x="5691651" y="2138461"/>
            <a:chExt cx="673974" cy="961309"/>
          </a:xfrm>
          <a:solidFill>
            <a:srgbClr val="7030A0"/>
          </a:solidFill>
        </p:grpSpPr>
        <p:sp>
          <p:nvSpPr>
            <p:cNvPr id="171" name="Oval 170"/>
            <p:cNvSpPr/>
            <p:nvPr/>
          </p:nvSpPr>
          <p:spPr>
            <a:xfrm>
              <a:off x="5831768" y="2138461"/>
              <a:ext cx="361087" cy="4629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2" name="Delay 171"/>
            <p:cNvSpPr/>
            <p:nvPr/>
          </p:nvSpPr>
          <p:spPr>
            <a:xfrm rot="16200000">
              <a:off x="5831728" y="2565873"/>
              <a:ext cx="393820" cy="673974"/>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161" name="Straight Arrow Connector 160"/>
          <p:cNvCxnSpPr/>
          <p:nvPr/>
        </p:nvCxnSpPr>
        <p:spPr>
          <a:xfrm flipH="1" flipV="1">
            <a:off x="5665072" y="2982126"/>
            <a:ext cx="1903668" cy="127992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H="1">
            <a:off x="5004940" y="2863839"/>
            <a:ext cx="1742048" cy="158142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7452064" y="3040573"/>
            <a:ext cx="480929" cy="369332"/>
          </a:xfrm>
          <a:prstGeom prst="rect">
            <a:avLst/>
          </a:prstGeom>
          <a:noFill/>
          <a:ln w="28575">
            <a:noFill/>
          </a:ln>
        </p:spPr>
        <p:txBody>
          <a:bodyPr wrap="square" rtlCol="0">
            <a:spAutoFit/>
          </a:bodyPr>
          <a:lstStyle/>
          <a:p>
            <a:r>
              <a:rPr lang="en-US" dirty="0">
                <a:ea typeface="Gill Sans" charset="0"/>
                <a:cs typeface="Gill Sans" charset="0"/>
              </a:rPr>
              <a:t>1</a:t>
            </a:r>
          </a:p>
        </p:txBody>
      </p:sp>
      <p:sp>
        <p:nvSpPr>
          <p:cNvPr id="165" name="TextBox 164"/>
          <p:cNvSpPr txBox="1"/>
          <p:nvPr/>
        </p:nvSpPr>
        <p:spPr>
          <a:xfrm>
            <a:off x="7121015" y="3636842"/>
            <a:ext cx="480929" cy="369332"/>
          </a:xfrm>
          <a:prstGeom prst="rect">
            <a:avLst/>
          </a:prstGeom>
          <a:noFill/>
        </p:spPr>
        <p:txBody>
          <a:bodyPr wrap="square" rtlCol="0">
            <a:spAutoFit/>
          </a:bodyPr>
          <a:lstStyle/>
          <a:p>
            <a:r>
              <a:rPr lang="en-US" dirty="0">
                <a:ea typeface="Gill Sans" charset="0"/>
                <a:cs typeface="Gill Sans" charset="0"/>
              </a:rPr>
              <a:t>1</a:t>
            </a:r>
          </a:p>
        </p:txBody>
      </p:sp>
      <p:sp>
        <p:nvSpPr>
          <p:cNvPr id="167" name="TextBox 166"/>
          <p:cNvSpPr txBox="1"/>
          <p:nvPr/>
        </p:nvSpPr>
        <p:spPr>
          <a:xfrm>
            <a:off x="6266059" y="2679173"/>
            <a:ext cx="480929" cy="369332"/>
          </a:xfrm>
          <a:prstGeom prst="rect">
            <a:avLst/>
          </a:prstGeom>
          <a:noFill/>
        </p:spPr>
        <p:txBody>
          <a:bodyPr wrap="square" rtlCol="0">
            <a:spAutoFit/>
          </a:bodyPr>
          <a:lstStyle/>
          <a:p>
            <a:r>
              <a:rPr lang="en-US" dirty="0">
                <a:ea typeface="Gill Sans" charset="0"/>
                <a:cs typeface="Gill Sans" charset="0"/>
              </a:rPr>
              <a:t>1</a:t>
            </a:r>
          </a:p>
        </p:txBody>
      </p:sp>
      <p:sp>
        <p:nvSpPr>
          <p:cNvPr id="168" name="TextBox 167"/>
          <p:cNvSpPr txBox="1"/>
          <p:nvPr/>
        </p:nvSpPr>
        <p:spPr>
          <a:xfrm>
            <a:off x="7113786" y="4560912"/>
            <a:ext cx="480929" cy="369332"/>
          </a:xfrm>
          <a:prstGeom prst="rect">
            <a:avLst/>
          </a:prstGeom>
          <a:noFill/>
        </p:spPr>
        <p:txBody>
          <a:bodyPr wrap="square" rtlCol="0">
            <a:spAutoFit/>
          </a:bodyPr>
          <a:lstStyle/>
          <a:p>
            <a:r>
              <a:rPr lang="en-US" dirty="0">
                <a:ea typeface="Gill Sans" charset="0"/>
                <a:cs typeface="Gill Sans" charset="0"/>
              </a:rPr>
              <a:t>1</a:t>
            </a:r>
          </a:p>
        </p:txBody>
      </p:sp>
      <p:cxnSp>
        <p:nvCxnSpPr>
          <p:cNvPr id="169" name="Straight Arrow Connector 168"/>
          <p:cNvCxnSpPr/>
          <p:nvPr/>
        </p:nvCxnSpPr>
        <p:spPr>
          <a:xfrm>
            <a:off x="5520184" y="3137661"/>
            <a:ext cx="1963588" cy="128791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5389597" y="3107930"/>
            <a:ext cx="529611" cy="369332"/>
          </a:xfrm>
          <a:prstGeom prst="rect">
            <a:avLst/>
          </a:prstGeom>
          <a:noFill/>
        </p:spPr>
        <p:txBody>
          <a:bodyPr wrap="square" rtlCol="0">
            <a:spAutoFit/>
          </a:bodyPr>
          <a:lstStyle/>
          <a:p>
            <a:r>
              <a:rPr lang="en-US" dirty="0">
                <a:ea typeface="Gill Sans" charset="0"/>
                <a:cs typeface="Gill Sans" charset="0"/>
              </a:rPr>
              <a:t>1</a:t>
            </a:r>
          </a:p>
        </p:txBody>
      </p:sp>
      <p:sp>
        <p:nvSpPr>
          <p:cNvPr id="153" name="TextBox 152"/>
          <p:cNvSpPr txBox="1"/>
          <p:nvPr/>
        </p:nvSpPr>
        <p:spPr>
          <a:xfrm>
            <a:off x="6073687" y="3835913"/>
            <a:ext cx="480929" cy="369332"/>
          </a:xfrm>
          <a:prstGeom prst="rect">
            <a:avLst/>
          </a:prstGeom>
          <a:noFill/>
        </p:spPr>
        <p:txBody>
          <a:bodyPr wrap="square" rtlCol="0">
            <a:spAutoFit/>
          </a:bodyPr>
          <a:lstStyle/>
          <a:p>
            <a:r>
              <a:rPr lang="en-US" dirty="0">
                <a:ea typeface="Gill Sans" charset="0"/>
                <a:cs typeface="Gill Sans" charset="0"/>
              </a:rPr>
              <a:t>1</a:t>
            </a:r>
          </a:p>
        </p:txBody>
      </p:sp>
      <p:sp>
        <p:nvSpPr>
          <p:cNvPr id="181" name="TextBox 180"/>
          <p:cNvSpPr txBox="1"/>
          <p:nvPr/>
        </p:nvSpPr>
        <p:spPr>
          <a:xfrm>
            <a:off x="6091267" y="3823725"/>
            <a:ext cx="480929" cy="369332"/>
          </a:xfrm>
          <a:prstGeom prst="rect">
            <a:avLst/>
          </a:prstGeom>
          <a:noFill/>
        </p:spPr>
        <p:txBody>
          <a:bodyPr wrap="square" rtlCol="0">
            <a:spAutoFit/>
          </a:bodyPr>
          <a:lstStyle/>
          <a:p>
            <a:r>
              <a:rPr lang="en-US" dirty="0">
                <a:ea typeface="Gill Sans" charset="0"/>
                <a:cs typeface="Gill Sans" charset="0"/>
              </a:rPr>
              <a:t>2</a:t>
            </a:r>
          </a:p>
        </p:txBody>
      </p:sp>
      <p:sp>
        <p:nvSpPr>
          <p:cNvPr id="182" name="TextBox 181"/>
          <p:cNvSpPr txBox="1"/>
          <p:nvPr/>
        </p:nvSpPr>
        <p:spPr>
          <a:xfrm>
            <a:off x="8144004" y="3109765"/>
            <a:ext cx="413896" cy="646331"/>
          </a:xfrm>
          <a:prstGeom prst="rect">
            <a:avLst/>
          </a:prstGeom>
          <a:noFill/>
        </p:spPr>
        <p:txBody>
          <a:bodyPr wrap="none" rtlCol="0">
            <a:spAutoFit/>
          </a:bodyPr>
          <a:lstStyle/>
          <a:p>
            <a:r>
              <a:rPr lang="en-US" sz="3600" dirty="0"/>
              <a:t>+</a:t>
            </a:r>
          </a:p>
        </p:txBody>
      </p:sp>
      <p:pic>
        <p:nvPicPr>
          <p:cNvPr id="183" name="Picture 182">
            <a:extLst>
              <a:ext uri="{FF2B5EF4-FFF2-40B4-BE49-F238E27FC236}">
                <a16:creationId xmlns:a16="http://schemas.microsoft.com/office/drawing/2014/main"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9919570" y="3944522"/>
            <a:ext cx="865071" cy="1221361"/>
          </a:xfrm>
          <a:prstGeom prst="rect">
            <a:avLst/>
          </a:prstGeom>
        </p:spPr>
      </p:pic>
      <p:pic>
        <p:nvPicPr>
          <p:cNvPr id="184" name="Picture 183">
            <a:extLst>
              <a:ext uri="{FF2B5EF4-FFF2-40B4-BE49-F238E27FC236}">
                <a16:creationId xmlns:a16="http://schemas.microsoft.com/office/drawing/2014/main" id="{5A304E72-C5D0-B248-96DF-73359A86783F}"/>
              </a:ext>
            </a:extLst>
          </p:cNvPr>
          <p:cNvPicPr>
            <a:picLocks noChangeAspect="1"/>
          </p:cNvPicPr>
          <p:nvPr/>
        </p:nvPicPr>
        <p:blipFill>
          <a:blip r:embed="rId4">
            <a:duotone>
              <a:srgbClr val="ED7D31">
                <a:shade val="45000"/>
                <a:satMod val="135000"/>
              </a:srgbClr>
              <a:prstClr val="white"/>
            </a:duotone>
          </a:blip>
          <a:stretch>
            <a:fillRect/>
          </a:stretch>
        </p:blipFill>
        <p:spPr>
          <a:xfrm>
            <a:off x="8345910" y="4040162"/>
            <a:ext cx="912609" cy="1127928"/>
          </a:xfrm>
          <a:prstGeom prst="rect">
            <a:avLst/>
          </a:prstGeom>
        </p:spPr>
      </p:pic>
      <p:grpSp>
        <p:nvGrpSpPr>
          <p:cNvPr id="185" name="Group 184"/>
          <p:cNvGrpSpPr/>
          <p:nvPr/>
        </p:nvGrpSpPr>
        <p:grpSpPr>
          <a:xfrm>
            <a:off x="10927567" y="2346468"/>
            <a:ext cx="673218" cy="667992"/>
            <a:chOff x="5905366" y="2607492"/>
            <a:chExt cx="810378" cy="1047231"/>
          </a:xfrm>
          <a:solidFill>
            <a:schemeClr val="accent3">
              <a:lumMod val="75000"/>
            </a:schemeClr>
          </a:solidFill>
        </p:grpSpPr>
        <p:sp>
          <p:nvSpPr>
            <p:cNvPr id="186" name="Oval 185"/>
            <p:cNvSpPr/>
            <p:nvPr/>
          </p:nvSpPr>
          <p:spPr>
            <a:xfrm>
              <a:off x="6095351" y="2607492"/>
              <a:ext cx="448406" cy="601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7" name="Delay 186"/>
            <p:cNvSpPr/>
            <p:nvPr/>
          </p:nvSpPr>
          <p:spPr>
            <a:xfrm rot="16200000">
              <a:off x="6120467" y="3059447"/>
              <a:ext cx="380175" cy="81037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8" name="Group 187"/>
          <p:cNvGrpSpPr/>
          <p:nvPr/>
        </p:nvGrpSpPr>
        <p:grpSpPr>
          <a:xfrm>
            <a:off x="9034785" y="2356244"/>
            <a:ext cx="689708" cy="718852"/>
            <a:chOff x="4211043" y="-475197"/>
            <a:chExt cx="851549" cy="984598"/>
          </a:xfrm>
          <a:solidFill>
            <a:schemeClr val="accent5">
              <a:lumMod val="50000"/>
            </a:schemeClr>
          </a:solidFill>
        </p:grpSpPr>
        <p:sp>
          <p:nvSpPr>
            <p:cNvPr id="189" name="Oval 188"/>
            <p:cNvSpPr/>
            <p:nvPr/>
          </p:nvSpPr>
          <p:spPr>
            <a:xfrm>
              <a:off x="4409139" y="-475197"/>
              <a:ext cx="460944" cy="5171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0" name="Delay 189"/>
            <p:cNvSpPr/>
            <p:nvPr/>
          </p:nvSpPr>
          <p:spPr>
            <a:xfrm rot="16200000">
              <a:off x="4464131" y="-89060"/>
              <a:ext cx="345373" cy="85154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91" name="Group 190"/>
          <p:cNvGrpSpPr/>
          <p:nvPr/>
        </p:nvGrpSpPr>
        <p:grpSpPr>
          <a:xfrm>
            <a:off x="11537588" y="4256780"/>
            <a:ext cx="605610" cy="697399"/>
            <a:chOff x="5691651" y="2138461"/>
            <a:chExt cx="673974" cy="987197"/>
          </a:xfrm>
          <a:solidFill>
            <a:srgbClr val="7030A0"/>
          </a:solidFill>
        </p:grpSpPr>
        <p:sp>
          <p:nvSpPr>
            <p:cNvPr id="192" name="Oval 191"/>
            <p:cNvSpPr/>
            <p:nvPr/>
          </p:nvSpPr>
          <p:spPr>
            <a:xfrm>
              <a:off x="5831768" y="2138461"/>
              <a:ext cx="361087" cy="4629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3" name="Delay 192"/>
            <p:cNvSpPr/>
            <p:nvPr/>
          </p:nvSpPr>
          <p:spPr>
            <a:xfrm rot="16200000">
              <a:off x="5831728" y="2591761"/>
              <a:ext cx="393820" cy="673974"/>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194" name="Straight Arrow Connector 193"/>
          <p:cNvCxnSpPr/>
          <p:nvPr/>
        </p:nvCxnSpPr>
        <p:spPr>
          <a:xfrm>
            <a:off x="11307152" y="3082914"/>
            <a:ext cx="499600" cy="1109165"/>
          </a:xfrm>
          <a:prstGeom prst="straightConnector1">
            <a:avLst/>
          </a:prstGeom>
          <a:ln w="28575">
            <a:solidFill>
              <a:srgbClr val="A62736"/>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flipV="1">
            <a:off x="9645581" y="3138952"/>
            <a:ext cx="1953778" cy="1153078"/>
          </a:xfrm>
          <a:prstGeom prst="straightConnector1">
            <a:avLst/>
          </a:prstGeom>
          <a:ln w="28575">
            <a:solidFill>
              <a:srgbClr val="A62736"/>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V="1">
            <a:off x="8838714" y="3151436"/>
            <a:ext cx="327432" cy="1031252"/>
          </a:xfrm>
          <a:prstGeom prst="straightConnector1">
            <a:avLst/>
          </a:prstGeom>
          <a:ln w="28575">
            <a:solidFill>
              <a:srgbClr val="A62736"/>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9035559" y="3036952"/>
            <a:ext cx="1892007" cy="1438289"/>
          </a:xfrm>
          <a:prstGeom prst="straightConnector1">
            <a:avLst/>
          </a:prstGeom>
          <a:ln w="28575">
            <a:solidFill>
              <a:srgbClr val="A62736"/>
            </a:solidFill>
            <a:tailEnd type="triangle"/>
          </a:ln>
        </p:spPr>
        <p:style>
          <a:lnRef idx="1">
            <a:schemeClr val="accent1"/>
          </a:lnRef>
          <a:fillRef idx="0">
            <a:schemeClr val="accent1"/>
          </a:fillRef>
          <a:effectRef idx="0">
            <a:schemeClr val="accent1"/>
          </a:effectRef>
          <a:fontRef idx="minor">
            <a:schemeClr val="tx1"/>
          </a:fontRef>
        </p:style>
      </p:cxnSp>
      <p:sp>
        <p:nvSpPr>
          <p:cNvPr id="215" name="TextBox 214"/>
          <p:cNvSpPr txBox="1"/>
          <p:nvPr/>
        </p:nvSpPr>
        <p:spPr>
          <a:xfrm>
            <a:off x="11482683" y="3054366"/>
            <a:ext cx="480929" cy="369332"/>
          </a:xfrm>
          <a:prstGeom prst="rect">
            <a:avLst/>
          </a:prstGeom>
          <a:noFill/>
          <a:ln w="28575">
            <a:noFill/>
          </a:ln>
        </p:spPr>
        <p:txBody>
          <a:bodyPr wrap="square" rtlCol="0">
            <a:spAutoFit/>
          </a:bodyPr>
          <a:lstStyle/>
          <a:p>
            <a:r>
              <a:rPr lang="en-US" dirty="0">
                <a:ea typeface="Gill Sans" charset="0"/>
                <a:cs typeface="Gill Sans" charset="0"/>
              </a:rPr>
              <a:t>1</a:t>
            </a:r>
          </a:p>
        </p:txBody>
      </p:sp>
      <p:sp>
        <p:nvSpPr>
          <p:cNvPr id="216" name="TextBox 215"/>
          <p:cNvSpPr txBox="1"/>
          <p:nvPr/>
        </p:nvSpPr>
        <p:spPr>
          <a:xfrm>
            <a:off x="8622680" y="3720466"/>
            <a:ext cx="529611" cy="369332"/>
          </a:xfrm>
          <a:prstGeom prst="rect">
            <a:avLst/>
          </a:prstGeom>
          <a:noFill/>
        </p:spPr>
        <p:txBody>
          <a:bodyPr wrap="square" rtlCol="0">
            <a:spAutoFit/>
          </a:bodyPr>
          <a:lstStyle/>
          <a:p>
            <a:r>
              <a:rPr lang="en-US" dirty="0">
                <a:ea typeface="Gill Sans" charset="0"/>
                <a:cs typeface="Gill Sans" charset="0"/>
              </a:rPr>
              <a:t>1</a:t>
            </a:r>
          </a:p>
        </p:txBody>
      </p:sp>
      <p:sp>
        <p:nvSpPr>
          <p:cNvPr id="217" name="TextBox 216"/>
          <p:cNvSpPr txBox="1"/>
          <p:nvPr/>
        </p:nvSpPr>
        <p:spPr>
          <a:xfrm>
            <a:off x="10548664" y="2841040"/>
            <a:ext cx="480929" cy="369332"/>
          </a:xfrm>
          <a:prstGeom prst="rect">
            <a:avLst/>
          </a:prstGeom>
          <a:noFill/>
        </p:spPr>
        <p:txBody>
          <a:bodyPr wrap="square" rtlCol="0">
            <a:spAutoFit/>
          </a:bodyPr>
          <a:lstStyle/>
          <a:p>
            <a:r>
              <a:rPr lang="en-US" dirty="0">
                <a:ea typeface="Gill Sans" charset="0"/>
                <a:cs typeface="Gill Sans" charset="0"/>
              </a:rPr>
              <a:t>1</a:t>
            </a:r>
          </a:p>
        </p:txBody>
      </p:sp>
      <p:sp>
        <p:nvSpPr>
          <p:cNvPr id="218" name="TextBox 217"/>
          <p:cNvSpPr txBox="1"/>
          <p:nvPr/>
        </p:nvSpPr>
        <p:spPr>
          <a:xfrm>
            <a:off x="11292146" y="3829396"/>
            <a:ext cx="529611" cy="369332"/>
          </a:xfrm>
          <a:prstGeom prst="rect">
            <a:avLst/>
          </a:prstGeom>
          <a:noFill/>
        </p:spPr>
        <p:txBody>
          <a:bodyPr wrap="square" rtlCol="0">
            <a:spAutoFit/>
          </a:bodyPr>
          <a:lstStyle/>
          <a:p>
            <a:r>
              <a:rPr lang="en-US" dirty="0">
                <a:ea typeface="Gill Sans" charset="0"/>
                <a:cs typeface="Gill Sans" charset="0"/>
              </a:rPr>
              <a:t>1</a:t>
            </a:r>
          </a:p>
        </p:txBody>
      </p:sp>
      <p:sp>
        <p:nvSpPr>
          <p:cNvPr id="85" name="TextBox 84"/>
          <p:cNvSpPr txBox="1"/>
          <p:nvPr/>
        </p:nvSpPr>
        <p:spPr>
          <a:xfrm>
            <a:off x="4221943" y="1648719"/>
            <a:ext cx="4026487" cy="523220"/>
          </a:xfrm>
          <a:prstGeom prst="rect">
            <a:avLst/>
          </a:prstGeom>
          <a:noFill/>
        </p:spPr>
        <p:txBody>
          <a:bodyPr wrap="none" rtlCol="0">
            <a:spAutoFit/>
          </a:bodyPr>
          <a:lstStyle/>
          <a:p>
            <a:r>
              <a:rPr lang="en-US" sz="2800" dirty="0">
                <a:solidFill>
                  <a:srgbClr val="00B050"/>
                </a:solidFill>
                <a:latin typeface="Gill Sans" charset="0"/>
                <a:ea typeface="Gill Sans" charset="0"/>
                <a:cs typeface="Gill Sans" charset="0"/>
              </a:rPr>
              <a:t>(can be routed efficiently)</a:t>
            </a:r>
          </a:p>
        </p:txBody>
      </p:sp>
      <p:sp>
        <p:nvSpPr>
          <p:cNvPr id="86" name="TextBox 85"/>
          <p:cNvSpPr txBox="1"/>
          <p:nvPr/>
        </p:nvSpPr>
        <p:spPr>
          <a:xfrm>
            <a:off x="8820991" y="1663409"/>
            <a:ext cx="2979534" cy="523220"/>
          </a:xfrm>
          <a:prstGeom prst="rect">
            <a:avLst/>
          </a:prstGeom>
          <a:noFill/>
        </p:spPr>
        <p:txBody>
          <a:bodyPr wrap="none" rtlCol="0">
            <a:spAutoFit/>
          </a:bodyPr>
          <a:lstStyle/>
          <a:p>
            <a:r>
              <a:rPr lang="en-US" sz="2800" dirty="0">
                <a:solidFill>
                  <a:srgbClr val="A62736"/>
                </a:solidFill>
                <a:latin typeface="Gill Sans" charset="0"/>
                <a:ea typeface="Gill Sans" charset="0"/>
                <a:cs typeface="Gill Sans" charset="0"/>
              </a:rPr>
              <a:t>(needs rebalancing)</a:t>
            </a:r>
          </a:p>
        </p:txBody>
      </p:sp>
      <p:sp>
        <p:nvSpPr>
          <p:cNvPr id="99"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What’s the best we can do?</a:t>
            </a:r>
          </a:p>
        </p:txBody>
      </p:sp>
      <p:sp>
        <p:nvSpPr>
          <p:cNvPr id="2" name="TextBox 1"/>
          <p:cNvSpPr txBox="1"/>
          <p:nvPr/>
        </p:nvSpPr>
        <p:spPr>
          <a:xfrm>
            <a:off x="1569204" y="5200329"/>
            <a:ext cx="9568835" cy="1077218"/>
          </a:xfrm>
          <a:prstGeom prst="rect">
            <a:avLst/>
          </a:prstGeom>
          <a:noFill/>
        </p:spPr>
        <p:txBody>
          <a:bodyPr wrap="square" rtlCol="0">
            <a:spAutoFit/>
          </a:bodyPr>
          <a:lstStyle/>
          <a:p>
            <a:r>
              <a:rPr lang="en-US" sz="3200" b="1" dirty="0">
                <a:latin typeface="Gill Sans SemiBold" panose="020B0502020104020203" pitchFamily="34" charset="-79"/>
                <a:cs typeface="Gill Sans SemiBold" panose="020B0502020104020203" pitchFamily="34" charset="-79"/>
              </a:rPr>
              <a:t>Theorem: </a:t>
            </a:r>
            <a:r>
              <a:rPr lang="en-US" sz="3200" dirty="0">
                <a:latin typeface="Gill Sans" panose="020B0502020104020203" pitchFamily="34" charset="-79"/>
                <a:cs typeface="Gill Sans" panose="020B0502020104020203" pitchFamily="34" charset="-79"/>
              </a:rPr>
              <a:t>No routing scheme can achieve throughput greater than the circulation component</a:t>
            </a:r>
          </a:p>
        </p:txBody>
      </p:sp>
      <p:sp>
        <p:nvSpPr>
          <p:cNvPr id="101" name="TextBox 100">
            <a:extLst>
              <a:ext uri="{FF2B5EF4-FFF2-40B4-BE49-F238E27FC236}">
                <a16:creationId xmlns:a16="http://schemas.microsoft.com/office/drawing/2014/main" id="{7C57BB18-5484-9248-BB1B-834E2F9B59F1}"/>
              </a:ext>
            </a:extLst>
          </p:cNvPr>
          <p:cNvSpPr txBox="1"/>
          <p:nvPr/>
        </p:nvSpPr>
        <p:spPr>
          <a:xfrm>
            <a:off x="1685203" y="4966876"/>
            <a:ext cx="892470" cy="400110"/>
          </a:xfrm>
          <a:prstGeom prst="rect">
            <a:avLst/>
          </a:prstGeom>
          <a:noFill/>
        </p:spPr>
        <p:txBody>
          <a:bodyPr wrap="square" rtlCol="0">
            <a:spAutoFit/>
          </a:bodyPr>
          <a:lstStyle/>
          <a:p>
            <a:r>
              <a:rPr lang="en-US" sz="2000" dirty="0"/>
              <a:t>Alice</a:t>
            </a:r>
          </a:p>
        </p:txBody>
      </p:sp>
      <p:sp>
        <p:nvSpPr>
          <p:cNvPr id="110" name="TextBox 109">
            <a:extLst>
              <a:ext uri="{FF2B5EF4-FFF2-40B4-BE49-F238E27FC236}">
                <a16:creationId xmlns:a16="http://schemas.microsoft.com/office/drawing/2014/main" id="{CABB9CCF-843A-614E-B9C1-48D42D148933}"/>
              </a:ext>
            </a:extLst>
          </p:cNvPr>
          <p:cNvSpPr txBox="1"/>
          <p:nvPr/>
        </p:nvSpPr>
        <p:spPr>
          <a:xfrm>
            <a:off x="227942" y="4930244"/>
            <a:ext cx="765572" cy="400110"/>
          </a:xfrm>
          <a:prstGeom prst="rect">
            <a:avLst/>
          </a:prstGeom>
          <a:noFill/>
        </p:spPr>
        <p:txBody>
          <a:bodyPr wrap="square" rtlCol="0">
            <a:spAutoFit/>
          </a:bodyPr>
          <a:lstStyle/>
          <a:p>
            <a:r>
              <a:rPr lang="en-US" sz="2000" dirty="0"/>
              <a:t>Bob</a:t>
            </a:r>
          </a:p>
        </p:txBody>
      </p:sp>
    </p:spTree>
    <p:custDataLst>
      <p:tags r:id="rId1"/>
    </p:custDataLst>
    <p:extLst>
      <p:ext uri="{BB962C8B-B14F-4D97-AF65-F5344CB8AC3E}">
        <p14:creationId xmlns:p14="http://schemas.microsoft.com/office/powerpoint/2010/main" val="2967763031"/>
      </p:ext>
    </p:extLst>
  </p:cSld>
  <p:clrMapOvr>
    <a:masterClrMapping/>
  </p:clrMapOvr>
  <mc:AlternateContent xmlns:mc="http://schemas.openxmlformats.org/markup-compatibility/2006" xmlns:p14="http://schemas.microsoft.com/office/powerpoint/2010/main">
    <mc:Choice Requires="p14">
      <p:transition spd="slow" p14:dur="2000" advTm="28086"/>
    </mc:Choice>
    <mc:Fallback xmlns="">
      <p:transition spd="slow" advTm="280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53"/>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8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8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8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9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1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9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1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9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1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9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1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8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1" grpId="0"/>
      <p:bldP spid="164" grpId="0"/>
      <p:bldP spid="165" grpId="0"/>
      <p:bldP spid="167" grpId="0"/>
      <p:bldP spid="168" grpId="0"/>
      <p:bldP spid="170" grpId="0"/>
      <p:bldP spid="153" grpId="0"/>
      <p:bldP spid="153" grpId="1"/>
      <p:bldP spid="181" grpId="0"/>
      <p:bldP spid="182" grpId="0"/>
      <p:bldP spid="215" grpId="0"/>
      <p:bldP spid="216" grpId="0"/>
      <p:bldP spid="217" grpId="0"/>
      <p:bldP spid="218" grpId="0"/>
      <p:bldP spid="85" grpId="0"/>
      <p:bldP spid="8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Payment channels</a:t>
            </a:r>
          </a:p>
        </p:txBody>
      </p:sp>
      <p:sp>
        <p:nvSpPr>
          <p:cNvPr id="6" name="Slide Number Placeholder 5"/>
          <p:cNvSpPr>
            <a:spLocks noGrp="1"/>
          </p:cNvSpPr>
          <p:nvPr>
            <p:ph type="sldNum" sz="quarter" idx="12"/>
          </p:nvPr>
        </p:nvSpPr>
        <p:spPr/>
        <p:txBody>
          <a:bodyPr/>
          <a:lstStyle/>
          <a:p>
            <a:fld id="{F87D3E06-D69A-8D4B-8F4E-A5338D96708D}" type="slidenum">
              <a:rPr lang="en-US" smtClean="0"/>
              <a:t>5</a:t>
            </a:fld>
            <a:endParaRPr lang="en-US"/>
          </a:p>
        </p:txBody>
      </p:sp>
      <p:sp>
        <p:nvSpPr>
          <p:cNvPr id="7" name="TextBox 6"/>
          <p:cNvSpPr txBox="1"/>
          <p:nvPr/>
        </p:nvSpPr>
        <p:spPr>
          <a:xfrm>
            <a:off x="2399527" y="3344292"/>
            <a:ext cx="151225" cy="369332"/>
          </a:xfrm>
          <a:prstGeom prst="rect">
            <a:avLst/>
          </a:prstGeom>
          <a:noFill/>
        </p:spPr>
        <p:txBody>
          <a:bodyPr wrap="square" rtlCol="0">
            <a:spAutoFit/>
          </a:bodyPr>
          <a:lstStyle/>
          <a:p>
            <a:r>
              <a:rPr lang="en-US" dirty="0">
                <a:solidFill>
                  <a:schemeClr val="bg1">
                    <a:lumMod val="95000"/>
                  </a:schemeClr>
                </a:solidFill>
              </a:rPr>
              <a:t>1</a:t>
            </a:r>
          </a:p>
        </p:txBody>
      </p:sp>
      <p:sp>
        <p:nvSpPr>
          <p:cNvPr id="8" name="TextBox 7"/>
          <p:cNvSpPr txBox="1"/>
          <p:nvPr/>
        </p:nvSpPr>
        <p:spPr>
          <a:xfrm>
            <a:off x="2399527" y="4210156"/>
            <a:ext cx="151225" cy="369332"/>
          </a:xfrm>
          <a:prstGeom prst="rect">
            <a:avLst/>
          </a:prstGeom>
          <a:noFill/>
        </p:spPr>
        <p:txBody>
          <a:bodyPr wrap="square" rtlCol="0">
            <a:spAutoFit/>
          </a:bodyPr>
          <a:lstStyle/>
          <a:p>
            <a:r>
              <a:rPr lang="en-US" dirty="0">
                <a:solidFill>
                  <a:schemeClr val="bg1">
                    <a:lumMod val="95000"/>
                  </a:schemeClr>
                </a:solidFill>
              </a:rPr>
              <a:t>2</a:t>
            </a:r>
          </a:p>
        </p:txBody>
      </p:sp>
      <p:sp>
        <p:nvSpPr>
          <p:cNvPr id="15" name="Rectangle 14"/>
          <p:cNvSpPr/>
          <p:nvPr/>
        </p:nvSpPr>
        <p:spPr>
          <a:xfrm>
            <a:off x="1828800" y="1854964"/>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17" name="Table 16"/>
          <p:cNvGraphicFramePr>
            <a:graphicFrameLocks noGrp="1"/>
          </p:cNvGraphicFramePr>
          <p:nvPr/>
        </p:nvGraphicFramePr>
        <p:xfrm>
          <a:off x="1825694" y="2233868"/>
          <a:ext cx="1675152" cy="731520"/>
        </p:xfrm>
        <a:graphic>
          <a:graphicData uri="http://schemas.openxmlformats.org/drawingml/2006/table">
            <a:tbl>
              <a:tblPr bandRow="1">
                <a:tableStyleId>{21E4AEA4-8DFA-4A89-87EB-49C32662AFE0}</a:tableStyleId>
              </a:tblPr>
              <a:tblGrid>
                <a:gridCol w="799940">
                  <a:extLst>
                    <a:ext uri="{9D8B030D-6E8A-4147-A177-3AD203B41FA5}">
                      <a16:colId xmlns:a16="http://schemas.microsoft.com/office/drawing/2014/main" val="20000"/>
                    </a:ext>
                  </a:extLst>
                </a:gridCol>
                <a:gridCol w="875212">
                  <a:extLst>
                    <a:ext uri="{9D8B030D-6E8A-4147-A177-3AD203B41FA5}">
                      <a16:colId xmlns:a16="http://schemas.microsoft.com/office/drawing/2014/main" val="20001"/>
                    </a:ext>
                  </a:extLst>
                </a:gridCol>
              </a:tblGrid>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26" name="Rectangle 25"/>
          <p:cNvSpPr/>
          <p:nvPr/>
        </p:nvSpPr>
        <p:spPr>
          <a:xfrm>
            <a:off x="4228011" y="1837547"/>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27" name="Table 26"/>
          <p:cNvGraphicFramePr>
            <a:graphicFrameLocks noGrp="1"/>
          </p:cNvGraphicFramePr>
          <p:nvPr/>
        </p:nvGraphicFramePr>
        <p:xfrm>
          <a:off x="4224905" y="2216451"/>
          <a:ext cx="1675152" cy="731520"/>
        </p:xfrm>
        <a:graphic>
          <a:graphicData uri="http://schemas.openxmlformats.org/drawingml/2006/table">
            <a:tbl>
              <a:tblPr bandRow="1">
                <a:tableStyleId>{21E4AEA4-8DFA-4A89-87EB-49C32662AFE0}</a:tableStyleId>
              </a:tblPr>
              <a:tblGrid>
                <a:gridCol w="799940">
                  <a:extLst>
                    <a:ext uri="{9D8B030D-6E8A-4147-A177-3AD203B41FA5}">
                      <a16:colId xmlns:a16="http://schemas.microsoft.com/office/drawing/2014/main" val="20000"/>
                    </a:ext>
                  </a:extLst>
                </a:gridCol>
                <a:gridCol w="875212">
                  <a:extLst>
                    <a:ext uri="{9D8B030D-6E8A-4147-A177-3AD203B41FA5}">
                      <a16:colId xmlns:a16="http://schemas.microsoft.com/office/drawing/2014/main" val="20001"/>
                    </a:ext>
                  </a:extLst>
                </a:gridCol>
              </a:tblGrid>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28" name="Rectangle 27"/>
          <p:cNvSpPr/>
          <p:nvPr/>
        </p:nvSpPr>
        <p:spPr>
          <a:xfrm>
            <a:off x="9018031"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29" name="Table 28"/>
          <p:cNvGraphicFramePr>
            <a:graphicFrameLocks noGrp="1"/>
          </p:cNvGraphicFramePr>
          <p:nvPr/>
        </p:nvGraphicFramePr>
        <p:xfrm>
          <a:off x="9014925" y="2232209"/>
          <a:ext cx="1675152" cy="731520"/>
        </p:xfrm>
        <a:graphic>
          <a:graphicData uri="http://schemas.openxmlformats.org/drawingml/2006/table">
            <a:tbl>
              <a:tblPr bandRow="1">
                <a:tableStyleId>{21E4AEA4-8DFA-4A89-87EB-49C32662AFE0}</a:tableStyleId>
              </a:tblPr>
              <a:tblGrid>
                <a:gridCol w="799940">
                  <a:extLst>
                    <a:ext uri="{9D8B030D-6E8A-4147-A177-3AD203B41FA5}">
                      <a16:colId xmlns:a16="http://schemas.microsoft.com/office/drawing/2014/main" val="20000"/>
                    </a:ext>
                  </a:extLst>
                </a:gridCol>
                <a:gridCol w="875212">
                  <a:extLst>
                    <a:ext uri="{9D8B030D-6E8A-4147-A177-3AD203B41FA5}">
                      <a16:colId xmlns:a16="http://schemas.microsoft.com/office/drawing/2014/main" val="20001"/>
                    </a:ext>
                  </a:extLst>
                </a:gridCol>
              </a:tblGrid>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30" name="Rectangle 29"/>
          <p:cNvSpPr/>
          <p:nvPr/>
        </p:nvSpPr>
        <p:spPr>
          <a:xfrm>
            <a:off x="6633414"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31" name="Table 30"/>
          <p:cNvGraphicFramePr>
            <a:graphicFrameLocks noGrp="1"/>
          </p:cNvGraphicFramePr>
          <p:nvPr/>
        </p:nvGraphicFramePr>
        <p:xfrm>
          <a:off x="6630308" y="2232209"/>
          <a:ext cx="1675152" cy="731520"/>
        </p:xfrm>
        <a:graphic>
          <a:graphicData uri="http://schemas.openxmlformats.org/drawingml/2006/table">
            <a:tbl>
              <a:tblPr bandRow="1">
                <a:tableStyleId>{21E4AEA4-8DFA-4A89-87EB-49C32662AFE0}</a:tableStyleId>
              </a:tblPr>
              <a:tblGrid>
                <a:gridCol w="799940">
                  <a:extLst>
                    <a:ext uri="{9D8B030D-6E8A-4147-A177-3AD203B41FA5}">
                      <a16:colId xmlns:a16="http://schemas.microsoft.com/office/drawing/2014/main" val="20000"/>
                    </a:ext>
                  </a:extLst>
                </a:gridCol>
                <a:gridCol w="875212">
                  <a:extLst>
                    <a:ext uri="{9D8B030D-6E8A-4147-A177-3AD203B41FA5}">
                      <a16:colId xmlns:a16="http://schemas.microsoft.com/office/drawing/2014/main" val="20001"/>
                    </a:ext>
                  </a:extLst>
                </a:gridCol>
              </a:tblGrid>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32" name="Right Arrow 31"/>
          <p:cNvSpPr/>
          <p:nvPr/>
        </p:nvSpPr>
        <p:spPr>
          <a:xfrm>
            <a:off x="3134014" y="1907201"/>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5559635" y="1852390"/>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7998714" y="1854964"/>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22407" y="3253846"/>
            <a:ext cx="4270392" cy="13379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2" name="Group 11"/>
          <p:cNvGrpSpPr/>
          <p:nvPr/>
        </p:nvGrpSpPr>
        <p:grpSpPr>
          <a:xfrm>
            <a:off x="1629665" y="3235115"/>
            <a:ext cx="4255877" cy="1356679"/>
            <a:chOff x="1339209" y="3245872"/>
            <a:chExt cx="4255877" cy="1356679"/>
          </a:xfrm>
        </p:grpSpPr>
        <p:pic>
          <p:nvPicPr>
            <p:cNvPr id="124" name="Picture 123">
              <a:extLst>
                <a:ext uri="{FF2B5EF4-FFF2-40B4-BE49-F238E27FC236}">
                  <a16:creationId xmlns:a16="http://schemas.microsoft.com/office/drawing/2014/main" id="{EF837493-20F6-0542-9EB1-A54B4F1E4771}"/>
                </a:ext>
              </a:extLst>
            </p:cNvPr>
            <p:cNvPicPr>
              <a:picLocks noChangeAspect="1"/>
            </p:cNvPicPr>
            <p:nvPr/>
          </p:nvPicPr>
          <p:blipFill>
            <a:blip r:embed="rId3">
              <a:duotone>
                <a:srgbClr val="4472C4">
                  <a:shade val="45000"/>
                  <a:satMod val="135000"/>
                </a:srgbClr>
                <a:prstClr val="white"/>
              </a:duotone>
            </a:blip>
            <a:stretch>
              <a:fillRect/>
            </a:stretch>
          </p:blipFill>
          <p:spPr>
            <a:xfrm>
              <a:off x="2322743" y="3437095"/>
              <a:ext cx="703093" cy="793822"/>
            </a:xfrm>
            <a:prstGeom prst="rect">
              <a:avLst/>
            </a:prstGeom>
          </p:spPr>
        </p:pic>
        <p:pic>
          <p:nvPicPr>
            <p:cNvPr id="125" name="Picture 124">
              <a:extLst>
                <a:ext uri="{FF2B5EF4-FFF2-40B4-BE49-F238E27FC236}">
                  <a16:creationId xmlns:a16="http://schemas.microsoft.com/office/drawing/2014/main" id="{084AF4F1-86B0-9147-8091-0DABA9770FBA}"/>
                </a:ext>
              </a:extLst>
            </p:cNvPr>
            <p:cNvPicPr>
              <a:picLocks noChangeAspect="1"/>
            </p:cNvPicPr>
            <p:nvPr/>
          </p:nvPicPr>
          <p:blipFill>
            <a:blip r:embed="rId3">
              <a:duotone>
                <a:srgbClr val="ED7D31">
                  <a:shade val="45000"/>
                  <a:satMod val="135000"/>
                </a:srgbClr>
                <a:prstClr val="white"/>
              </a:duotone>
            </a:blip>
            <a:stretch>
              <a:fillRect/>
            </a:stretch>
          </p:blipFill>
          <p:spPr>
            <a:xfrm>
              <a:off x="4710380" y="3437095"/>
              <a:ext cx="703093" cy="793822"/>
            </a:xfrm>
            <a:prstGeom prst="rect">
              <a:avLst/>
            </a:prstGeom>
          </p:spPr>
        </p:pic>
        <p:sp>
          <p:nvSpPr>
            <p:cNvPr id="126" name="TextBox 125">
              <a:extLst>
                <a:ext uri="{FF2B5EF4-FFF2-40B4-BE49-F238E27FC236}">
                  <a16:creationId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Alice</a:t>
              </a:r>
            </a:p>
          </p:txBody>
        </p:sp>
        <p:sp>
          <p:nvSpPr>
            <p:cNvPr id="127" name="TextBox 126">
              <a:extLst>
                <a:ext uri="{FF2B5EF4-FFF2-40B4-BE49-F238E27FC236}">
                  <a16:creationId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Bob</a:t>
              </a:r>
            </a:p>
          </p:txBody>
        </p:sp>
        <p:sp>
          <p:nvSpPr>
            <p:cNvPr id="130" name="TextBox 129">
              <a:extLst>
                <a:ext uri="{FF2B5EF4-FFF2-40B4-BE49-F238E27FC236}">
                  <a16:creationId xmlns:a16="http://schemas.microsoft.com/office/drawing/2014/main" id="{9DE11898-3F19-2048-874F-758170791F1D}"/>
                </a:ext>
              </a:extLst>
            </p:cNvPr>
            <p:cNvSpPr txBox="1"/>
            <p:nvPr/>
          </p:nvSpPr>
          <p:spPr>
            <a:xfrm>
              <a:off x="1562282" y="3613067"/>
              <a:ext cx="789729" cy="52388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Helvetica" pitchFamily="2" charset="0"/>
                </a:rPr>
                <a:t>Open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Helvetica" pitchFamily="2" charset="0"/>
                </a:rPr>
                <a:t>Channel</a:t>
              </a:r>
            </a:p>
          </p:txBody>
        </p:sp>
        <p:sp>
          <p:nvSpPr>
            <p:cNvPr id="131" name="Rectangle 130"/>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132" name="TextBox 131">
              <a:extLst>
                <a:ext uri="{FF2B5EF4-FFF2-40B4-BE49-F238E27FC236}">
                  <a16:creationId xmlns:a16="http://schemas.microsoft.com/office/drawing/2014/main" id="{9DE11898-3F19-2048-874F-758170791F1D}"/>
                </a:ext>
              </a:extLst>
            </p:cNvPr>
            <p:cNvSpPr txBox="1"/>
            <p:nvPr/>
          </p:nvSpPr>
          <p:spPr>
            <a:xfrm>
              <a:off x="1361526" y="3245872"/>
              <a:ext cx="420308" cy="36486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latin typeface="Helvetica" pitchFamily="2" charset="0"/>
                </a:rPr>
                <a:t>(1)</a:t>
              </a:r>
            </a:p>
          </p:txBody>
        </p:sp>
        <p:pic>
          <p:nvPicPr>
            <p:cNvPr id="41" name="Picture 40"/>
            <p:cNvPicPr>
              <a:picLocks noChangeAspect="1"/>
            </p:cNvPicPr>
            <p:nvPr/>
          </p:nvPicPr>
          <p:blipFill>
            <a:blip r:embed="rId4"/>
            <a:stretch>
              <a:fillRect/>
            </a:stretch>
          </p:blipFill>
          <p:spPr>
            <a:xfrm>
              <a:off x="4098752" y="3707186"/>
              <a:ext cx="394741" cy="429768"/>
            </a:xfrm>
            <a:prstGeom prst="rect">
              <a:avLst/>
            </a:prstGeom>
          </p:spPr>
        </p:pic>
        <p:sp>
          <p:nvSpPr>
            <p:cNvPr id="42" name="TextBox 41"/>
            <p:cNvSpPr txBox="1"/>
            <p:nvPr/>
          </p:nvSpPr>
          <p:spPr>
            <a:xfrm>
              <a:off x="3306375" y="3335899"/>
              <a:ext cx="211032" cy="369332"/>
            </a:xfrm>
            <a:prstGeom prst="rect">
              <a:avLst/>
            </a:prstGeom>
            <a:noFill/>
          </p:spPr>
          <p:txBody>
            <a:bodyPr wrap="square" rtlCol="0">
              <a:spAutoFit/>
            </a:bodyPr>
            <a:lstStyle/>
            <a:p>
              <a:r>
                <a:rPr lang="en-US" dirty="0"/>
                <a:t>4</a:t>
              </a:r>
            </a:p>
          </p:txBody>
        </p:sp>
        <p:sp>
          <p:nvSpPr>
            <p:cNvPr id="43" name="TextBox 42"/>
            <p:cNvSpPr txBox="1"/>
            <p:nvPr/>
          </p:nvSpPr>
          <p:spPr>
            <a:xfrm>
              <a:off x="4162695" y="3354430"/>
              <a:ext cx="211032" cy="369332"/>
            </a:xfrm>
            <a:prstGeom prst="rect">
              <a:avLst/>
            </a:prstGeom>
            <a:noFill/>
          </p:spPr>
          <p:txBody>
            <a:bodyPr wrap="square" rtlCol="0">
              <a:spAutoFit/>
            </a:bodyPr>
            <a:lstStyle/>
            <a:p>
              <a:r>
                <a:rPr lang="en-US" dirty="0"/>
                <a:t>3</a:t>
              </a:r>
            </a:p>
          </p:txBody>
        </p:sp>
      </p:grpSp>
      <p:grpSp>
        <p:nvGrpSpPr>
          <p:cNvPr id="59" name="Group 58"/>
          <p:cNvGrpSpPr/>
          <p:nvPr/>
        </p:nvGrpSpPr>
        <p:grpSpPr>
          <a:xfrm>
            <a:off x="3532155" y="3632068"/>
            <a:ext cx="411480" cy="504887"/>
            <a:chOff x="8774066" y="3707187"/>
            <a:chExt cx="411480" cy="504887"/>
          </a:xfrm>
        </p:grpSpPr>
        <p:pic>
          <p:nvPicPr>
            <p:cNvPr id="60" name="Picture 59"/>
            <p:cNvPicPr>
              <a:picLocks noChangeAspect="1"/>
            </p:cNvPicPr>
            <p:nvPr/>
          </p:nvPicPr>
          <p:blipFill>
            <a:blip r:embed="rId4"/>
            <a:stretch>
              <a:fillRect/>
            </a:stretch>
          </p:blipFill>
          <p:spPr>
            <a:xfrm>
              <a:off x="8780355" y="3707187"/>
              <a:ext cx="394741" cy="429768"/>
            </a:xfrm>
            <a:prstGeom prst="rect">
              <a:avLst/>
            </a:prstGeom>
          </p:spPr>
        </p:pic>
        <p:pic>
          <p:nvPicPr>
            <p:cNvPr id="61" name="Picture 60"/>
            <p:cNvPicPr>
              <a:picLocks noChangeAspect="1"/>
            </p:cNvPicPr>
            <p:nvPr/>
          </p:nvPicPr>
          <p:blipFill>
            <a:blip r:embed="rId5"/>
            <a:stretch>
              <a:fillRect/>
            </a:stretch>
          </p:blipFill>
          <p:spPr>
            <a:xfrm>
              <a:off x="8774066" y="4079135"/>
              <a:ext cx="411480" cy="132939"/>
            </a:xfrm>
            <a:prstGeom prst="rect">
              <a:avLst/>
            </a:prstGeom>
          </p:spPr>
        </p:pic>
      </p:grpSp>
      <p:sp>
        <p:nvSpPr>
          <p:cNvPr id="35" name="Up Arrow 34">
            <a:extLst>
              <a:ext uri="{FF2B5EF4-FFF2-40B4-BE49-F238E27FC236}">
                <a16:creationId xmlns:a16="http://schemas.microsoft.com/office/drawing/2014/main" id="{64F03901-A7F8-894A-8C6E-699AD3B4F612}"/>
              </a:ext>
            </a:extLst>
          </p:cNvPr>
          <p:cNvSpPr/>
          <p:nvPr/>
        </p:nvSpPr>
        <p:spPr>
          <a:xfrm rot="4317160">
            <a:off x="3420777" y="1790218"/>
            <a:ext cx="189328" cy="24296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2D0BFFC-6772-7248-8EE7-B48F96AFED97}"/>
              </a:ext>
            </a:extLst>
          </p:cNvPr>
          <p:cNvSpPr/>
          <p:nvPr/>
        </p:nvSpPr>
        <p:spPr>
          <a:xfrm>
            <a:off x="1862136" y="5434892"/>
            <a:ext cx="8975470" cy="584775"/>
          </a:xfrm>
          <a:prstGeom prst="rect">
            <a:avLst/>
          </a:prstGeom>
        </p:spPr>
        <p:txBody>
          <a:bodyPr wrap="none">
            <a:spAutoFit/>
          </a:bodyPr>
          <a:lstStyle/>
          <a:p>
            <a:pPr algn="ctr"/>
            <a:r>
              <a:rPr lang="en-US" sz="3200" dirty="0">
                <a:latin typeface="Gill Sans Light" panose="020B0302020104020203" pitchFamily="34" charset="-79"/>
                <a:cs typeface="Gill Sans Light" panose="020B0302020104020203" pitchFamily="34" charset="-79"/>
              </a:rPr>
              <a:t>Key Idea: Use blockchain (as arbiter) only as necessary!</a:t>
            </a:r>
          </a:p>
        </p:txBody>
      </p:sp>
    </p:spTree>
    <p:extLst>
      <p:ext uri="{BB962C8B-B14F-4D97-AF65-F5344CB8AC3E}">
        <p14:creationId xmlns:p14="http://schemas.microsoft.com/office/powerpoint/2010/main" val="2204266562"/>
      </p:ext>
    </p:extLst>
  </p:cSld>
  <p:clrMapOvr>
    <a:masterClrMapping/>
  </p:clrMapOvr>
  <mc:AlternateContent xmlns:mc="http://schemas.openxmlformats.org/markup-compatibility/2006" xmlns:p14="http://schemas.microsoft.com/office/powerpoint/2010/main">
    <mc:Choice Requires="p14">
      <p:transition spd="slow" p14:dur="2000" advTm="47428"/>
    </mc:Choice>
    <mc:Fallback xmlns="">
      <p:transition spd="slow" advTm="47428"/>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779951830"/>
              </p:ext>
            </p:extLst>
          </p:nvPr>
        </p:nvGraphicFramePr>
        <p:xfrm>
          <a:off x="1113183" y="1828799"/>
          <a:ext cx="10094976" cy="4654296"/>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12"/>
          </p:nvPr>
        </p:nvSpPr>
        <p:spPr/>
        <p:txBody>
          <a:bodyPr/>
          <a:lstStyle/>
          <a:p>
            <a:fld id="{F87D3E06-D69A-8D4B-8F4E-A5338D96708D}" type="slidenum">
              <a:rPr lang="en-US" smtClean="0"/>
              <a:t>50</a:t>
            </a:fld>
            <a:endParaRPr lang="en-US"/>
          </a:p>
        </p:txBody>
      </p:sp>
      <p:sp>
        <p:nvSpPr>
          <p:cNvPr id="7" name="Title 1">
            <a:extLst>
              <a:ext uri="{FF2B5EF4-FFF2-40B4-BE49-F238E27FC236}">
                <a16:creationId xmlns:a16="http://schemas.microsoft.com/office/drawing/2014/main" id="{1D589D00-6D86-0D48-BE4E-D63A1CE74FE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Gill Sans" charset="0"/>
                <a:ea typeface="Gill Sans" charset="0"/>
                <a:cs typeface="Gill Sans" charset="0"/>
              </a:defRPr>
            </a:lvl1pPr>
          </a:lstStyle>
          <a:p>
            <a:r>
              <a:rPr lang="en-US" dirty="0"/>
              <a:t>Average latency by size</a:t>
            </a:r>
          </a:p>
        </p:txBody>
      </p:sp>
      <p:sp>
        <p:nvSpPr>
          <p:cNvPr id="11" name="Title 1">
            <a:extLst>
              <a:ext uri="{FF2B5EF4-FFF2-40B4-BE49-F238E27FC236}">
                <a16:creationId xmlns:a16="http://schemas.microsoft.com/office/drawing/2014/main" id="{3FAECCD9-90DB-1C4A-9E78-EE798141F60F}"/>
              </a:ext>
            </a:extLst>
          </p:cNvPr>
          <p:cNvSpPr txBox="1">
            <a:spLocks/>
          </p:cNvSpPr>
          <p:nvPr/>
        </p:nvSpPr>
        <p:spPr>
          <a:xfrm>
            <a:off x="4229100" y="1449557"/>
            <a:ext cx="7819678" cy="545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Gill Sans" charset="0"/>
                <a:ea typeface="Gill Sans" charset="0"/>
                <a:cs typeface="Gill Sans" charset="0"/>
              </a:defRPr>
            </a:lvl1pPr>
          </a:lstStyle>
          <a:p>
            <a:pPr algn="ctr"/>
            <a:r>
              <a:rPr lang="en-US" sz="2400" dirty="0"/>
              <a:t>Circulation demand ✽ Mean Channel Size:16K € </a:t>
            </a:r>
          </a:p>
        </p:txBody>
      </p:sp>
    </p:spTree>
    <p:custDataLst>
      <p:tags r:id="rId1"/>
    </p:custDataLst>
    <p:extLst>
      <p:ext uri="{BB962C8B-B14F-4D97-AF65-F5344CB8AC3E}">
        <p14:creationId xmlns:p14="http://schemas.microsoft.com/office/powerpoint/2010/main" val="437237704"/>
      </p:ext>
    </p:extLst>
  </p:cSld>
  <p:clrMapOvr>
    <a:masterClrMapping/>
  </p:clrMapOvr>
  <mc:AlternateContent xmlns:mc="http://schemas.openxmlformats.org/markup-compatibility/2006" xmlns:p14="http://schemas.microsoft.com/office/powerpoint/2010/main">
    <mc:Choice Requires="p14">
      <p:transition spd="slow" p14:dur="2000" advTm="81401"/>
    </mc:Choice>
    <mc:Fallback xmlns="">
      <p:transition spd="slow" advTm="81401"/>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212202970"/>
              </p:ext>
            </p:extLst>
          </p:nvPr>
        </p:nvGraphicFramePr>
        <p:xfrm>
          <a:off x="1113183" y="1828799"/>
          <a:ext cx="10094976" cy="4654296"/>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12"/>
          </p:nvPr>
        </p:nvSpPr>
        <p:spPr/>
        <p:txBody>
          <a:bodyPr/>
          <a:lstStyle/>
          <a:p>
            <a:fld id="{F87D3E06-D69A-8D4B-8F4E-A5338D96708D}" type="slidenum">
              <a:rPr lang="en-US" smtClean="0"/>
              <a:t>51</a:t>
            </a:fld>
            <a:endParaRPr lang="en-US"/>
          </a:p>
        </p:txBody>
      </p:sp>
      <p:sp>
        <p:nvSpPr>
          <p:cNvPr id="7" name="Title 1">
            <a:extLst>
              <a:ext uri="{FF2B5EF4-FFF2-40B4-BE49-F238E27FC236}">
                <a16:creationId xmlns:a16="http://schemas.microsoft.com/office/drawing/2014/main" id="{1D589D00-6D86-0D48-BE4E-D63A1CE74FE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Gill Sans" charset="0"/>
                <a:ea typeface="Gill Sans" charset="0"/>
                <a:cs typeface="Gill Sans" charset="0"/>
              </a:defRPr>
            </a:lvl1pPr>
          </a:lstStyle>
          <a:p>
            <a:r>
              <a:rPr lang="en-US" dirty="0"/>
              <a:t>Tail latency by size</a:t>
            </a:r>
          </a:p>
        </p:txBody>
      </p:sp>
      <p:sp>
        <p:nvSpPr>
          <p:cNvPr id="11" name="Title 1">
            <a:extLst>
              <a:ext uri="{FF2B5EF4-FFF2-40B4-BE49-F238E27FC236}">
                <a16:creationId xmlns:a16="http://schemas.microsoft.com/office/drawing/2014/main" id="{3FAECCD9-90DB-1C4A-9E78-EE798141F60F}"/>
              </a:ext>
            </a:extLst>
          </p:cNvPr>
          <p:cNvSpPr txBox="1">
            <a:spLocks/>
          </p:cNvSpPr>
          <p:nvPr/>
        </p:nvSpPr>
        <p:spPr>
          <a:xfrm>
            <a:off x="4229100" y="1449557"/>
            <a:ext cx="7819678" cy="545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Gill Sans" charset="0"/>
                <a:ea typeface="Gill Sans" charset="0"/>
                <a:cs typeface="Gill Sans" charset="0"/>
              </a:defRPr>
            </a:lvl1pPr>
          </a:lstStyle>
          <a:p>
            <a:pPr algn="ctr"/>
            <a:r>
              <a:rPr lang="en-US" sz="2400" dirty="0"/>
              <a:t>Circulation demand ✽ Mean Channel Size:16K € </a:t>
            </a:r>
          </a:p>
        </p:txBody>
      </p:sp>
    </p:spTree>
    <p:custDataLst>
      <p:tags r:id="rId1"/>
    </p:custDataLst>
    <p:extLst>
      <p:ext uri="{BB962C8B-B14F-4D97-AF65-F5344CB8AC3E}">
        <p14:creationId xmlns:p14="http://schemas.microsoft.com/office/powerpoint/2010/main" val="2213267121"/>
      </p:ext>
    </p:extLst>
  </p:cSld>
  <p:clrMapOvr>
    <a:masterClrMapping/>
  </p:clrMapOvr>
  <mc:AlternateContent xmlns:mc="http://schemas.openxmlformats.org/markup-compatibility/2006" xmlns:p14="http://schemas.microsoft.com/office/powerpoint/2010/main">
    <mc:Choice Requires="p14">
      <p:transition spd="slow" p14:dur="2000" advTm="81401"/>
    </mc:Choice>
    <mc:Fallback xmlns="">
      <p:transition spd="slow" advTm="81401"/>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7D3E06-D69A-8D4B-8F4E-A5338D96708D}" type="slidenum">
              <a:rPr lang="en-US" smtClean="0"/>
              <a:t>52</a:t>
            </a:fld>
            <a:endParaRPr lang="en-US"/>
          </a:p>
        </p:txBody>
      </p:sp>
      <p:graphicFrame>
        <p:nvGraphicFramePr>
          <p:cNvPr id="6" name="Chart 5"/>
          <p:cNvGraphicFramePr/>
          <p:nvPr>
            <p:extLst>
              <p:ext uri="{D42A27DB-BD31-4B8C-83A1-F6EECF244321}">
                <p14:modId xmlns:p14="http://schemas.microsoft.com/office/powerpoint/2010/main" val="2435499947"/>
              </p:ext>
            </p:extLst>
          </p:nvPr>
        </p:nvGraphicFramePr>
        <p:xfrm>
          <a:off x="1113183" y="1828799"/>
          <a:ext cx="10099300" cy="4651513"/>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DBAE196A-B4C4-754C-B9D1-4BB2451D64D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Gill Sans" charset="0"/>
                <a:ea typeface="Gill Sans" charset="0"/>
                <a:cs typeface="Gill Sans" charset="0"/>
              </a:defRPr>
            </a:lvl1pPr>
          </a:lstStyle>
          <a:p>
            <a:r>
              <a:rPr lang="en-US" dirty="0"/>
              <a:t>Effect of DAGs</a:t>
            </a:r>
          </a:p>
        </p:txBody>
      </p:sp>
      <p:sp>
        <p:nvSpPr>
          <p:cNvPr id="7" name="Title 1">
            <a:extLst>
              <a:ext uri="{FF2B5EF4-FFF2-40B4-BE49-F238E27FC236}">
                <a16:creationId xmlns:a16="http://schemas.microsoft.com/office/drawing/2014/main" id="{17A269F2-CF64-164D-908B-8BF778B65A82}"/>
              </a:ext>
            </a:extLst>
          </p:cNvPr>
          <p:cNvSpPr txBox="1">
            <a:spLocks/>
          </p:cNvSpPr>
          <p:nvPr/>
        </p:nvSpPr>
        <p:spPr>
          <a:xfrm>
            <a:off x="7689081" y="611968"/>
            <a:ext cx="3523402" cy="14644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Gill Sans" charset="0"/>
                <a:ea typeface="Gill Sans" charset="0"/>
                <a:cs typeface="Gill Sans" charset="0"/>
              </a:defRPr>
            </a:lvl1pPr>
          </a:lstStyle>
          <a:p>
            <a:pPr algn="ctr"/>
            <a:r>
              <a:rPr lang="en-US" sz="2400" dirty="0"/>
              <a:t>20% DAG demand </a:t>
            </a:r>
          </a:p>
          <a:p>
            <a:pPr algn="ctr"/>
            <a:r>
              <a:rPr lang="en-US" sz="2400" dirty="0"/>
              <a:t>Mean channel size:16K € </a:t>
            </a:r>
          </a:p>
        </p:txBody>
      </p:sp>
    </p:spTree>
    <p:custDataLst>
      <p:tags r:id="rId1"/>
    </p:custDataLst>
    <p:extLst>
      <p:ext uri="{BB962C8B-B14F-4D97-AF65-F5344CB8AC3E}">
        <p14:creationId xmlns:p14="http://schemas.microsoft.com/office/powerpoint/2010/main" val="258528429"/>
      </p:ext>
    </p:extLst>
  </p:cSld>
  <p:clrMapOvr>
    <a:masterClrMapping/>
  </p:clrMapOvr>
  <mc:AlternateContent xmlns:mc="http://schemas.openxmlformats.org/markup-compatibility/2006" xmlns:p14="http://schemas.microsoft.com/office/powerpoint/2010/main">
    <mc:Choice Requires="p14">
      <p:transition spd="slow" p14:dur="2000" advTm="100969"/>
    </mc:Choice>
    <mc:Fallback xmlns="">
      <p:transition spd="slow" advTm="100969"/>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7D3E06-D69A-8D4B-8F4E-A5338D96708D}" type="slidenum">
              <a:rPr lang="en-US" smtClean="0"/>
              <a:t>53</a:t>
            </a:fld>
            <a:endParaRPr lang="en-US"/>
          </a:p>
        </p:txBody>
      </p:sp>
      <p:graphicFrame>
        <p:nvGraphicFramePr>
          <p:cNvPr id="6" name="Chart 5"/>
          <p:cNvGraphicFramePr/>
          <p:nvPr/>
        </p:nvGraphicFramePr>
        <p:xfrm>
          <a:off x="1113183" y="1828799"/>
          <a:ext cx="10099300" cy="4651513"/>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a:extLst>
              <a:ext uri="{FF2B5EF4-FFF2-40B4-BE49-F238E27FC236}">
                <a16:creationId xmlns:a16="http://schemas.microsoft.com/office/drawing/2014/main" id="{F9682C9E-D672-7E46-93AF-334B157B7A11}"/>
              </a:ext>
            </a:extLst>
          </p:cNvPr>
          <p:cNvCxnSpPr>
            <a:cxnSpLocks/>
          </p:cNvCxnSpPr>
          <p:nvPr/>
        </p:nvCxnSpPr>
        <p:spPr>
          <a:xfrm>
            <a:off x="2171700" y="3822700"/>
            <a:ext cx="8902700" cy="0"/>
          </a:xfrm>
          <a:prstGeom prst="line">
            <a:avLst/>
          </a:prstGeom>
          <a:ln w="381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4429E1-E7AC-5D4A-941F-A168FA2E3D7D}"/>
              </a:ext>
            </a:extLst>
          </p:cNvPr>
          <p:cNvCxnSpPr>
            <a:cxnSpLocks/>
          </p:cNvCxnSpPr>
          <p:nvPr/>
        </p:nvCxnSpPr>
        <p:spPr>
          <a:xfrm>
            <a:off x="2171700" y="3606800"/>
            <a:ext cx="8902700" cy="0"/>
          </a:xfrm>
          <a:prstGeom prst="line">
            <a:avLst/>
          </a:prstGeom>
          <a:ln w="3810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41C32D09-8B3E-B546-8E4A-CE619DE7F92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Gill Sans" charset="0"/>
                <a:ea typeface="Gill Sans" charset="0"/>
                <a:cs typeface="Gill Sans" charset="0"/>
              </a:defRPr>
            </a:lvl1pPr>
          </a:lstStyle>
          <a:p>
            <a:r>
              <a:rPr lang="en-US" dirty="0"/>
              <a:t>Rebalancing required</a:t>
            </a:r>
          </a:p>
        </p:txBody>
      </p:sp>
      <p:sp>
        <p:nvSpPr>
          <p:cNvPr id="9" name="Title 1">
            <a:extLst>
              <a:ext uri="{FF2B5EF4-FFF2-40B4-BE49-F238E27FC236}">
                <a16:creationId xmlns:a16="http://schemas.microsoft.com/office/drawing/2014/main" id="{9F3597A7-40A4-354A-B7D2-078515B646B8}"/>
              </a:ext>
            </a:extLst>
          </p:cNvPr>
          <p:cNvSpPr txBox="1">
            <a:spLocks/>
          </p:cNvSpPr>
          <p:nvPr/>
        </p:nvSpPr>
        <p:spPr>
          <a:xfrm>
            <a:off x="7689081" y="611968"/>
            <a:ext cx="3523402" cy="14644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Gill Sans" charset="0"/>
                <a:ea typeface="Gill Sans" charset="0"/>
                <a:cs typeface="Gill Sans" charset="0"/>
              </a:defRPr>
            </a:lvl1pPr>
          </a:lstStyle>
          <a:p>
            <a:pPr algn="ctr"/>
            <a:r>
              <a:rPr lang="en-US" sz="2400" dirty="0"/>
              <a:t>20% DAG demand </a:t>
            </a:r>
          </a:p>
          <a:p>
            <a:pPr algn="ctr"/>
            <a:r>
              <a:rPr lang="en-US" sz="2400" dirty="0"/>
              <a:t>Mean channel size:16K € </a:t>
            </a:r>
          </a:p>
        </p:txBody>
      </p:sp>
    </p:spTree>
    <p:custDataLst>
      <p:tags r:id="rId1"/>
    </p:custDataLst>
    <p:extLst>
      <p:ext uri="{BB962C8B-B14F-4D97-AF65-F5344CB8AC3E}">
        <p14:creationId xmlns:p14="http://schemas.microsoft.com/office/powerpoint/2010/main" val="37301112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4215885164"/>
              </p:ext>
            </p:extLst>
          </p:nvPr>
        </p:nvGraphicFramePr>
        <p:xfrm>
          <a:off x="1113183" y="1828799"/>
          <a:ext cx="10094976" cy="4654296"/>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12"/>
          </p:nvPr>
        </p:nvSpPr>
        <p:spPr/>
        <p:txBody>
          <a:bodyPr/>
          <a:lstStyle/>
          <a:p>
            <a:fld id="{F87D3E06-D69A-8D4B-8F4E-A5338D96708D}" type="slidenum">
              <a:rPr lang="en-US" smtClean="0"/>
              <a:t>54</a:t>
            </a:fld>
            <a:endParaRPr lang="en-US"/>
          </a:p>
        </p:txBody>
      </p:sp>
      <p:sp>
        <p:nvSpPr>
          <p:cNvPr id="7" name="Title 1">
            <a:extLst>
              <a:ext uri="{FF2B5EF4-FFF2-40B4-BE49-F238E27FC236}">
                <a16:creationId xmlns:a16="http://schemas.microsoft.com/office/drawing/2014/main" id="{1D589D00-6D86-0D48-BE4E-D63A1CE74FE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Gill Sans" charset="0"/>
                <a:ea typeface="Gill Sans" charset="0"/>
                <a:cs typeface="Gill Sans" charset="0"/>
              </a:defRPr>
            </a:lvl1pPr>
          </a:lstStyle>
          <a:p>
            <a:r>
              <a:rPr lang="en-US" dirty="0"/>
              <a:t>Transaction success by size</a:t>
            </a:r>
          </a:p>
        </p:txBody>
      </p:sp>
      <p:sp>
        <p:nvSpPr>
          <p:cNvPr id="11" name="Title 1">
            <a:extLst>
              <a:ext uri="{FF2B5EF4-FFF2-40B4-BE49-F238E27FC236}">
                <a16:creationId xmlns:a16="http://schemas.microsoft.com/office/drawing/2014/main" id="{3FAECCD9-90DB-1C4A-9E78-EE798141F60F}"/>
              </a:ext>
            </a:extLst>
          </p:cNvPr>
          <p:cNvSpPr txBox="1">
            <a:spLocks/>
          </p:cNvSpPr>
          <p:nvPr/>
        </p:nvSpPr>
        <p:spPr>
          <a:xfrm>
            <a:off x="4229100" y="1449557"/>
            <a:ext cx="7819678" cy="545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Gill Sans" charset="0"/>
                <a:ea typeface="Gill Sans" charset="0"/>
                <a:cs typeface="Gill Sans" charset="0"/>
              </a:defRPr>
            </a:lvl1pPr>
          </a:lstStyle>
          <a:p>
            <a:pPr algn="ctr"/>
            <a:r>
              <a:rPr lang="en-US" sz="2400" dirty="0"/>
              <a:t>Circulation demand ✽ Mean Channel Size:16K € </a:t>
            </a:r>
          </a:p>
        </p:txBody>
      </p:sp>
    </p:spTree>
    <p:custDataLst>
      <p:tags r:id="rId1"/>
    </p:custDataLst>
    <p:extLst>
      <p:ext uri="{BB962C8B-B14F-4D97-AF65-F5344CB8AC3E}">
        <p14:creationId xmlns:p14="http://schemas.microsoft.com/office/powerpoint/2010/main" val="2175141931"/>
      </p:ext>
    </p:extLst>
  </p:cSld>
  <p:clrMapOvr>
    <a:masterClrMapping/>
  </p:clrMapOvr>
  <mc:AlternateContent xmlns:mc="http://schemas.openxmlformats.org/markup-compatibility/2006" xmlns:p14="http://schemas.microsoft.com/office/powerpoint/2010/main">
    <mc:Choice Requires="p14">
      <p:transition spd="slow" p14:dur="2000" advTm="81401"/>
    </mc:Choice>
    <mc:Fallback xmlns="">
      <p:transition spd="slow" advTm="8140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Payment channels</a:t>
            </a:r>
          </a:p>
        </p:txBody>
      </p:sp>
      <p:sp>
        <p:nvSpPr>
          <p:cNvPr id="6" name="Slide Number Placeholder 5"/>
          <p:cNvSpPr>
            <a:spLocks noGrp="1"/>
          </p:cNvSpPr>
          <p:nvPr>
            <p:ph type="sldNum" sz="quarter" idx="12"/>
          </p:nvPr>
        </p:nvSpPr>
        <p:spPr/>
        <p:txBody>
          <a:bodyPr/>
          <a:lstStyle/>
          <a:p>
            <a:fld id="{F87D3E06-D69A-8D4B-8F4E-A5338D96708D}" type="slidenum">
              <a:rPr lang="en-US" smtClean="0"/>
              <a:t>6</a:t>
            </a:fld>
            <a:endParaRPr lang="en-US"/>
          </a:p>
        </p:txBody>
      </p:sp>
      <p:sp>
        <p:nvSpPr>
          <p:cNvPr id="7" name="TextBox 6"/>
          <p:cNvSpPr txBox="1"/>
          <p:nvPr/>
        </p:nvSpPr>
        <p:spPr>
          <a:xfrm>
            <a:off x="2399527" y="3344292"/>
            <a:ext cx="151225" cy="369332"/>
          </a:xfrm>
          <a:prstGeom prst="rect">
            <a:avLst/>
          </a:prstGeom>
          <a:noFill/>
        </p:spPr>
        <p:txBody>
          <a:bodyPr wrap="square" rtlCol="0">
            <a:spAutoFit/>
          </a:bodyPr>
          <a:lstStyle/>
          <a:p>
            <a:r>
              <a:rPr lang="en-US" dirty="0">
                <a:solidFill>
                  <a:schemeClr val="bg1">
                    <a:lumMod val="95000"/>
                  </a:schemeClr>
                </a:solidFill>
              </a:rPr>
              <a:t>1</a:t>
            </a:r>
          </a:p>
        </p:txBody>
      </p:sp>
      <p:sp>
        <p:nvSpPr>
          <p:cNvPr id="8" name="TextBox 7"/>
          <p:cNvSpPr txBox="1"/>
          <p:nvPr/>
        </p:nvSpPr>
        <p:spPr>
          <a:xfrm>
            <a:off x="2399527" y="4210156"/>
            <a:ext cx="151225" cy="369332"/>
          </a:xfrm>
          <a:prstGeom prst="rect">
            <a:avLst/>
          </a:prstGeom>
          <a:noFill/>
        </p:spPr>
        <p:txBody>
          <a:bodyPr wrap="square" rtlCol="0">
            <a:spAutoFit/>
          </a:bodyPr>
          <a:lstStyle/>
          <a:p>
            <a:r>
              <a:rPr lang="en-US" dirty="0">
                <a:solidFill>
                  <a:schemeClr val="bg1">
                    <a:lumMod val="95000"/>
                  </a:schemeClr>
                </a:solidFill>
              </a:rPr>
              <a:t>2</a:t>
            </a:r>
          </a:p>
        </p:txBody>
      </p:sp>
      <p:sp>
        <p:nvSpPr>
          <p:cNvPr id="10" name="TextBox 9"/>
          <p:cNvSpPr txBox="1"/>
          <p:nvPr/>
        </p:nvSpPr>
        <p:spPr>
          <a:xfrm>
            <a:off x="5863361" y="3344291"/>
            <a:ext cx="151225" cy="369332"/>
          </a:xfrm>
          <a:prstGeom prst="rect">
            <a:avLst/>
          </a:prstGeom>
          <a:noFill/>
        </p:spPr>
        <p:txBody>
          <a:bodyPr wrap="square" rtlCol="0">
            <a:spAutoFit/>
          </a:bodyPr>
          <a:lstStyle/>
          <a:p>
            <a:r>
              <a:rPr lang="en-US" dirty="0">
                <a:solidFill>
                  <a:schemeClr val="bg1">
                    <a:lumMod val="95000"/>
                  </a:schemeClr>
                </a:solidFill>
              </a:rPr>
              <a:t>1</a:t>
            </a:r>
          </a:p>
        </p:txBody>
      </p:sp>
      <p:sp>
        <p:nvSpPr>
          <p:cNvPr id="11" name="TextBox 10"/>
          <p:cNvSpPr txBox="1"/>
          <p:nvPr/>
        </p:nvSpPr>
        <p:spPr>
          <a:xfrm>
            <a:off x="5863361" y="4210155"/>
            <a:ext cx="151225" cy="369332"/>
          </a:xfrm>
          <a:prstGeom prst="rect">
            <a:avLst/>
          </a:prstGeom>
          <a:noFill/>
        </p:spPr>
        <p:txBody>
          <a:bodyPr wrap="square" rtlCol="0">
            <a:spAutoFit/>
          </a:bodyPr>
          <a:lstStyle/>
          <a:p>
            <a:r>
              <a:rPr lang="en-US" dirty="0">
                <a:solidFill>
                  <a:schemeClr val="bg1">
                    <a:lumMod val="95000"/>
                  </a:schemeClr>
                </a:solidFill>
              </a:rPr>
              <a:t>2</a:t>
            </a:r>
          </a:p>
        </p:txBody>
      </p:sp>
      <p:sp>
        <p:nvSpPr>
          <p:cNvPr id="15" name="Rectangle 14"/>
          <p:cNvSpPr/>
          <p:nvPr/>
        </p:nvSpPr>
        <p:spPr>
          <a:xfrm>
            <a:off x="1828800" y="1854964"/>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17" name="Table 16"/>
          <p:cNvGraphicFramePr>
            <a:graphicFrameLocks noGrp="1"/>
          </p:cNvGraphicFramePr>
          <p:nvPr/>
        </p:nvGraphicFramePr>
        <p:xfrm>
          <a:off x="1825694" y="2233868"/>
          <a:ext cx="1675152" cy="731520"/>
        </p:xfrm>
        <a:graphic>
          <a:graphicData uri="http://schemas.openxmlformats.org/drawingml/2006/table">
            <a:tbl>
              <a:tblPr bandRow="1">
                <a:tableStyleId>{21E4AEA4-8DFA-4A89-87EB-49C32662AFE0}</a:tableStyleId>
              </a:tblPr>
              <a:tblGrid>
                <a:gridCol w="799940">
                  <a:extLst>
                    <a:ext uri="{9D8B030D-6E8A-4147-A177-3AD203B41FA5}">
                      <a16:colId xmlns:a16="http://schemas.microsoft.com/office/drawing/2014/main" val="20000"/>
                    </a:ext>
                  </a:extLst>
                </a:gridCol>
                <a:gridCol w="875212">
                  <a:extLst>
                    <a:ext uri="{9D8B030D-6E8A-4147-A177-3AD203B41FA5}">
                      <a16:colId xmlns:a16="http://schemas.microsoft.com/office/drawing/2014/main" val="20001"/>
                    </a:ext>
                  </a:extLst>
                </a:gridCol>
              </a:tblGrid>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26" name="Rectangle 25"/>
          <p:cNvSpPr/>
          <p:nvPr/>
        </p:nvSpPr>
        <p:spPr>
          <a:xfrm>
            <a:off x="4228011" y="1837547"/>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27" name="Table 26"/>
          <p:cNvGraphicFramePr>
            <a:graphicFrameLocks noGrp="1"/>
          </p:cNvGraphicFramePr>
          <p:nvPr/>
        </p:nvGraphicFramePr>
        <p:xfrm>
          <a:off x="4224905" y="2216451"/>
          <a:ext cx="1675152" cy="731520"/>
        </p:xfrm>
        <a:graphic>
          <a:graphicData uri="http://schemas.openxmlformats.org/drawingml/2006/table">
            <a:tbl>
              <a:tblPr bandRow="1">
                <a:tableStyleId>{21E4AEA4-8DFA-4A89-87EB-49C32662AFE0}</a:tableStyleId>
              </a:tblPr>
              <a:tblGrid>
                <a:gridCol w="799940">
                  <a:extLst>
                    <a:ext uri="{9D8B030D-6E8A-4147-A177-3AD203B41FA5}">
                      <a16:colId xmlns:a16="http://schemas.microsoft.com/office/drawing/2014/main" val="20000"/>
                    </a:ext>
                  </a:extLst>
                </a:gridCol>
                <a:gridCol w="875212">
                  <a:extLst>
                    <a:ext uri="{9D8B030D-6E8A-4147-A177-3AD203B41FA5}">
                      <a16:colId xmlns:a16="http://schemas.microsoft.com/office/drawing/2014/main" val="20001"/>
                    </a:ext>
                  </a:extLst>
                </a:gridCol>
              </a:tblGrid>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28" name="Rectangle 27"/>
          <p:cNvSpPr/>
          <p:nvPr/>
        </p:nvSpPr>
        <p:spPr>
          <a:xfrm>
            <a:off x="9018031"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29" name="Table 28"/>
          <p:cNvGraphicFramePr>
            <a:graphicFrameLocks noGrp="1"/>
          </p:cNvGraphicFramePr>
          <p:nvPr/>
        </p:nvGraphicFramePr>
        <p:xfrm>
          <a:off x="9014925" y="2232209"/>
          <a:ext cx="1675152" cy="731520"/>
        </p:xfrm>
        <a:graphic>
          <a:graphicData uri="http://schemas.openxmlformats.org/drawingml/2006/table">
            <a:tbl>
              <a:tblPr bandRow="1">
                <a:tableStyleId>{21E4AEA4-8DFA-4A89-87EB-49C32662AFE0}</a:tableStyleId>
              </a:tblPr>
              <a:tblGrid>
                <a:gridCol w="799940">
                  <a:extLst>
                    <a:ext uri="{9D8B030D-6E8A-4147-A177-3AD203B41FA5}">
                      <a16:colId xmlns:a16="http://schemas.microsoft.com/office/drawing/2014/main" val="20000"/>
                    </a:ext>
                  </a:extLst>
                </a:gridCol>
                <a:gridCol w="875212">
                  <a:extLst>
                    <a:ext uri="{9D8B030D-6E8A-4147-A177-3AD203B41FA5}">
                      <a16:colId xmlns:a16="http://schemas.microsoft.com/office/drawing/2014/main" val="20001"/>
                    </a:ext>
                  </a:extLst>
                </a:gridCol>
              </a:tblGrid>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30" name="Rectangle 29"/>
          <p:cNvSpPr/>
          <p:nvPr/>
        </p:nvSpPr>
        <p:spPr>
          <a:xfrm>
            <a:off x="6633414"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31" name="Table 30"/>
          <p:cNvGraphicFramePr>
            <a:graphicFrameLocks noGrp="1"/>
          </p:cNvGraphicFramePr>
          <p:nvPr/>
        </p:nvGraphicFramePr>
        <p:xfrm>
          <a:off x="6630308" y="2232209"/>
          <a:ext cx="1675152" cy="731520"/>
        </p:xfrm>
        <a:graphic>
          <a:graphicData uri="http://schemas.openxmlformats.org/drawingml/2006/table">
            <a:tbl>
              <a:tblPr bandRow="1">
                <a:tableStyleId>{21E4AEA4-8DFA-4A89-87EB-49C32662AFE0}</a:tableStyleId>
              </a:tblPr>
              <a:tblGrid>
                <a:gridCol w="799940">
                  <a:extLst>
                    <a:ext uri="{9D8B030D-6E8A-4147-A177-3AD203B41FA5}">
                      <a16:colId xmlns:a16="http://schemas.microsoft.com/office/drawing/2014/main" val="20000"/>
                    </a:ext>
                  </a:extLst>
                </a:gridCol>
                <a:gridCol w="875212">
                  <a:extLst>
                    <a:ext uri="{9D8B030D-6E8A-4147-A177-3AD203B41FA5}">
                      <a16:colId xmlns:a16="http://schemas.microsoft.com/office/drawing/2014/main" val="20001"/>
                    </a:ext>
                  </a:extLst>
                </a:gridCol>
              </a:tblGrid>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32" name="Right Arrow 31"/>
          <p:cNvSpPr/>
          <p:nvPr/>
        </p:nvSpPr>
        <p:spPr>
          <a:xfrm>
            <a:off x="3134014" y="1907201"/>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5559635" y="1852390"/>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7998714" y="1854964"/>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622407" y="3253846"/>
            <a:ext cx="4270392" cy="13379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3" name="Group 22"/>
          <p:cNvGrpSpPr/>
          <p:nvPr/>
        </p:nvGrpSpPr>
        <p:grpSpPr>
          <a:xfrm>
            <a:off x="1629665" y="3235115"/>
            <a:ext cx="4255877" cy="1356679"/>
            <a:chOff x="1629665" y="3235115"/>
            <a:chExt cx="4255877" cy="1356679"/>
          </a:xfrm>
        </p:grpSpPr>
        <p:grpSp>
          <p:nvGrpSpPr>
            <p:cNvPr id="12" name="Group 11"/>
            <p:cNvGrpSpPr/>
            <p:nvPr/>
          </p:nvGrpSpPr>
          <p:grpSpPr>
            <a:xfrm>
              <a:off x="1629665" y="3235115"/>
              <a:ext cx="4255877" cy="1356679"/>
              <a:chOff x="1339209" y="3245872"/>
              <a:chExt cx="4255877" cy="1356679"/>
            </a:xfrm>
          </p:grpSpPr>
          <p:pic>
            <p:nvPicPr>
              <p:cNvPr id="124" name="Picture 123">
                <a:extLst>
                  <a:ext uri="{FF2B5EF4-FFF2-40B4-BE49-F238E27FC236}">
                    <a16:creationId xmlns:a16="http://schemas.microsoft.com/office/drawing/2014/main" id="{EF837493-20F6-0542-9EB1-A54B4F1E4771}"/>
                  </a:ext>
                </a:extLst>
              </p:cNvPr>
              <p:cNvPicPr>
                <a:picLocks noChangeAspect="1"/>
              </p:cNvPicPr>
              <p:nvPr/>
            </p:nvPicPr>
            <p:blipFill>
              <a:blip r:embed="rId4">
                <a:duotone>
                  <a:srgbClr val="4472C4">
                    <a:shade val="45000"/>
                    <a:satMod val="135000"/>
                  </a:srgbClr>
                  <a:prstClr val="white"/>
                </a:duotone>
              </a:blip>
              <a:stretch>
                <a:fillRect/>
              </a:stretch>
            </p:blipFill>
            <p:spPr>
              <a:xfrm>
                <a:off x="2322743" y="3437095"/>
                <a:ext cx="703093" cy="793822"/>
              </a:xfrm>
              <a:prstGeom prst="rect">
                <a:avLst/>
              </a:prstGeom>
            </p:spPr>
          </p:pic>
          <p:pic>
            <p:nvPicPr>
              <p:cNvPr id="125" name="Picture 124">
                <a:extLst>
                  <a:ext uri="{FF2B5EF4-FFF2-40B4-BE49-F238E27FC236}">
                    <a16:creationId xmlns:a16="http://schemas.microsoft.com/office/drawing/2014/main" id="{084AF4F1-86B0-9147-8091-0DABA9770FBA}"/>
                  </a:ext>
                </a:extLst>
              </p:cNvPr>
              <p:cNvPicPr>
                <a:picLocks noChangeAspect="1"/>
              </p:cNvPicPr>
              <p:nvPr/>
            </p:nvPicPr>
            <p:blipFill>
              <a:blip r:embed="rId4">
                <a:duotone>
                  <a:srgbClr val="ED7D31">
                    <a:shade val="45000"/>
                    <a:satMod val="135000"/>
                  </a:srgbClr>
                  <a:prstClr val="white"/>
                </a:duotone>
              </a:blip>
              <a:stretch>
                <a:fillRect/>
              </a:stretch>
            </p:blipFill>
            <p:spPr>
              <a:xfrm>
                <a:off x="4710380" y="3437095"/>
                <a:ext cx="703093" cy="793822"/>
              </a:xfrm>
              <a:prstGeom prst="rect">
                <a:avLst/>
              </a:prstGeom>
            </p:spPr>
          </p:pic>
          <p:sp>
            <p:nvSpPr>
              <p:cNvPr id="126" name="TextBox 125">
                <a:extLst>
                  <a:ext uri="{FF2B5EF4-FFF2-40B4-BE49-F238E27FC236}">
                    <a16:creationId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Alice</a:t>
                </a:r>
              </a:p>
            </p:txBody>
          </p:sp>
          <p:sp>
            <p:nvSpPr>
              <p:cNvPr id="127" name="TextBox 126">
                <a:extLst>
                  <a:ext uri="{FF2B5EF4-FFF2-40B4-BE49-F238E27FC236}">
                    <a16:creationId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Bob</a:t>
                </a:r>
              </a:p>
            </p:txBody>
          </p:sp>
          <p:sp>
            <p:nvSpPr>
              <p:cNvPr id="130" name="TextBox 129">
                <a:extLst>
                  <a:ext uri="{FF2B5EF4-FFF2-40B4-BE49-F238E27FC236}">
                    <a16:creationId xmlns:a16="http://schemas.microsoft.com/office/drawing/2014/main" id="{9DE11898-3F19-2048-874F-758170791F1D}"/>
                  </a:ext>
                </a:extLst>
              </p:cNvPr>
              <p:cNvSpPr txBox="1"/>
              <p:nvPr/>
            </p:nvSpPr>
            <p:spPr>
              <a:xfrm>
                <a:off x="1562282" y="3613067"/>
                <a:ext cx="789729" cy="52388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Helvetica" pitchFamily="2" charset="0"/>
                  </a:rPr>
                  <a:t>Open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Helvetica" pitchFamily="2" charset="0"/>
                  </a:rPr>
                  <a:t>Channel</a:t>
                </a:r>
              </a:p>
            </p:txBody>
          </p:sp>
          <p:sp>
            <p:nvSpPr>
              <p:cNvPr id="131" name="Rectangle 130"/>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132" name="TextBox 131">
                <a:extLst>
                  <a:ext uri="{FF2B5EF4-FFF2-40B4-BE49-F238E27FC236}">
                    <a16:creationId xmlns:a16="http://schemas.microsoft.com/office/drawing/2014/main" id="{9DE11898-3F19-2048-874F-758170791F1D}"/>
                  </a:ext>
                </a:extLst>
              </p:cNvPr>
              <p:cNvSpPr txBox="1"/>
              <p:nvPr/>
            </p:nvSpPr>
            <p:spPr>
              <a:xfrm>
                <a:off x="1361526" y="3245872"/>
                <a:ext cx="420308" cy="36486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latin typeface="Helvetica" pitchFamily="2" charset="0"/>
                  </a:rPr>
                  <a:t>(1)</a:t>
                </a:r>
              </a:p>
            </p:txBody>
          </p:sp>
          <p:pic>
            <p:nvPicPr>
              <p:cNvPr id="41" name="Picture 40"/>
              <p:cNvPicPr>
                <a:picLocks noChangeAspect="1"/>
              </p:cNvPicPr>
              <p:nvPr/>
            </p:nvPicPr>
            <p:blipFill>
              <a:blip r:embed="rId5"/>
              <a:stretch>
                <a:fillRect/>
              </a:stretch>
            </p:blipFill>
            <p:spPr>
              <a:xfrm>
                <a:off x="4098752" y="3707186"/>
                <a:ext cx="394741" cy="429768"/>
              </a:xfrm>
              <a:prstGeom prst="rect">
                <a:avLst/>
              </a:prstGeom>
            </p:spPr>
          </p:pic>
          <p:sp>
            <p:nvSpPr>
              <p:cNvPr id="42" name="TextBox 41"/>
              <p:cNvSpPr txBox="1"/>
              <p:nvPr/>
            </p:nvSpPr>
            <p:spPr>
              <a:xfrm>
                <a:off x="3306375" y="3335899"/>
                <a:ext cx="211032" cy="369332"/>
              </a:xfrm>
              <a:prstGeom prst="rect">
                <a:avLst/>
              </a:prstGeom>
              <a:noFill/>
            </p:spPr>
            <p:txBody>
              <a:bodyPr wrap="square" rtlCol="0">
                <a:spAutoFit/>
              </a:bodyPr>
              <a:lstStyle/>
              <a:p>
                <a:r>
                  <a:rPr lang="en-US" dirty="0"/>
                  <a:t>4</a:t>
                </a:r>
              </a:p>
            </p:txBody>
          </p:sp>
          <p:sp>
            <p:nvSpPr>
              <p:cNvPr id="43" name="TextBox 42"/>
              <p:cNvSpPr txBox="1"/>
              <p:nvPr/>
            </p:nvSpPr>
            <p:spPr>
              <a:xfrm>
                <a:off x="4162695" y="3354430"/>
                <a:ext cx="211032" cy="369332"/>
              </a:xfrm>
              <a:prstGeom prst="rect">
                <a:avLst/>
              </a:prstGeom>
              <a:noFill/>
            </p:spPr>
            <p:txBody>
              <a:bodyPr wrap="square" rtlCol="0">
                <a:spAutoFit/>
              </a:bodyPr>
              <a:lstStyle/>
              <a:p>
                <a:r>
                  <a:rPr lang="en-US" dirty="0"/>
                  <a:t>3</a:t>
                </a:r>
              </a:p>
            </p:txBody>
          </p:sp>
        </p:grpSp>
        <p:grpSp>
          <p:nvGrpSpPr>
            <p:cNvPr id="59" name="Group 58"/>
            <p:cNvGrpSpPr/>
            <p:nvPr/>
          </p:nvGrpSpPr>
          <p:grpSpPr>
            <a:xfrm>
              <a:off x="3532155" y="3632068"/>
              <a:ext cx="411480" cy="504887"/>
              <a:chOff x="8774066" y="3707187"/>
              <a:chExt cx="411480" cy="504887"/>
            </a:xfrm>
          </p:grpSpPr>
          <p:pic>
            <p:nvPicPr>
              <p:cNvPr id="60" name="Picture 59"/>
              <p:cNvPicPr>
                <a:picLocks noChangeAspect="1"/>
              </p:cNvPicPr>
              <p:nvPr/>
            </p:nvPicPr>
            <p:blipFill>
              <a:blip r:embed="rId5"/>
              <a:stretch>
                <a:fillRect/>
              </a:stretch>
            </p:blipFill>
            <p:spPr>
              <a:xfrm>
                <a:off x="8780355" y="3707187"/>
                <a:ext cx="394741" cy="429768"/>
              </a:xfrm>
              <a:prstGeom prst="rect">
                <a:avLst/>
              </a:prstGeom>
            </p:spPr>
          </p:pic>
          <p:pic>
            <p:nvPicPr>
              <p:cNvPr id="61" name="Picture 60"/>
              <p:cNvPicPr>
                <a:picLocks noChangeAspect="1"/>
              </p:cNvPicPr>
              <p:nvPr/>
            </p:nvPicPr>
            <p:blipFill>
              <a:blip r:embed="rId6"/>
              <a:stretch>
                <a:fillRect/>
              </a:stretch>
            </p:blipFill>
            <p:spPr>
              <a:xfrm>
                <a:off x="8774066" y="4079135"/>
                <a:ext cx="411480" cy="132939"/>
              </a:xfrm>
              <a:prstGeom prst="rect">
                <a:avLst/>
              </a:prstGeom>
            </p:spPr>
          </p:pic>
        </p:grpSp>
      </p:grpSp>
      <p:sp>
        <p:nvSpPr>
          <p:cNvPr id="55" name="Up Arrow 54"/>
          <p:cNvSpPr/>
          <p:nvPr/>
        </p:nvSpPr>
        <p:spPr>
          <a:xfrm rot="4317160">
            <a:off x="3420777" y="1790218"/>
            <a:ext cx="189328" cy="24296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514022" y="3443053"/>
            <a:ext cx="4242668" cy="145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EF837493-20F6-0542-9EB1-A54B4F1E4771}"/>
              </a:ext>
            </a:extLst>
          </p:cNvPr>
          <p:cNvPicPr>
            <a:picLocks noChangeAspect="1"/>
          </p:cNvPicPr>
          <p:nvPr/>
        </p:nvPicPr>
        <p:blipFill>
          <a:blip r:embed="rId4">
            <a:duotone>
              <a:srgbClr val="4472C4">
                <a:shade val="45000"/>
                <a:satMod val="135000"/>
              </a:srgbClr>
              <a:prstClr val="white"/>
            </a:duotone>
          </a:blip>
          <a:stretch>
            <a:fillRect/>
          </a:stretch>
        </p:blipFill>
        <p:spPr>
          <a:xfrm>
            <a:off x="3497556" y="3618163"/>
            <a:ext cx="703093" cy="793822"/>
          </a:xfrm>
          <a:prstGeom prst="rect">
            <a:avLst/>
          </a:prstGeom>
        </p:spPr>
      </p:pic>
      <p:pic>
        <p:nvPicPr>
          <p:cNvPr id="44" name="Picture 43">
            <a:extLst>
              <a:ext uri="{FF2B5EF4-FFF2-40B4-BE49-F238E27FC236}">
                <a16:creationId xmlns:a16="http://schemas.microsoft.com/office/drawing/2014/main" id="{084AF4F1-86B0-9147-8091-0DABA9770FBA}"/>
              </a:ext>
            </a:extLst>
          </p:cNvPr>
          <p:cNvPicPr>
            <a:picLocks noChangeAspect="1"/>
          </p:cNvPicPr>
          <p:nvPr/>
        </p:nvPicPr>
        <p:blipFill>
          <a:blip r:embed="rId4">
            <a:duotone>
              <a:srgbClr val="ED7D31">
                <a:shade val="45000"/>
                <a:satMod val="135000"/>
              </a:srgbClr>
              <a:prstClr val="white"/>
            </a:duotone>
          </a:blip>
          <a:stretch>
            <a:fillRect/>
          </a:stretch>
        </p:blipFill>
        <p:spPr>
          <a:xfrm>
            <a:off x="5885193" y="3618163"/>
            <a:ext cx="703093" cy="793822"/>
          </a:xfrm>
          <a:prstGeom prst="rect">
            <a:avLst/>
          </a:prstGeom>
        </p:spPr>
      </p:pic>
      <p:sp>
        <p:nvSpPr>
          <p:cNvPr id="45" name="TextBox 44">
            <a:extLst>
              <a:ext uri="{FF2B5EF4-FFF2-40B4-BE49-F238E27FC236}">
                <a16:creationId xmlns:a16="http://schemas.microsoft.com/office/drawing/2014/main" id="{4395352A-8C43-8E4B-9B82-7202A8834A3A}"/>
              </a:ext>
            </a:extLst>
          </p:cNvPr>
          <p:cNvSpPr txBox="1"/>
          <p:nvPr/>
        </p:nvSpPr>
        <p:spPr>
          <a:xfrm>
            <a:off x="3559421" y="4302458"/>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Alice</a:t>
            </a:r>
          </a:p>
        </p:txBody>
      </p:sp>
      <p:sp>
        <p:nvSpPr>
          <p:cNvPr id="46" name="TextBox 45">
            <a:extLst>
              <a:ext uri="{FF2B5EF4-FFF2-40B4-BE49-F238E27FC236}">
                <a16:creationId xmlns:a16="http://schemas.microsoft.com/office/drawing/2014/main" id="{17DDA035-F333-EA46-96AA-9AA4BE0870F4}"/>
              </a:ext>
            </a:extLst>
          </p:cNvPr>
          <p:cNvSpPr txBox="1"/>
          <p:nvPr/>
        </p:nvSpPr>
        <p:spPr>
          <a:xfrm>
            <a:off x="5998201" y="4351045"/>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Bob</a:t>
            </a:r>
          </a:p>
        </p:txBody>
      </p:sp>
      <p:sp>
        <p:nvSpPr>
          <p:cNvPr id="47" name="TextBox 46">
            <a:extLst>
              <a:ext uri="{FF2B5EF4-FFF2-40B4-BE49-F238E27FC236}">
                <a16:creationId xmlns:a16="http://schemas.microsoft.com/office/drawing/2014/main" id="{9DE11898-3F19-2048-874F-758170791F1D}"/>
              </a:ext>
            </a:extLst>
          </p:cNvPr>
          <p:cNvSpPr txBox="1"/>
          <p:nvPr/>
        </p:nvSpPr>
        <p:spPr>
          <a:xfrm>
            <a:off x="2788757" y="3794135"/>
            <a:ext cx="686406"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err="1">
                <a:ln>
                  <a:noFill/>
                </a:ln>
                <a:solidFill>
                  <a:prstClr val="black"/>
                </a:solidFill>
                <a:effectLst/>
                <a:uLnTx/>
                <a:uFillTx/>
                <a:latin typeface="Helvetica" pitchFamily="2" charset="0"/>
              </a:rPr>
              <a:t>Txn</a:t>
            </a:r>
            <a:r>
              <a:rPr kumimoji="0" lang="en-US" sz="1500" b="1" i="0" u="none" strike="noStrike" kern="0" cap="none" spc="0" normalizeH="0" baseline="0" noProof="0" dirty="0">
                <a:ln>
                  <a:noFill/>
                </a:ln>
                <a:solidFill>
                  <a:prstClr val="black"/>
                </a:solidFill>
                <a:effectLst/>
                <a:uLnTx/>
                <a:uFillTx/>
                <a:latin typeface="Helvetica" pitchFamily="2" charset="0"/>
              </a:rPr>
              <a:t> 1</a:t>
            </a:r>
          </a:p>
        </p:txBody>
      </p:sp>
      <p:sp>
        <p:nvSpPr>
          <p:cNvPr id="48" name="Rectangle 47"/>
          <p:cNvSpPr/>
          <p:nvPr/>
        </p:nvSpPr>
        <p:spPr>
          <a:xfrm>
            <a:off x="2514022" y="3434905"/>
            <a:ext cx="4255877" cy="1494958"/>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49" name="TextBox 48">
            <a:extLst>
              <a:ext uri="{FF2B5EF4-FFF2-40B4-BE49-F238E27FC236}">
                <a16:creationId xmlns:a16="http://schemas.microsoft.com/office/drawing/2014/main" id="{9DE11898-3F19-2048-874F-758170791F1D}"/>
              </a:ext>
            </a:extLst>
          </p:cNvPr>
          <p:cNvSpPr txBox="1"/>
          <p:nvPr/>
        </p:nvSpPr>
        <p:spPr>
          <a:xfrm>
            <a:off x="2536339" y="3426940"/>
            <a:ext cx="42030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latin typeface="Helvetica" pitchFamily="2" charset="0"/>
              </a:rPr>
              <a:t>(2)</a:t>
            </a:r>
          </a:p>
        </p:txBody>
      </p:sp>
      <p:sp>
        <p:nvSpPr>
          <p:cNvPr id="51" name="TextBox 50"/>
          <p:cNvSpPr txBox="1"/>
          <p:nvPr/>
        </p:nvSpPr>
        <p:spPr>
          <a:xfrm>
            <a:off x="4481188" y="3516967"/>
            <a:ext cx="211032" cy="369332"/>
          </a:xfrm>
          <a:prstGeom prst="rect">
            <a:avLst/>
          </a:prstGeom>
          <a:noFill/>
        </p:spPr>
        <p:txBody>
          <a:bodyPr wrap="square" rtlCol="0">
            <a:spAutoFit/>
          </a:bodyPr>
          <a:lstStyle/>
          <a:p>
            <a:r>
              <a:rPr lang="en-US" dirty="0"/>
              <a:t>4</a:t>
            </a:r>
          </a:p>
        </p:txBody>
      </p:sp>
      <p:sp>
        <p:nvSpPr>
          <p:cNvPr id="52" name="TextBox 51"/>
          <p:cNvSpPr txBox="1"/>
          <p:nvPr/>
        </p:nvSpPr>
        <p:spPr>
          <a:xfrm>
            <a:off x="5337508" y="3535498"/>
            <a:ext cx="211032" cy="369332"/>
          </a:xfrm>
          <a:prstGeom prst="rect">
            <a:avLst/>
          </a:prstGeom>
          <a:noFill/>
        </p:spPr>
        <p:txBody>
          <a:bodyPr wrap="square" rtlCol="0">
            <a:spAutoFit/>
          </a:bodyPr>
          <a:lstStyle/>
          <a:p>
            <a:r>
              <a:rPr lang="en-US" dirty="0"/>
              <a:t>3</a:t>
            </a:r>
          </a:p>
        </p:txBody>
      </p:sp>
      <p:pic>
        <p:nvPicPr>
          <p:cNvPr id="57" name="Picture 56"/>
          <p:cNvPicPr>
            <a:picLocks noChangeAspect="1"/>
          </p:cNvPicPr>
          <p:nvPr/>
        </p:nvPicPr>
        <p:blipFill>
          <a:blip r:embed="rId5"/>
          <a:stretch>
            <a:fillRect/>
          </a:stretch>
        </p:blipFill>
        <p:spPr>
          <a:xfrm>
            <a:off x="4436645" y="3893876"/>
            <a:ext cx="394741" cy="429768"/>
          </a:xfrm>
          <a:prstGeom prst="rect">
            <a:avLst/>
          </a:prstGeom>
        </p:spPr>
      </p:pic>
      <p:pic>
        <p:nvPicPr>
          <p:cNvPr id="88" name="Picture 87"/>
          <p:cNvPicPr>
            <a:picLocks noChangeAspect="1"/>
          </p:cNvPicPr>
          <p:nvPr/>
        </p:nvPicPr>
        <p:blipFill>
          <a:blip r:embed="rId5"/>
          <a:stretch>
            <a:fillRect/>
          </a:stretch>
        </p:blipFill>
        <p:spPr>
          <a:xfrm>
            <a:off x="5295299" y="3885040"/>
            <a:ext cx="394741" cy="429768"/>
          </a:xfrm>
          <a:prstGeom prst="rect">
            <a:avLst/>
          </a:prstGeom>
        </p:spPr>
      </p:pic>
      <p:sp>
        <p:nvSpPr>
          <p:cNvPr id="90" name="TextBox 89"/>
          <p:cNvSpPr txBox="1"/>
          <p:nvPr/>
        </p:nvSpPr>
        <p:spPr>
          <a:xfrm>
            <a:off x="5337508" y="3517087"/>
            <a:ext cx="211032" cy="369332"/>
          </a:xfrm>
          <a:prstGeom prst="rect">
            <a:avLst/>
          </a:prstGeom>
          <a:noFill/>
        </p:spPr>
        <p:txBody>
          <a:bodyPr wrap="square" rtlCol="0">
            <a:spAutoFit/>
          </a:bodyPr>
          <a:lstStyle/>
          <a:p>
            <a:r>
              <a:rPr lang="en-US" dirty="0"/>
              <a:t>4</a:t>
            </a:r>
          </a:p>
        </p:txBody>
      </p:sp>
      <p:sp>
        <p:nvSpPr>
          <p:cNvPr id="91" name="TextBox 90"/>
          <p:cNvSpPr txBox="1"/>
          <p:nvPr/>
        </p:nvSpPr>
        <p:spPr>
          <a:xfrm>
            <a:off x="4465761" y="3500966"/>
            <a:ext cx="211032" cy="369332"/>
          </a:xfrm>
          <a:prstGeom prst="rect">
            <a:avLst/>
          </a:prstGeom>
          <a:noFill/>
        </p:spPr>
        <p:txBody>
          <a:bodyPr wrap="square" rtlCol="0">
            <a:spAutoFit/>
          </a:bodyPr>
          <a:lstStyle/>
          <a:p>
            <a:r>
              <a:rPr lang="en-US" dirty="0"/>
              <a:t>3</a:t>
            </a:r>
          </a:p>
        </p:txBody>
      </p:sp>
      <p:pic>
        <p:nvPicPr>
          <p:cNvPr id="4" name="Picture 3"/>
          <p:cNvPicPr>
            <a:picLocks noChangeAspect="1"/>
          </p:cNvPicPr>
          <p:nvPr/>
        </p:nvPicPr>
        <p:blipFill>
          <a:blip r:embed="rId7"/>
          <a:stretch>
            <a:fillRect/>
          </a:stretch>
        </p:blipFill>
        <p:spPr>
          <a:xfrm>
            <a:off x="4432918" y="3827649"/>
            <a:ext cx="418960" cy="227147"/>
          </a:xfrm>
          <a:prstGeom prst="rect">
            <a:avLst/>
          </a:prstGeom>
        </p:spPr>
      </p:pic>
      <p:sp>
        <p:nvSpPr>
          <p:cNvPr id="3" name="TextBox 2"/>
          <p:cNvSpPr txBox="1"/>
          <p:nvPr/>
        </p:nvSpPr>
        <p:spPr>
          <a:xfrm>
            <a:off x="7201615" y="3750105"/>
            <a:ext cx="4513310" cy="830997"/>
          </a:xfrm>
          <a:prstGeom prst="rect">
            <a:avLst/>
          </a:prstGeom>
          <a:noFill/>
        </p:spPr>
        <p:txBody>
          <a:bodyPr wrap="square" rtlCol="0">
            <a:spAutoFit/>
          </a:bodyPr>
          <a:lstStyle/>
          <a:p>
            <a:pPr algn="ctr"/>
            <a:r>
              <a:rPr lang="en-US" sz="2400" dirty="0">
                <a:latin typeface="Gill Sans" panose="020B0502020104020203" pitchFamily="34" charset="-79"/>
                <a:cs typeface="Gill Sans" panose="020B0502020104020203" pitchFamily="34" charset="-79"/>
              </a:rPr>
              <a:t>Alice sends Bob a signed message, confirming new balances</a:t>
            </a:r>
          </a:p>
        </p:txBody>
      </p:sp>
      <p:sp>
        <p:nvSpPr>
          <p:cNvPr id="58" name="Rectangle 57">
            <a:extLst>
              <a:ext uri="{FF2B5EF4-FFF2-40B4-BE49-F238E27FC236}">
                <a16:creationId xmlns:a16="http://schemas.microsoft.com/office/drawing/2014/main" id="{13F82F1B-C2E8-9E42-A326-3DD7497C9267}"/>
              </a:ext>
            </a:extLst>
          </p:cNvPr>
          <p:cNvSpPr/>
          <p:nvPr/>
        </p:nvSpPr>
        <p:spPr>
          <a:xfrm>
            <a:off x="1862136" y="5434892"/>
            <a:ext cx="8975470" cy="584775"/>
          </a:xfrm>
          <a:prstGeom prst="rect">
            <a:avLst/>
          </a:prstGeom>
        </p:spPr>
        <p:txBody>
          <a:bodyPr wrap="none">
            <a:spAutoFit/>
          </a:bodyPr>
          <a:lstStyle/>
          <a:p>
            <a:pPr algn="ctr"/>
            <a:r>
              <a:rPr lang="en-US" sz="3200" dirty="0">
                <a:latin typeface="Gill Sans Light" panose="020B0302020104020203" pitchFamily="34" charset="-79"/>
                <a:cs typeface="Gill Sans Light" panose="020B0302020104020203" pitchFamily="34" charset="-79"/>
              </a:rPr>
              <a:t>Key Idea: Use blockchain (as arbiter) only as necessary!</a:t>
            </a:r>
          </a:p>
        </p:txBody>
      </p:sp>
    </p:spTree>
    <p:custDataLst>
      <p:tags r:id="rId1"/>
    </p:custDataLst>
    <p:extLst>
      <p:ext uri="{BB962C8B-B14F-4D97-AF65-F5344CB8AC3E}">
        <p14:creationId xmlns:p14="http://schemas.microsoft.com/office/powerpoint/2010/main" val="2303618382"/>
      </p:ext>
    </p:extLst>
  </p:cSld>
  <p:clrMapOvr>
    <a:masterClrMapping/>
  </p:clrMapOvr>
  <mc:AlternateContent xmlns:mc="http://schemas.openxmlformats.org/markup-compatibility/2006" xmlns:p14="http://schemas.microsoft.com/office/powerpoint/2010/main">
    <mc:Choice Requires="p14">
      <p:transition spd="slow" p14:dur="2000" advTm="11038"/>
    </mc:Choice>
    <mc:Fallback xmlns="">
      <p:transition spd="slow" advTm="110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0" presetClass="path" presetSubtype="0" accel="50000" decel="50000" fill="hold" nodeType="withEffect">
                                  <p:stCondLst>
                                    <p:cond delay="0"/>
                                  </p:stCondLst>
                                  <p:childTnLst>
                                    <p:animMotion origin="layout" path="M 1.875E-6 -2.22222E-6 L 0.06979 -0.00139 " pathEditMode="relative" rAng="0" ptsTypes="AA">
                                      <p:cBhvr>
                                        <p:cTn id="10" dur="1000" fill="hold"/>
                                        <p:tgtEl>
                                          <p:spTgt spid="4"/>
                                        </p:tgtEl>
                                        <p:attrNameLst>
                                          <p:attrName>ppt_x</p:attrName>
                                          <p:attrName>ppt_y</p:attrName>
                                        </p:attrNameLst>
                                      </p:cBhvr>
                                      <p:rCtr x="3516" y="671"/>
                                    </p:animMotion>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90"/>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90" grpId="0"/>
      <p:bldP spid="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Payment channels</a:t>
            </a:r>
          </a:p>
        </p:txBody>
      </p:sp>
      <p:sp>
        <p:nvSpPr>
          <p:cNvPr id="6" name="Slide Number Placeholder 5"/>
          <p:cNvSpPr>
            <a:spLocks noGrp="1"/>
          </p:cNvSpPr>
          <p:nvPr>
            <p:ph type="sldNum" sz="quarter" idx="12"/>
          </p:nvPr>
        </p:nvSpPr>
        <p:spPr/>
        <p:txBody>
          <a:bodyPr/>
          <a:lstStyle/>
          <a:p>
            <a:fld id="{F87D3E06-D69A-8D4B-8F4E-A5338D96708D}" type="slidenum">
              <a:rPr lang="en-US" smtClean="0"/>
              <a:t>7</a:t>
            </a:fld>
            <a:endParaRPr lang="en-US"/>
          </a:p>
        </p:txBody>
      </p:sp>
      <p:sp>
        <p:nvSpPr>
          <p:cNvPr id="7" name="TextBox 6"/>
          <p:cNvSpPr txBox="1"/>
          <p:nvPr/>
        </p:nvSpPr>
        <p:spPr>
          <a:xfrm>
            <a:off x="2399527" y="3344292"/>
            <a:ext cx="151225" cy="369332"/>
          </a:xfrm>
          <a:prstGeom prst="rect">
            <a:avLst/>
          </a:prstGeom>
          <a:noFill/>
        </p:spPr>
        <p:txBody>
          <a:bodyPr wrap="square" rtlCol="0">
            <a:spAutoFit/>
          </a:bodyPr>
          <a:lstStyle/>
          <a:p>
            <a:r>
              <a:rPr lang="en-US" dirty="0">
                <a:solidFill>
                  <a:schemeClr val="bg1">
                    <a:lumMod val="95000"/>
                  </a:schemeClr>
                </a:solidFill>
              </a:rPr>
              <a:t>1</a:t>
            </a:r>
          </a:p>
        </p:txBody>
      </p:sp>
      <p:sp>
        <p:nvSpPr>
          <p:cNvPr id="8" name="TextBox 7"/>
          <p:cNvSpPr txBox="1"/>
          <p:nvPr/>
        </p:nvSpPr>
        <p:spPr>
          <a:xfrm>
            <a:off x="2399527" y="4210156"/>
            <a:ext cx="151225" cy="369332"/>
          </a:xfrm>
          <a:prstGeom prst="rect">
            <a:avLst/>
          </a:prstGeom>
          <a:noFill/>
        </p:spPr>
        <p:txBody>
          <a:bodyPr wrap="square" rtlCol="0">
            <a:spAutoFit/>
          </a:bodyPr>
          <a:lstStyle/>
          <a:p>
            <a:r>
              <a:rPr lang="en-US" dirty="0">
                <a:solidFill>
                  <a:schemeClr val="bg1">
                    <a:lumMod val="95000"/>
                  </a:schemeClr>
                </a:solidFill>
              </a:rPr>
              <a:t>2</a:t>
            </a:r>
          </a:p>
        </p:txBody>
      </p:sp>
      <p:sp>
        <p:nvSpPr>
          <p:cNvPr id="10" name="TextBox 9"/>
          <p:cNvSpPr txBox="1"/>
          <p:nvPr/>
        </p:nvSpPr>
        <p:spPr>
          <a:xfrm>
            <a:off x="5863361" y="3344291"/>
            <a:ext cx="151225" cy="369332"/>
          </a:xfrm>
          <a:prstGeom prst="rect">
            <a:avLst/>
          </a:prstGeom>
          <a:noFill/>
        </p:spPr>
        <p:txBody>
          <a:bodyPr wrap="square" rtlCol="0">
            <a:spAutoFit/>
          </a:bodyPr>
          <a:lstStyle/>
          <a:p>
            <a:r>
              <a:rPr lang="en-US" dirty="0">
                <a:solidFill>
                  <a:schemeClr val="bg1">
                    <a:lumMod val="95000"/>
                  </a:schemeClr>
                </a:solidFill>
              </a:rPr>
              <a:t>1</a:t>
            </a:r>
          </a:p>
        </p:txBody>
      </p:sp>
      <p:sp>
        <p:nvSpPr>
          <p:cNvPr id="11" name="TextBox 10"/>
          <p:cNvSpPr txBox="1"/>
          <p:nvPr/>
        </p:nvSpPr>
        <p:spPr>
          <a:xfrm>
            <a:off x="5863361" y="4210155"/>
            <a:ext cx="151225" cy="369332"/>
          </a:xfrm>
          <a:prstGeom prst="rect">
            <a:avLst/>
          </a:prstGeom>
          <a:noFill/>
        </p:spPr>
        <p:txBody>
          <a:bodyPr wrap="square" rtlCol="0">
            <a:spAutoFit/>
          </a:bodyPr>
          <a:lstStyle/>
          <a:p>
            <a:r>
              <a:rPr lang="en-US" dirty="0">
                <a:solidFill>
                  <a:schemeClr val="bg1">
                    <a:lumMod val="95000"/>
                  </a:schemeClr>
                </a:solidFill>
              </a:rPr>
              <a:t>2</a:t>
            </a:r>
          </a:p>
        </p:txBody>
      </p:sp>
      <p:sp>
        <p:nvSpPr>
          <p:cNvPr id="15" name="Rectangle 14"/>
          <p:cNvSpPr/>
          <p:nvPr/>
        </p:nvSpPr>
        <p:spPr>
          <a:xfrm>
            <a:off x="1828800" y="1854964"/>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17" name="Table 16"/>
          <p:cNvGraphicFramePr>
            <a:graphicFrameLocks noGrp="1"/>
          </p:cNvGraphicFramePr>
          <p:nvPr/>
        </p:nvGraphicFramePr>
        <p:xfrm>
          <a:off x="1825694" y="2233868"/>
          <a:ext cx="1675152" cy="731520"/>
        </p:xfrm>
        <a:graphic>
          <a:graphicData uri="http://schemas.openxmlformats.org/drawingml/2006/table">
            <a:tbl>
              <a:tblPr bandRow="1">
                <a:tableStyleId>{21E4AEA4-8DFA-4A89-87EB-49C32662AFE0}</a:tableStyleId>
              </a:tblPr>
              <a:tblGrid>
                <a:gridCol w="799940">
                  <a:extLst>
                    <a:ext uri="{9D8B030D-6E8A-4147-A177-3AD203B41FA5}">
                      <a16:colId xmlns:a16="http://schemas.microsoft.com/office/drawing/2014/main" val="20000"/>
                    </a:ext>
                  </a:extLst>
                </a:gridCol>
                <a:gridCol w="875212">
                  <a:extLst>
                    <a:ext uri="{9D8B030D-6E8A-4147-A177-3AD203B41FA5}">
                      <a16:colId xmlns:a16="http://schemas.microsoft.com/office/drawing/2014/main" val="20001"/>
                    </a:ext>
                  </a:extLst>
                </a:gridCol>
              </a:tblGrid>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26" name="Rectangle 25"/>
          <p:cNvSpPr/>
          <p:nvPr/>
        </p:nvSpPr>
        <p:spPr>
          <a:xfrm>
            <a:off x="4228011" y="1837547"/>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27" name="Table 26"/>
          <p:cNvGraphicFramePr>
            <a:graphicFrameLocks noGrp="1"/>
          </p:cNvGraphicFramePr>
          <p:nvPr/>
        </p:nvGraphicFramePr>
        <p:xfrm>
          <a:off x="4224905" y="2216451"/>
          <a:ext cx="1675152" cy="731520"/>
        </p:xfrm>
        <a:graphic>
          <a:graphicData uri="http://schemas.openxmlformats.org/drawingml/2006/table">
            <a:tbl>
              <a:tblPr bandRow="1">
                <a:tableStyleId>{21E4AEA4-8DFA-4A89-87EB-49C32662AFE0}</a:tableStyleId>
              </a:tblPr>
              <a:tblGrid>
                <a:gridCol w="799940">
                  <a:extLst>
                    <a:ext uri="{9D8B030D-6E8A-4147-A177-3AD203B41FA5}">
                      <a16:colId xmlns:a16="http://schemas.microsoft.com/office/drawing/2014/main" val="20000"/>
                    </a:ext>
                  </a:extLst>
                </a:gridCol>
                <a:gridCol w="875212">
                  <a:extLst>
                    <a:ext uri="{9D8B030D-6E8A-4147-A177-3AD203B41FA5}">
                      <a16:colId xmlns:a16="http://schemas.microsoft.com/office/drawing/2014/main" val="20001"/>
                    </a:ext>
                  </a:extLst>
                </a:gridCol>
              </a:tblGrid>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28" name="Rectangle 27"/>
          <p:cNvSpPr/>
          <p:nvPr/>
        </p:nvSpPr>
        <p:spPr>
          <a:xfrm>
            <a:off x="9018031"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29" name="Table 28"/>
          <p:cNvGraphicFramePr>
            <a:graphicFrameLocks noGrp="1"/>
          </p:cNvGraphicFramePr>
          <p:nvPr/>
        </p:nvGraphicFramePr>
        <p:xfrm>
          <a:off x="9014925" y="2232209"/>
          <a:ext cx="1675152" cy="731520"/>
        </p:xfrm>
        <a:graphic>
          <a:graphicData uri="http://schemas.openxmlformats.org/drawingml/2006/table">
            <a:tbl>
              <a:tblPr bandRow="1">
                <a:tableStyleId>{21E4AEA4-8DFA-4A89-87EB-49C32662AFE0}</a:tableStyleId>
              </a:tblPr>
              <a:tblGrid>
                <a:gridCol w="799940">
                  <a:extLst>
                    <a:ext uri="{9D8B030D-6E8A-4147-A177-3AD203B41FA5}">
                      <a16:colId xmlns:a16="http://schemas.microsoft.com/office/drawing/2014/main" val="20000"/>
                    </a:ext>
                  </a:extLst>
                </a:gridCol>
                <a:gridCol w="875212">
                  <a:extLst>
                    <a:ext uri="{9D8B030D-6E8A-4147-A177-3AD203B41FA5}">
                      <a16:colId xmlns:a16="http://schemas.microsoft.com/office/drawing/2014/main" val="20001"/>
                    </a:ext>
                  </a:extLst>
                </a:gridCol>
              </a:tblGrid>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30" name="Rectangle 29"/>
          <p:cNvSpPr/>
          <p:nvPr/>
        </p:nvSpPr>
        <p:spPr>
          <a:xfrm>
            <a:off x="6633414"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31" name="Table 30"/>
          <p:cNvGraphicFramePr>
            <a:graphicFrameLocks noGrp="1"/>
          </p:cNvGraphicFramePr>
          <p:nvPr/>
        </p:nvGraphicFramePr>
        <p:xfrm>
          <a:off x="6630308" y="2232209"/>
          <a:ext cx="1675152" cy="731520"/>
        </p:xfrm>
        <a:graphic>
          <a:graphicData uri="http://schemas.openxmlformats.org/drawingml/2006/table">
            <a:tbl>
              <a:tblPr bandRow="1">
                <a:tableStyleId>{21E4AEA4-8DFA-4A89-87EB-49C32662AFE0}</a:tableStyleId>
              </a:tblPr>
              <a:tblGrid>
                <a:gridCol w="799940">
                  <a:extLst>
                    <a:ext uri="{9D8B030D-6E8A-4147-A177-3AD203B41FA5}">
                      <a16:colId xmlns:a16="http://schemas.microsoft.com/office/drawing/2014/main" val="20000"/>
                    </a:ext>
                  </a:extLst>
                </a:gridCol>
                <a:gridCol w="875212">
                  <a:extLst>
                    <a:ext uri="{9D8B030D-6E8A-4147-A177-3AD203B41FA5}">
                      <a16:colId xmlns:a16="http://schemas.microsoft.com/office/drawing/2014/main" val="20001"/>
                    </a:ext>
                  </a:extLst>
                </a:gridCol>
              </a:tblGrid>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32" name="Right Arrow 31"/>
          <p:cNvSpPr/>
          <p:nvPr/>
        </p:nvSpPr>
        <p:spPr>
          <a:xfrm>
            <a:off x="3134014" y="1907201"/>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5559635" y="1852390"/>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7998714" y="1854964"/>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622407" y="3253846"/>
            <a:ext cx="4270392" cy="13379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3" name="Group 22"/>
          <p:cNvGrpSpPr/>
          <p:nvPr/>
        </p:nvGrpSpPr>
        <p:grpSpPr>
          <a:xfrm>
            <a:off x="1629665" y="3235115"/>
            <a:ext cx="4255877" cy="1356679"/>
            <a:chOff x="1629665" y="3235115"/>
            <a:chExt cx="4255877" cy="1356679"/>
          </a:xfrm>
        </p:grpSpPr>
        <p:grpSp>
          <p:nvGrpSpPr>
            <p:cNvPr id="12" name="Group 11"/>
            <p:cNvGrpSpPr/>
            <p:nvPr/>
          </p:nvGrpSpPr>
          <p:grpSpPr>
            <a:xfrm>
              <a:off x="1629665" y="3235115"/>
              <a:ext cx="4255877" cy="1356679"/>
              <a:chOff x="1339209" y="3245872"/>
              <a:chExt cx="4255877" cy="1356679"/>
            </a:xfrm>
          </p:grpSpPr>
          <p:pic>
            <p:nvPicPr>
              <p:cNvPr id="124" name="Picture 123">
                <a:extLst>
                  <a:ext uri="{FF2B5EF4-FFF2-40B4-BE49-F238E27FC236}">
                    <a16:creationId xmlns:a16="http://schemas.microsoft.com/office/drawing/2014/main" id="{EF837493-20F6-0542-9EB1-A54B4F1E4771}"/>
                  </a:ext>
                </a:extLst>
              </p:cNvPr>
              <p:cNvPicPr>
                <a:picLocks noChangeAspect="1"/>
              </p:cNvPicPr>
              <p:nvPr/>
            </p:nvPicPr>
            <p:blipFill>
              <a:blip r:embed="rId4">
                <a:duotone>
                  <a:srgbClr val="4472C4">
                    <a:shade val="45000"/>
                    <a:satMod val="135000"/>
                  </a:srgbClr>
                  <a:prstClr val="white"/>
                </a:duotone>
              </a:blip>
              <a:stretch>
                <a:fillRect/>
              </a:stretch>
            </p:blipFill>
            <p:spPr>
              <a:xfrm>
                <a:off x="2322743" y="3437095"/>
                <a:ext cx="703093" cy="793822"/>
              </a:xfrm>
              <a:prstGeom prst="rect">
                <a:avLst/>
              </a:prstGeom>
            </p:spPr>
          </p:pic>
          <p:pic>
            <p:nvPicPr>
              <p:cNvPr id="125" name="Picture 124">
                <a:extLst>
                  <a:ext uri="{FF2B5EF4-FFF2-40B4-BE49-F238E27FC236}">
                    <a16:creationId xmlns:a16="http://schemas.microsoft.com/office/drawing/2014/main" id="{084AF4F1-86B0-9147-8091-0DABA9770FBA}"/>
                  </a:ext>
                </a:extLst>
              </p:cNvPr>
              <p:cNvPicPr>
                <a:picLocks noChangeAspect="1"/>
              </p:cNvPicPr>
              <p:nvPr/>
            </p:nvPicPr>
            <p:blipFill>
              <a:blip r:embed="rId4">
                <a:duotone>
                  <a:srgbClr val="ED7D31">
                    <a:shade val="45000"/>
                    <a:satMod val="135000"/>
                  </a:srgbClr>
                  <a:prstClr val="white"/>
                </a:duotone>
              </a:blip>
              <a:stretch>
                <a:fillRect/>
              </a:stretch>
            </p:blipFill>
            <p:spPr>
              <a:xfrm>
                <a:off x="4710380" y="3437095"/>
                <a:ext cx="703093" cy="793822"/>
              </a:xfrm>
              <a:prstGeom prst="rect">
                <a:avLst/>
              </a:prstGeom>
            </p:spPr>
          </p:pic>
          <p:sp>
            <p:nvSpPr>
              <p:cNvPr id="126" name="TextBox 125">
                <a:extLst>
                  <a:ext uri="{FF2B5EF4-FFF2-40B4-BE49-F238E27FC236}">
                    <a16:creationId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Alice</a:t>
                </a:r>
              </a:p>
            </p:txBody>
          </p:sp>
          <p:sp>
            <p:nvSpPr>
              <p:cNvPr id="127" name="TextBox 126">
                <a:extLst>
                  <a:ext uri="{FF2B5EF4-FFF2-40B4-BE49-F238E27FC236}">
                    <a16:creationId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Bob</a:t>
                </a:r>
              </a:p>
            </p:txBody>
          </p:sp>
          <p:sp>
            <p:nvSpPr>
              <p:cNvPr id="130" name="TextBox 129">
                <a:extLst>
                  <a:ext uri="{FF2B5EF4-FFF2-40B4-BE49-F238E27FC236}">
                    <a16:creationId xmlns:a16="http://schemas.microsoft.com/office/drawing/2014/main" id="{9DE11898-3F19-2048-874F-758170791F1D}"/>
                  </a:ext>
                </a:extLst>
              </p:cNvPr>
              <p:cNvSpPr txBox="1"/>
              <p:nvPr/>
            </p:nvSpPr>
            <p:spPr>
              <a:xfrm>
                <a:off x="1562282" y="3613067"/>
                <a:ext cx="789729" cy="52388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Helvetica" pitchFamily="2" charset="0"/>
                  </a:rPr>
                  <a:t>Open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Helvetica" pitchFamily="2" charset="0"/>
                  </a:rPr>
                  <a:t>Channel</a:t>
                </a:r>
              </a:p>
            </p:txBody>
          </p:sp>
          <p:sp>
            <p:nvSpPr>
              <p:cNvPr id="131" name="Rectangle 130"/>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132" name="TextBox 131">
                <a:extLst>
                  <a:ext uri="{FF2B5EF4-FFF2-40B4-BE49-F238E27FC236}">
                    <a16:creationId xmlns:a16="http://schemas.microsoft.com/office/drawing/2014/main" id="{9DE11898-3F19-2048-874F-758170791F1D}"/>
                  </a:ext>
                </a:extLst>
              </p:cNvPr>
              <p:cNvSpPr txBox="1"/>
              <p:nvPr/>
            </p:nvSpPr>
            <p:spPr>
              <a:xfrm>
                <a:off x="1361526" y="3245872"/>
                <a:ext cx="420308" cy="36486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latin typeface="Helvetica" pitchFamily="2" charset="0"/>
                  </a:rPr>
                  <a:t>(1)</a:t>
                </a:r>
              </a:p>
            </p:txBody>
          </p:sp>
          <p:pic>
            <p:nvPicPr>
              <p:cNvPr id="41" name="Picture 40"/>
              <p:cNvPicPr>
                <a:picLocks noChangeAspect="1"/>
              </p:cNvPicPr>
              <p:nvPr/>
            </p:nvPicPr>
            <p:blipFill>
              <a:blip r:embed="rId5"/>
              <a:stretch>
                <a:fillRect/>
              </a:stretch>
            </p:blipFill>
            <p:spPr>
              <a:xfrm>
                <a:off x="4098752" y="3707186"/>
                <a:ext cx="394741" cy="429768"/>
              </a:xfrm>
              <a:prstGeom prst="rect">
                <a:avLst/>
              </a:prstGeom>
            </p:spPr>
          </p:pic>
          <p:sp>
            <p:nvSpPr>
              <p:cNvPr id="42" name="TextBox 41"/>
              <p:cNvSpPr txBox="1"/>
              <p:nvPr/>
            </p:nvSpPr>
            <p:spPr>
              <a:xfrm>
                <a:off x="3306375" y="3335899"/>
                <a:ext cx="211032" cy="369332"/>
              </a:xfrm>
              <a:prstGeom prst="rect">
                <a:avLst/>
              </a:prstGeom>
              <a:noFill/>
            </p:spPr>
            <p:txBody>
              <a:bodyPr wrap="square" rtlCol="0">
                <a:spAutoFit/>
              </a:bodyPr>
              <a:lstStyle/>
              <a:p>
                <a:r>
                  <a:rPr lang="en-US" dirty="0"/>
                  <a:t>4</a:t>
                </a:r>
              </a:p>
            </p:txBody>
          </p:sp>
          <p:sp>
            <p:nvSpPr>
              <p:cNvPr id="43" name="TextBox 42"/>
              <p:cNvSpPr txBox="1"/>
              <p:nvPr/>
            </p:nvSpPr>
            <p:spPr>
              <a:xfrm>
                <a:off x="4162695" y="3354430"/>
                <a:ext cx="211032" cy="369332"/>
              </a:xfrm>
              <a:prstGeom prst="rect">
                <a:avLst/>
              </a:prstGeom>
              <a:noFill/>
            </p:spPr>
            <p:txBody>
              <a:bodyPr wrap="square" rtlCol="0">
                <a:spAutoFit/>
              </a:bodyPr>
              <a:lstStyle/>
              <a:p>
                <a:r>
                  <a:rPr lang="en-US" dirty="0"/>
                  <a:t>3</a:t>
                </a:r>
              </a:p>
            </p:txBody>
          </p:sp>
        </p:grpSp>
        <p:grpSp>
          <p:nvGrpSpPr>
            <p:cNvPr id="59" name="Group 58"/>
            <p:cNvGrpSpPr/>
            <p:nvPr/>
          </p:nvGrpSpPr>
          <p:grpSpPr>
            <a:xfrm>
              <a:off x="3532155" y="3632068"/>
              <a:ext cx="411480" cy="504887"/>
              <a:chOff x="8774066" y="3707187"/>
              <a:chExt cx="411480" cy="504887"/>
            </a:xfrm>
          </p:grpSpPr>
          <p:pic>
            <p:nvPicPr>
              <p:cNvPr id="60" name="Picture 59"/>
              <p:cNvPicPr>
                <a:picLocks noChangeAspect="1"/>
              </p:cNvPicPr>
              <p:nvPr/>
            </p:nvPicPr>
            <p:blipFill>
              <a:blip r:embed="rId5"/>
              <a:stretch>
                <a:fillRect/>
              </a:stretch>
            </p:blipFill>
            <p:spPr>
              <a:xfrm>
                <a:off x="8780355" y="3707187"/>
                <a:ext cx="394741" cy="429768"/>
              </a:xfrm>
              <a:prstGeom prst="rect">
                <a:avLst/>
              </a:prstGeom>
            </p:spPr>
          </p:pic>
          <p:pic>
            <p:nvPicPr>
              <p:cNvPr id="61" name="Picture 60"/>
              <p:cNvPicPr>
                <a:picLocks noChangeAspect="1"/>
              </p:cNvPicPr>
              <p:nvPr/>
            </p:nvPicPr>
            <p:blipFill>
              <a:blip r:embed="rId6"/>
              <a:stretch>
                <a:fillRect/>
              </a:stretch>
            </p:blipFill>
            <p:spPr>
              <a:xfrm>
                <a:off x="8774066" y="4079135"/>
                <a:ext cx="411480" cy="132939"/>
              </a:xfrm>
              <a:prstGeom prst="rect">
                <a:avLst/>
              </a:prstGeom>
            </p:spPr>
          </p:pic>
        </p:grpSp>
      </p:grpSp>
      <p:grpSp>
        <p:nvGrpSpPr>
          <p:cNvPr id="3" name="Group 2"/>
          <p:cNvGrpSpPr/>
          <p:nvPr/>
        </p:nvGrpSpPr>
        <p:grpSpPr>
          <a:xfrm>
            <a:off x="2514022" y="3426940"/>
            <a:ext cx="4255877" cy="1502923"/>
            <a:chOff x="2247602" y="3601136"/>
            <a:chExt cx="4255877" cy="1502923"/>
          </a:xfrm>
        </p:grpSpPr>
        <p:sp>
          <p:nvSpPr>
            <p:cNvPr id="53" name="Rectangle 52"/>
            <p:cNvSpPr/>
            <p:nvPr/>
          </p:nvSpPr>
          <p:spPr>
            <a:xfrm>
              <a:off x="2247602" y="3617249"/>
              <a:ext cx="4242668" cy="145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247602" y="3601136"/>
              <a:ext cx="4255877" cy="1502923"/>
              <a:chOff x="1339209" y="3245872"/>
              <a:chExt cx="4255877" cy="1502923"/>
            </a:xfrm>
          </p:grpSpPr>
          <p:pic>
            <p:nvPicPr>
              <p:cNvPr id="40" name="Picture 39">
                <a:extLst>
                  <a:ext uri="{FF2B5EF4-FFF2-40B4-BE49-F238E27FC236}">
                    <a16:creationId xmlns:a16="http://schemas.microsoft.com/office/drawing/2014/main" id="{EF837493-20F6-0542-9EB1-A54B4F1E4771}"/>
                  </a:ext>
                </a:extLst>
              </p:cNvPr>
              <p:cNvPicPr>
                <a:picLocks noChangeAspect="1"/>
              </p:cNvPicPr>
              <p:nvPr/>
            </p:nvPicPr>
            <p:blipFill>
              <a:blip r:embed="rId4">
                <a:duotone>
                  <a:srgbClr val="4472C4">
                    <a:shade val="45000"/>
                    <a:satMod val="135000"/>
                  </a:srgbClr>
                  <a:prstClr val="white"/>
                </a:duotone>
              </a:blip>
              <a:stretch>
                <a:fillRect/>
              </a:stretch>
            </p:blipFill>
            <p:spPr>
              <a:xfrm>
                <a:off x="2322743" y="3437095"/>
                <a:ext cx="703093" cy="793822"/>
              </a:xfrm>
              <a:prstGeom prst="rect">
                <a:avLst/>
              </a:prstGeom>
            </p:spPr>
          </p:pic>
          <p:pic>
            <p:nvPicPr>
              <p:cNvPr id="44" name="Picture 43">
                <a:extLst>
                  <a:ext uri="{FF2B5EF4-FFF2-40B4-BE49-F238E27FC236}">
                    <a16:creationId xmlns:a16="http://schemas.microsoft.com/office/drawing/2014/main" id="{084AF4F1-86B0-9147-8091-0DABA9770FBA}"/>
                  </a:ext>
                </a:extLst>
              </p:cNvPr>
              <p:cNvPicPr>
                <a:picLocks noChangeAspect="1"/>
              </p:cNvPicPr>
              <p:nvPr/>
            </p:nvPicPr>
            <p:blipFill>
              <a:blip r:embed="rId4">
                <a:duotone>
                  <a:srgbClr val="ED7D31">
                    <a:shade val="45000"/>
                    <a:satMod val="135000"/>
                  </a:srgbClr>
                  <a:prstClr val="white"/>
                </a:duotone>
              </a:blip>
              <a:stretch>
                <a:fillRect/>
              </a:stretch>
            </p:blipFill>
            <p:spPr>
              <a:xfrm>
                <a:off x="4710380" y="3437095"/>
                <a:ext cx="703093" cy="793822"/>
              </a:xfrm>
              <a:prstGeom prst="rect">
                <a:avLst/>
              </a:prstGeom>
            </p:spPr>
          </p:pic>
          <p:sp>
            <p:nvSpPr>
              <p:cNvPr id="45" name="TextBox 44">
                <a:extLst>
                  <a:ext uri="{FF2B5EF4-FFF2-40B4-BE49-F238E27FC236}">
                    <a16:creationId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Alice</a:t>
                </a:r>
              </a:p>
            </p:txBody>
          </p:sp>
          <p:sp>
            <p:nvSpPr>
              <p:cNvPr id="46" name="TextBox 45">
                <a:extLst>
                  <a:ext uri="{FF2B5EF4-FFF2-40B4-BE49-F238E27FC236}">
                    <a16:creationId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Bob</a:t>
                </a:r>
              </a:p>
            </p:txBody>
          </p:sp>
          <p:sp>
            <p:nvSpPr>
              <p:cNvPr id="47" name="TextBox 46">
                <a:extLst>
                  <a:ext uri="{FF2B5EF4-FFF2-40B4-BE49-F238E27FC236}">
                    <a16:creationId xmlns:a16="http://schemas.microsoft.com/office/drawing/2014/main" id="{9DE11898-3F19-2048-874F-758170791F1D}"/>
                  </a:ext>
                </a:extLst>
              </p:cNvPr>
              <p:cNvSpPr txBox="1"/>
              <p:nvPr/>
            </p:nvSpPr>
            <p:spPr>
              <a:xfrm>
                <a:off x="1613944" y="3613067"/>
                <a:ext cx="686406"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err="1">
                    <a:ln>
                      <a:noFill/>
                    </a:ln>
                    <a:solidFill>
                      <a:prstClr val="black"/>
                    </a:solidFill>
                    <a:effectLst/>
                    <a:uLnTx/>
                    <a:uFillTx/>
                    <a:latin typeface="Helvetica" pitchFamily="2" charset="0"/>
                  </a:rPr>
                  <a:t>Txn</a:t>
                </a:r>
                <a:r>
                  <a:rPr kumimoji="0" lang="en-US" sz="1500" b="1" i="0" u="none" strike="noStrike" kern="0" cap="none" spc="0" normalizeH="0" baseline="0" noProof="0" dirty="0">
                    <a:ln>
                      <a:noFill/>
                    </a:ln>
                    <a:solidFill>
                      <a:prstClr val="black"/>
                    </a:solidFill>
                    <a:effectLst/>
                    <a:uLnTx/>
                    <a:uFillTx/>
                    <a:latin typeface="Helvetica" pitchFamily="2" charset="0"/>
                  </a:rPr>
                  <a:t> 1</a:t>
                </a:r>
              </a:p>
            </p:txBody>
          </p:sp>
          <p:sp>
            <p:nvSpPr>
              <p:cNvPr id="48" name="Rectangle 47"/>
              <p:cNvSpPr/>
              <p:nvPr/>
            </p:nvSpPr>
            <p:spPr>
              <a:xfrm>
                <a:off x="1339209" y="3253837"/>
                <a:ext cx="4255877" cy="1494958"/>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49" name="TextBox 48">
                <a:extLst>
                  <a:ext uri="{FF2B5EF4-FFF2-40B4-BE49-F238E27FC236}">
                    <a16:creationId xmlns:a16="http://schemas.microsoft.com/office/drawing/2014/main" id="{9DE11898-3F19-2048-874F-758170791F1D}"/>
                  </a:ext>
                </a:extLst>
              </p:cNvPr>
              <p:cNvSpPr txBox="1"/>
              <p:nvPr/>
            </p:nvSpPr>
            <p:spPr>
              <a:xfrm>
                <a:off x="1361526" y="3245872"/>
                <a:ext cx="42030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latin typeface="Helvetica" pitchFamily="2" charset="0"/>
                  </a:rPr>
                  <a:t>(2)</a:t>
                </a:r>
              </a:p>
            </p:txBody>
          </p:sp>
          <p:sp>
            <p:nvSpPr>
              <p:cNvPr id="51" name="TextBox 50"/>
              <p:cNvSpPr txBox="1"/>
              <p:nvPr/>
            </p:nvSpPr>
            <p:spPr>
              <a:xfrm>
                <a:off x="3306375" y="3335899"/>
                <a:ext cx="211032" cy="369332"/>
              </a:xfrm>
              <a:prstGeom prst="rect">
                <a:avLst/>
              </a:prstGeom>
              <a:noFill/>
            </p:spPr>
            <p:txBody>
              <a:bodyPr wrap="square" rtlCol="0">
                <a:spAutoFit/>
              </a:bodyPr>
              <a:lstStyle/>
              <a:p>
                <a:endParaRPr lang="en-US" dirty="0"/>
              </a:p>
            </p:txBody>
          </p:sp>
          <p:sp>
            <p:nvSpPr>
              <p:cNvPr id="52" name="TextBox 51"/>
              <p:cNvSpPr txBox="1"/>
              <p:nvPr/>
            </p:nvSpPr>
            <p:spPr>
              <a:xfrm>
                <a:off x="4162695" y="3354430"/>
                <a:ext cx="211032" cy="369332"/>
              </a:xfrm>
              <a:prstGeom prst="rect">
                <a:avLst/>
              </a:prstGeom>
              <a:noFill/>
            </p:spPr>
            <p:txBody>
              <a:bodyPr wrap="square" rtlCol="0">
                <a:spAutoFit/>
              </a:bodyPr>
              <a:lstStyle/>
              <a:p>
                <a:endParaRPr lang="en-US" dirty="0"/>
              </a:p>
            </p:txBody>
          </p:sp>
        </p:grpSp>
      </p:grpSp>
      <p:pic>
        <p:nvPicPr>
          <p:cNvPr id="57" name="Picture 56"/>
          <p:cNvPicPr>
            <a:picLocks noChangeAspect="1"/>
          </p:cNvPicPr>
          <p:nvPr/>
        </p:nvPicPr>
        <p:blipFill>
          <a:blip r:embed="rId5"/>
          <a:stretch>
            <a:fillRect/>
          </a:stretch>
        </p:blipFill>
        <p:spPr>
          <a:xfrm>
            <a:off x="4436645" y="3893876"/>
            <a:ext cx="394741" cy="429768"/>
          </a:xfrm>
          <a:prstGeom prst="rect">
            <a:avLst/>
          </a:prstGeom>
        </p:spPr>
      </p:pic>
      <p:pic>
        <p:nvPicPr>
          <p:cNvPr id="84" name="Picture 83"/>
          <p:cNvPicPr>
            <a:picLocks noChangeAspect="1"/>
          </p:cNvPicPr>
          <p:nvPr/>
        </p:nvPicPr>
        <p:blipFill>
          <a:blip r:embed="rId7"/>
          <a:stretch>
            <a:fillRect/>
          </a:stretch>
        </p:blipFill>
        <p:spPr>
          <a:xfrm>
            <a:off x="4642665" y="4490006"/>
            <a:ext cx="423697" cy="292608"/>
          </a:xfrm>
          <a:prstGeom prst="rect">
            <a:avLst/>
          </a:prstGeom>
        </p:spPr>
      </p:pic>
      <p:sp>
        <p:nvSpPr>
          <p:cNvPr id="82" name="TextBox 81">
            <a:extLst>
              <a:ext uri="{FF2B5EF4-FFF2-40B4-BE49-F238E27FC236}">
                <a16:creationId xmlns:a16="http://schemas.microsoft.com/office/drawing/2014/main" id="{6376B19B-F9FD-3548-A45E-8ACC75A6A109}"/>
              </a:ext>
            </a:extLst>
          </p:cNvPr>
          <p:cNvSpPr txBox="1"/>
          <p:nvPr/>
        </p:nvSpPr>
        <p:spPr>
          <a:xfrm>
            <a:off x="4962376" y="4549354"/>
            <a:ext cx="82833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Helvetica" pitchFamily="2" charset="0"/>
              </a:rPr>
              <a:t>- Alice</a:t>
            </a:r>
          </a:p>
        </p:txBody>
      </p:sp>
      <p:sp>
        <p:nvSpPr>
          <p:cNvPr id="83" name="Rounded Rectangle 82"/>
          <p:cNvSpPr/>
          <p:nvPr/>
        </p:nvSpPr>
        <p:spPr>
          <a:xfrm>
            <a:off x="4609162" y="4438780"/>
            <a:ext cx="1019350" cy="434056"/>
          </a:xfrm>
          <a:prstGeom prst="roundRect">
            <a:avLst/>
          </a:prstGeom>
          <a:no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grpSp>
        <p:nvGrpSpPr>
          <p:cNvPr id="85" name="Group 84"/>
          <p:cNvGrpSpPr/>
          <p:nvPr/>
        </p:nvGrpSpPr>
        <p:grpSpPr>
          <a:xfrm>
            <a:off x="5286930" y="3846880"/>
            <a:ext cx="411480" cy="504887"/>
            <a:chOff x="8774066" y="3707187"/>
            <a:chExt cx="411480" cy="504887"/>
          </a:xfrm>
        </p:grpSpPr>
        <p:pic>
          <p:nvPicPr>
            <p:cNvPr id="86" name="Picture 85"/>
            <p:cNvPicPr>
              <a:picLocks noChangeAspect="1"/>
            </p:cNvPicPr>
            <p:nvPr/>
          </p:nvPicPr>
          <p:blipFill>
            <a:blip r:embed="rId5"/>
            <a:stretch>
              <a:fillRect/>
            </a:stretch>
          </p:blipFill>
          <p:spPr>
            <a:xfrm>
              <a:off x="8780355" y="3707187"/>
              <a:ext cx="394741" cy="429768"/>
            </a:xfrm>
            <a:prstGeom prst="rect">
              <a:avLst/>
            </a:prstGeom>
          </p:spPr>
        </p:pic>
        <p:pic>
          <p:nvPicPr>
            <p:cNvPr id="87" name="Picture 86"/>
            <p:cNvPicPr>
              <a:picLocks noChangeAspect="1"/>
            </p:cNvPicPr>
            <p:nvPr/>
          </p:nvPicPr>
          <p:blipFill>
            <a:blip r:embed="rId6"/>
            <a:stretch>
              <a:fillRect/>
            </a:stretch>
          </p:blipFill>
          <p:spPr>
            <a:xfrm>
              <a:off x="8774066" y="4079135"/>
              <a:ext cx="411480" cy="132939"/>
            </a:xfrm>
            <a:prstGeom prst="rect">
              <a:avLst/>
            </a:prstGeom>
          </p:spPr>
        </p:pic>
      </p:grpSp>
      <p:sp>
        <p:nvSpPr>
          <p:cNvPr id="103" name="Rounded Rectangle 102"/>
          <p:cNvSpPr/>
          <p:nvPr/>
        </p:nvSpPr>
        <p:spPr>
          <a:xfrm>
            <a:off x="5377889" y="4727997"/>
            <a:ext cx="1019350" cy="434056"/>
          </a:xfrm>
          <a:prstGeom prst="roundRect">
            <a:avLst/>
          </a:prstGeom>
          <a:no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91" name="Rectangle 90"/>
          <p:cNvSpPr/>
          <p:nvPr/>
        </p:nvSpPr>
        <p:spPr>
          <a:xfrm>
            <a:off x="3272179" y="3756676"/>
            <a:ext cx="4242668" cy="145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a:extLst>
              <a:ext uri="{FF2B5EF4-FFF2-40B4-BE49-F238E27FC236}">
                <a16:creationId xmlns:a16="http://schemas.microsoft.com/office/drawing/2014/main" id="{EF837493-20F6-0542-9EB1-A54B4F1E4771}"/>
              </a:ext>
            </a:extLst>
          </p:cNvPr>
          <p:cNvPicPr>
            <a:picLocks noChangeAspect="1"/>
          </p:cNvPicPr>
          <p:nvPr/>
        </p:nvPicPr>
        <p:blipFill>
          <a:blip r:embed="rId4">
            <a:duotone>
              <a:srgbClr val="4472C4">
                <a:shade val="45000"/>
                <a:satMod val="135000"/>
              </a:srgbClr>
              <a:prstClr val="white"/>
            </a:duotone>
          </a:blip>
          <a:stretch>
            <a:fillRect/>
          </a:stretch>
        </p:blipFill>
        <p:spPr>
          <a:xfrm>
            <a:off x="4266283" y="3907380"/>
            <a:ext cx="703093" cy="793822"/>
          </a:xfrm>
          <a:prstGeom prst="rect">
            <a:avLst/>
          </a:prstGeom>
        </p:spPr>
      </p:pic>
      <p:pic>
        <p:nvPicPr>
          <p:cNvPr id="94" name="Picture 93">
            <a:extLst>
              <a:ext uri="{FF2B5EF4-FFF2-40B4-BE49-F238E27FC236}">
                <a16:creationId xmlns:a16="http://schemas.microsoft.com/office/drawing/2014/main" id="{084AF4F1-86B0-9147-8091-0DABA9770FBA}"/>
              </a:ext>
            </a:extLst>
          </p:cNvPr>
          <p:cNvPicPr>
            <a:picLocks noChangeAspect="1"/>
          </p:cNvPicPr>
          <p:nvPr/>
        </p:nvPicPr>
        <p:blipFill>
          <a:blip r:embed="rId4">
            <a:duotone>
              <a:srgbClr val="ED7D31">
                <a:shade val="45000"/>
                <a:satMod val="135000"/>
              </a:srgbClr>
              <a:prstClr val="white"/>
            </a:duotone>
          </a:blip>
          <a:stretch>
            <a:fillRect/>
          </a:stretch>
        </p:blipFill>
        <p:spPr>
          <a:xfrm>
            <a:off x="6653920" y="3907380"/>
            <a:ext cx="703093" cy="793822"/>
          </a:xfrm>
          <a:prstGeom prst="rect">
            <a:avLst/>
          </a:prstGeom>
        </p:spPr>
      </p:pic>
      <p:sp>
        <p:nvSpPr>
          <p:cNvPr id="95" name="TextBox 94">
            <a:extLst>
              <a:ext uri="{FF2B5EF4-FFF2-40B4-BE49-F238E27FC236}">
                <a16:creationId xmlns:a16="http://schemas.microsoft.com/office/drawing/2014/main" id="{4395352A-8C43-8E4B-9B82-7202A8834A3A}"/>
              </a:ext>
            </a:extLst>
          </p:cNvPr>
          <p:cNvSpPr txBox="1"/>
          <p:nvPr/>
        </p:nvSpPr>
        <p:spPr>
          <a:xfrm>
            <a:off x="4328148" y="4591675"/>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Alice</a:t>
            </a:r>
          </a:p>
        </p:txBody>
      </p:sp>
      <p:sp>
        <p:nvSpPr>
          <p:cNvPr id="96" name="TextBox 95">
            <a:extLst>
              <a:ext uri="{FF2B5EF4-FFF2-40B4-BE49-F238E27FC236}">
                <a16:creationId xmlns:a16="http://schemas.microsoft.com/office/drawing/2014/main" id="{17DDA035-F333-EA46-96AA-9AA4BE0870F4}"/>
              </a:ext>
            </a:extLst>
          </p:cNvPr>
          <p:cNvSpPr txBox="1"/>
          <p:nvPr/>
        </p:nvSpPr>
        <p:spPr>
          <a:xfrm>
            <a:off x="6766928" y="4640262"/>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Bob</a:t>
            </a:r>
          </a:p>
        </p:txBody>
      </p:sp>
      <p:sp>
        <p:nvSpPr>
          <p:cNvPr id="97" name="TextBox 96">
            <a:extLst>
              <a:ext uri="{FF2B5EF4-FFF2-40B4-BE49-F238E27FC236}">
                <a16:creationId xmlns:a16="http://schemas.microsoft.com/office/drawing/2014/main" id="{9DE11898-3F19-2048-874F-758170791F1D}"/>
              </a:ext>
            </a:extLst>
          </p:cNvPr>
          <p:cNvSpPr txBox="1"/>
          <p:nvPr/>
        </p:nvSpPr>
        <p:spPr>
          <a:xfrm>
            <a:off x="3557484" y="4083352"/>
            <a:ext cx="686406"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err="1">
                <a:ln>
                  <a:noFill/>
                </a:ln>
                <a:solidFill>
                  <a:prstClr val="black"/>
                </a:solidFill>
                <a:effectLst/>
                <a:uLnTx/>
                <a:uFillTx/>
                <a:latin typeface="Helvetica" pitchFamily="2" charset="0"/>
              </a:rPr>
              <a:t>Txn</a:t>
            </a:r>
            <a:r>
              <a:rPr kumimoji="0" lang="en-US" sz="1500" b="1" i="0" u="none" strike="noStrike" kern="0" cap="none" spc="0" normalizeH="0" baseline="0" noProof="0" dirty="0">
                <a:ln>
                  <a:noFill/>
                </a:ln>
                <a:solidFill>
                  <a:prstClr val="black"/>
                </a:solidFill>
                <a:effectLst/>
                <a:uLnTx/>
                <a:uFillTx/>
                <a:latin typeface="Helvetica" pitchFamily="2" charset="0"/>
              </a:rPr>
              <a:t> 2</a:t>
            </a:r>
          </a:p>
        </p:txBody>
      </p:sp>
      <p:sp>
        <p:nvSpPr>
          <p:cNvPr id="98" name="Rectangle 97"/>
          <p:cNvSpPr/>
          <p:nvPr/>
        </p:nvSpPr>
        <p:spPr>
          <a:xfrm>
            <a:off x="3282749" y="3724122"/>
            <a:ext cx="4255877" cy="1494958"/>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99" name="TextBox 98">
            <a:extLst>
              <a:ext uri="{FF2B5EF4-FFF2-40B4-BE49-F238E27FC236}">
                <a16:creationId xmlns:a16="http://schemas.microsoft.com/office/drawing/2014/main" id="{9DE11898-3F19-2048-874F-758170791F1D}"/>
              </a:ext>
            </a:extLst>
          </p:cNvPr>
          <p:cNvSpPr txBox="1"/>
          <p:nvPr/>
        </p:nvSpPr>
        <p:spPr>
          <a:xfrm>
            <a:off x="3305066" y="3716157"/>
            <a:ext cx="42030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latin typeface="Helvetica" pitchFamily="2" charset="0"/>
              </a:rPr>
              <a:t>(3)</a:t>
            </a:r>
          </a:p>
        </p:txBody>
      </p:sp>
      <p:sp>
        <p:nvSpPr>
          <p:cNvPr id="100" name="TextBox 99"/>
          <p:cNvSpPr txBox="1"/>
          <p:nvPr/>
        </p:nvSpPr>
        <p:spPr>
          <a:xfrm>
            <a:off x="5249915" y="3806184"/>
            <a:ext cx="211032" cy="369332"/>
          </a:xfrm>
          <a:prstGeom prst="rect">
            <a:avLst/>
          </a:prstGeom>
          <a:noFill/>
        </p:spPr>
        <p:txBody>
          <a:bodyPr wrap="square" rtlCol="0">
            <a:spAutoFit/>
          </a:bodyPr>
          <a:lstStyle/>
          <a:p>
            <a:r>
              <a:rPr lang="en-US" dirty="0"/>
              <a:t>5</a:t>
            </a:r>
          </a:p>
        </p:txBody>
      </p:sp>
      <p:sp>
        <p:nvSpPr>
          <p:cNvPr id="101" name="TextBox 100"/>
          <p:cNvSpPr txBox="1"/>
          <p:nvPr/>
        </p:nvSpPr>
        <p:spPr>
          <a:xfrm>
            <a:off x="6106235" y="3824715"/>
            <a:ext cx="211032" cy="369332"/>
          </a:xfrm>
          <a:prstGeom prst="rect">
            <a:avLst/>
          </a:prstGeom>
          <a:noFill/>
        </p:spPr>
        <p:txBody>
          <a:bodyPr wrap="square" rtlCol="0">
            <a:spAutoFit/>
          </a:bodyPr>
          <a:lstStyle/>
          <a:p>
            <a:r>
              <a:rPr lang="en-US" dirty="0"/>
              <a:t>2</a:t>
            </a:r>
          </a:p>
        </p:txBody>
      </p:sp>
      <p:grpSp>
        <p:nvGrpSpPr>
          <p:cNvPr id="104" name="Group 103"/>
          <p:cNvGrpSpPr/>
          <p:nvPr/>
        </p:nvGrpSpPr>
        <p:grpSpPr>
          <a:xfrm>
            <a:off x="5205059" y="4097205"/>
            <a:ext cx="402336" cy="588509"/>
            <a:chOff x="7081156" y="4631515"/>
            <a:chExt cx="402336" cy="588509"/>
          </a:xfrm>
        </p:grpSpPr>
        <p:pic>
          <p:nvPicPr>
            <p:cNvPr id="105" name="Picture 104"/>
            <p:cNvPicPr>
              <a:picLocks noChangeAspect="1"/>
            </p:cNvPicPr>
            <p:nvPr/>
          </p:nvPicPr>
          <p:blipFill>
            <a:blip r:embed="rId8"/>
            <a:stretch>
              <a:fillRect/>
            </a:stretch>
          </p:blipFill>
          <p:spPr>
            <a:xfrm>
              <a:off x="7081156" y="4984812"/>
              <a:ext cx="402336" cy="235212"/>
            </a:xfrm>
            <a:prstGeom prst="rect">
              <a:avLst/>
            </a:prstGeom>
          </p:spPr>
        </p:pic>
        <p:pic>
          <p:nvPicPr>
            <p:cNvPr id="106" name="Picture 105"/>
            <p:cNvPicPr>
              <a:picLocks noChangeAspect="1"/>
            </p:cNvPicPr>
            <p:nvPr/>
          </p:nvPicPr>
          <p:blipFill>
            <a:blip r:embed="rId5"/>
            <a:stretch>
              <a:fillRect/>
            </a:stretch>
          </p:blipFill>
          <p:spPr>
            <a:xfrm>
              <a:off x="7084971" y="4631515"/>
              <a:ext cx="394741" cy="429768"/>
            </a:xfrm>
            <a:prstGeom prst="rect">
              <a:avLst/>
            </a:prstGeom>
          </p:spPr>
        </p:pic>
      </p:grpSp>
      <p:grpSp>
        <p:nvGrpSpPr>
          <p:cNvPr id="107" name="Group 106"/>
          <p:cNvGrpSpPr/>
          <p:nvPr/>
        </p:nvGrpSpPr>
        <p:grpSpPr>
          <a:xfrm>
            <a:off x="6092461" y="4360367"/>
            <a:ext cx="411480" cy="321628"/>
            <a:chOff x="9422928" y="3132965"/>
            <a:chExt cx="411480" cy="321628"/>
          </a:xfrm>
        </p:grpSpPr>
        <p:pic>
          <p:nvPicPr>
            <p:cNvPr id="108" name="Picture 107"/>
            <p:cNvPicPr>
              <a:picLocks noChangeAspect="1"/>
            </p:cNvPicPr>
            <p:nvPr/>
          </p:nvPicPr>
          <p:blipFill>
            <a:blip r:embed="rId9"/>
            <a:stretch>
              <a:fillRect/>
            </a:stretch>
          </p:blipFill>
          <p:spPr>
            <a:xfrm>
              <a:off x="9422928" y="3132965"/>
              <a:ext cx="411480" cy="241761"/>
            </a:xfrm>
            <a:prstGeom prst="rect">
              <a:avLst/>
            </a:prstGeom>
          </p:spPr>
        </p:pic>
        <p:pic>
          <p:nvPicPr>
            <p:cNvPr id="109" name="Picture 108"/>
            <p:cNvPicPr>
              <a:picLocks noChangeAspect="1"/>
            </p:cNvPicPr>
            <p:nvPr/>
          </p:nvPicPr>
          <p:blipFill>
            <a:blip r:embed="rId10"/>
            <a:stretch>
              <a:fillRect/>
            </a:stretch>
          </p:blipFill>
          <p:spPr>
            <a:xfrm>
              <a:off x="9430185" y="3294859"/>
              <a:ext cx="393192" cy="159734"/>
            </a:xfrm>
            <a:prstGeom prst="rect">
              <a:avLst/>
            </a:prstGeom>
          </p:spPr>
        </p:pic>
      </p:grpSp>
      <p:pic>
        <p:nvPicPr>
          <p:cNvPr id="116" name="Picture 115"/>
          <p:cNvPicPr>
            <a:picLocks noChangeAspect="1"/>
          </p:cNvPicPr>
          <p:nvPr/>
        </p:nvPicPr>
        <p:blipFill>
          <a:blip r:embed="rId5"/>
          <a:stretch>
            <a:fillRect/>
          </a:stretch>
        </p:blipFill>
        <p:spPr>
          <a:xfrm>
            <a:off x="5220638" y="4266363"/>
            <a:ext cx="394741" cy="429768"/>
          </a:xfrm>
          <a:prstGeom prst="rect">
            <a:avLst/>
          </a:prstGeom>
        </p:spPr>
      </p:pic>
      <p:grpSp>
        <p:nvGrpSpPr>
          <p:cNvPr id="113" name="Group 112"/>
          <p:cNvGrpSpPr/>
          <p:nvPr/>
        </p:nvGrpSpPr>
        <p:grpSpPr>
          <a:xfrm>
            <a:off x="6093029" y="4205345"/>
            <a:ext cx="411480" cy="321628"/>
            <a:chOff x="9422928" y="3132965"/>
            <a:chExt cx="411480" cy="321628"/>
          </a:xfrm>
        </p:grpSpPr>
        <p:pic>
          <p:nvPicPr>
            <p:cNvPr id="114" name="Picture 113"/>
            <p:cNvPicPr>
              <a:picLocks noChangeAspect="1"/>
            </p:cNvPicPr>
            <p:nvPr/>
          </p:nvPicPr>
          <p:blipFill>
            <a:blip r:embed="rId9"/>
            <a:stretch>
              <a:fillRect/>
            </a:stretch>
          </p:blipFill>
          <p:spPr>
            <a:xfrm>
              <a:off x="9422928" y="3132965"/>
              <a:ext cx="411480" cy="241761"/>
            </a:xfrm>
            <a:prstGeom prst="rect">
              <a:avLst/>
            </a:prstGeom>
          </p:spPr>
        </p:pic>
        <p:pic>
          <p:nvPicPr>
            <p:cNvPr id="115" name="Picture 114"/>
            <p:cNvPicPr>
              <a:picLocks noChangeAspect="1"/>
            </p:cNvPicPr>
            <p:nvPr/>
          </p:nvPicPr>
          <p:blipFill>
            <a:blip r:embed="rId10"/>
            <a:stretch>
              <a:fillRect/>
            </a:stretch>
          </p:blipFill>
          <p:spPr>
            <a:xfrm>
              <a:off x="9430185" y="3294859"/>
              <a:ext cx="393192" cy="159734"/>
            </a:xfrm>
            <a:prstGeom prst="rect">
              <a:avLst/>
            </a:prstGeom>
          </p:spPr>
        </p:pic>
      </p:grpSp>
      <p:sp>
        <p:nvSpPr>
          <p:cNvPr id="117" name="TextBox 116"/>
          <p:cNvSpPr txBox="1"/>
          <p:nvPr/>
        </p:nvSpPr>
        <p:spPr>
          <a:xfrm>
            <a:off x="5245561" y="3814892"/>
            <a:ext cx="211032" cy="369332"/>
          </a:xfrm>
          <a:prstGeom prst="rect">
            <a:avLst/>
          </a:prstGeom>
          <a:noFill/>
        </p:spPr>
        <p:txBody>
          <a:bodyPr wrap="square" rtlCol="0">
            <a:spAutoFit/>
          </a:bodyPr>
          <a:lstStyle/>
          <a:p>
            <a:r>
              <a:rPr lang="en-US" dirty="0"/>
              <a:t>3</a:t>
            </a:r>
          </a:p>
        </p:txBody>
      </p:sp>
      <p:sp>
        <p:nvSpPr>
          <p:cNvPr id="118" name="TextBox 117"/>
          <p:cNvSpPr txBox="1"/>
          <p:nvPr/>
        </p:nvSpPr>
        <p:spPr>
          <a:xfrm>
            <a:off x="6101881" y="3833423"/>
            <a:ext cx="211032" cy="369332"/>
          </a:xfrm>
          <a:prstGeom prst="rect">
            <a:avLst/>
          </a:prstGeom>
          <a:noFill/>
        </p:spPr>
        <p:txBody>
          <a:bodyPr wrap="square" rtlCol="0">
            <a:spAutoFit/>
          </a:bodyPr>
          <a:lstStyle/>
          <a:p>
            <a:r>
              <a:rPr lang="en-US" dirty="0"/>
              <a:t>4</a:t>
            </a:r>
          </a:p>
        </p:txBody>
      </p:sp>
      <p:sp>
        <p:nvSpPr>
          <p:cNvPr id="78" name="Up Arrow 77">
            <a:extLst>
              <a:ext uri="{FF2B5EF4-FFF2-40B4-BE49-F238E27FC236}">
                <a16:creationId xmlns:a16="http://schemas.microsoft.com/office/drawing/2014/main" id="{C3501E7C-02E7-FE49-9C43-EC610B57B898}"/>
              </a:ext>
            </a:extLst>
          </p:cNvPr>
          <p:cNvSpPr/>
          <p:nvPr/>
        </p:nvSpPr>
        <p:spPr>
          <a:xfrm rot="4317160">
            <a:off x="3420777" y="1790218"/>
            <a:ext cx="189328" cy="24296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499C210-A4B4-9247-9A5A-347BAB7DA87B}"/>
              </a:ext>
            </a:extLst>
          </p:cNvPr>
          <p:cNvSpPr/>
          <p:nvPr/>
        </p:nvSpPr>
        <p:spPr>
          <a:xfrm>
            <a:off x="1862136" y="5434892"/>
            <a:ext cx="8975470" cy="584775"/>
          </a:xfrm>
          <a:prstGeom prst="rect">
            <a:avLst/>
          </a:prstGeom>
        </p:spPr>
        <p:txBody>
          <a:bodyPr wrap="none">
            <a:spAutoFit/>
          </a:bodyPr>
          <a:lstStyle/>
          <a:p>
            <a:pPr algn="ctr"/>
            <a:r>
              <a:rPr lang="en-US" sz="3200" dirty="0">
                <a:latin typeface="Gill Sans Light" panose="020B0302020104020203" pitchFamily="34" charset="-79"/>
                <a:cs typeface="Gill Sans Light" panose="020B0302020104020203" pitchFamily="34" charset="-79"/>
              </a:rPr>
              <a:t>Key Idea: Use blockchain (as arbiter) only as necessary!</a:t>
            </a:r>
          </a:p>
        </p:txBody>
      </p:sp>
    </p:spTree>
    <p:custDataLst>
      <p:tags r:id="rId1"/>
    </p:custDataLst>
    <p:extLst>
      <p:ext uri="{BB962C8B-B14F-4D97-AF65-F5344CB8AC3E}">
        <p14:creationId xmlns:p14="http://schemas.microsoft.com/office/powerpoint/2010/main" val="2830518765"/>
      </p:ext>
    </p:extLst>
  </p:cSld>
  <p:clrMapOvr>
    <a:masterClrMapping/>
  </p:clrMapOvr>
  <mc:AlternateContent xmlns:mc="http://schemas.openxmlformats.org/markup-compatibility/2006" xmlns:p14="http://schemas.microsoft.com/office/powerpoint/2010/main">
    <mc:Choice Requires="p14">
      <p:transition spd="slow" p14:dur="2000" advTm="14925"/>
    </mc:Choice>
    <mc:Fallback xmlns="">
      <p:transition spd="slow" advTm="149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8"/>
                                        </p:tgtEl>
                                        <p:attrNameLst>
                                          <p:attrName>style.visibility</p:attrName>
                                        </p:attrNameLst>
                                      </p:cBhvr>
                                      <p:to>
                                        <p:strVal val="hidden"/>
                                      </p:to>
                                    </p:set>
                                  </p:childTnLst>
                                </p:cTn>
                              </p:par>
                              <p:par>
                                <p:cTn id="9" presetID="0" presetClass="path" presetSubtype="0" accel="50000" decel="50000" fill="hold" nodeType="withEffect">
                                  <p:stCondLst>
                                    <p:cond delay="0"/>
                                  </p:stCondLst>
                                  <p:childTnLst>
                                    <p:animMotion origin="layout" path="M -0.00078 0.00162 L -0.07266 -0.01342 " pathEditMode="relative" rAng="0" ptsTypes="AA">
                                      <p:cBhvr>
                                        <p:cTn id="10" dur="1000" fill="hold"/>
                                        <p:tgtEl>
                                          <p:spTgt spid="113"/>
                                        </p:tgtEl>
                                        <p:attrNameLst>
                                          <p:attrName>ppt_x</p:attrName>
                                          <p:attrName>ppt_y</p:attrName>
                                        </p:attrNameLst>
                                      </p:cBhvr>
                                      <p:rCtr x="-3594" y="-764"/>
                                    </p:animMotion>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04"/>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116"/>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13"/>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0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17" grpId="0"/>
      <p:bldP spid="1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Payment channels</a:t>
            </a:r>
          </a:p>
        </p:txBody>
      </p:sp>
      <p:sp>
        <p:nvSpPr>
          <p:cNvPr id="6" name="Slide Number Placeholder 5"/>
          <p:cNvSpPr>
            <a:spLocks noGrp="1"/>
          </p:cNvSpPr>
          <p:nvPr>
            <p:ph type="sldNum" sz="quarter" idx="12"/>
          </p:nvPr>
        </p:nvSpPr>
        <p:spPr/>
        <p:txBody>
          <a:bodyPr/>
          <a:lstStyle/>
          <a:p>
            <a:fld id="{F87D3E06-D69A-8D4B-8F4E-A5338D96708D}" type="slidenum">
              <a:rPr lang="en-US" smtClean="0"/>
              <a:t>8</a:t>
            </a:fld>
            <a:endParaRPr lang="en-US"/>
          </a:p>
        </p:txBody>
      </p:sp>
      <p:sp>
        <p:nvSpPr>
          <p:cNvPr id="7" name="TextBox 6"/>
          <p:cNvSpPr txBox="1"/>
          <p:nvPr/>
        </p:nvSpPr>
        <p:spPr>
          <a:xfrm>
            <a:off x="2399527" y="3344292"/>
            <a:ext cx="151225" cy="369332"/>
          </a:xfrm>
          <a:prstGeom prst="rect">
            <a:avLst/>
          </a:prstGeom>
          <a:noFill/>
        </p:spPr>
        <p:txBody>
          <a:bodyPr wrap="square" rtlCol="0">
            <a:spAutoFit/>
          </a:bodyPr>
          <a:lstStyle/>
          <a:p>
            <a:r>
              <a:rPr lang="en-US" dirty="0">
                <a:solidFill>
                  <a:schemeClr val="bg1">
                    <a:lumMod val="95000"/>
                  </a:schemeClr>
                </a:solidFill>
              </a:rPr>
              <a:t>1</a:t>
            </a:r>
          </a:p>
        </p:txBody>
      </p:sp>
      <p:sp>
        <p:nvSpPr>
          <p:cNvPr id="8" name="TextBox 7"/>
          <p:cNvSpPr txBox="1"/>
          <p:nvPr/>
        </p:nvSpPr>
        <p:spPr>
          <a:xfrm>
            <a:off x="2399527" y="4210156"/>
            <a:ext cx="151225" cy="369332"/>
          </a:xfrm>
          <a:prstGeom prst="rect">
            <a:avLst/>
          </a:prstGeom>
          <a:noFill/>
        </p:spPr>
        <p:txBody>
          <a:bodyPr wrap="square" rtlCol="0">
            <a:spAutoFit/>
          </a:bodyPr>
          <a:lstStyle/>
          <a:p>
            <a:r>
              <a:rPr lang="en-US" dirty="0">
                <a:solidFill>
                  <a:schemeClr val="bg1">
                    <a:lumMod val="95000"/>
                  </a:schemeClr>
                </a:solidFill>
              </a:rPr>
              <a:t>2</a:t>
            </a:r>
          </a:p>
        </p:txBody>
      </p:sp>
      <p:sp>
        <p:nvSpPr>
          <p:cNvPr id="10" name="TextBox 9"/>
          <p:cNvSpPr txBox="1"/>
          <p:nvPr/>
        </p:nvSpPr>
        <p:spPr>
          <a:xfrm>
            <a:off x="5863361" y="3344291"/>
            <a:ext cx="151225" cy="369332"/>
          </a:xfrm>
          <a:prstGeom prst="rect">
            <a:avLst/>
          </a:prstGeom>
          <a:noFill/>
        </p:spPr>
        <p:txBody>
          <a:bodyPr wrap="square" rtlCol="0">
            <a:spAutoFit/>
          </a:bodyPr>
          <a:lstStyle/>
          <a:p>
            <a:r>
              <a:rPr lang="en-US" dirty="0">
                <a:solidFill>
                  <a:schemeClr val="bg1">
                    <a:lumMod val="95000"/>
                  </a:schemeClr>
                </a:solidFill>
              </a:rPr>
              <a:t>1</a:t>
            </a:r>
          </a:p>
        </p:txBody>
      </p:sp>
      <p:sp>
        <p:nvSpPr>
          <p:cNvPr id="11" name="TextBox 10"/>
          <p:cNvSpPr txBox="1"/>
          <p:nvPr/>
        </p:nvSpPr>
        <p:spPr>
          <a:xfrm>
            <a:off x="5863361" y="4210155"/>
            <a:ext cx="151225" cy="369332"/>
          </a:xfrm>
          <a:prstGeom prst="rect">
            <a:avLst/>
          </a:prstGeom>
          <a:noFill/>
        </p:spPr>
        <p:txBody>
          <a:bodyPr wrap="square" rtlCol="0">
            <a:spAutoFit/>
          </a:bodyPr>
          <a:lstStyle/>
          <a:p>
            <a:r>
              <a:rPr lang="en-US" dirty="0">
                <a:solidFill>
                  <a:schemeClr val="bg1">
                    <a:lumMod val="95000"/>
                  </a:schemeClr>
                </a:solidFill>
              </a:rPr>
              <a:t>2</a:t>
            </a:r>
          </a:p>
        </p:txBody>
      </p:sp>
      <p:sp>
        <p:nvSpPr>
          <p:cNvPr id="15" name="Rectangle 14"/>
          <p:cNvSpPr/>
          <p:nvPr/>
        </p:nvSpPr>
        <p:spPr>
          <a:xfrm>
            <a:off x="1828800" y="1854964"/>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17" name="Table 16"/>
          <p:cNvGraphicFramePr>
            <a:graphicFrameLocks noGrp="1"/>
          </p:cNvGraphicFramePr>
          <p:nvPr/>
        </p:nvGraphicFramePr>
        <p:xfrm>
          <a:off x="1825694" y="2233868"/>
          <a:ext cx="1675152" cy="731520"/>
        </p:xfrm>
        <a:graphic>
          <a:graphicData uri="http://schemas.openxmlformats.org/drawingml/2006/table">
            <a:tbl>
              <a:tblPr bandRow="1">
                <a:tableStyleId>{21E4AEA4-8DFA-4A89-87EB-49C32662AFE0}</a:tableStyleId>
              </a:tblPr>
              <a:tblGrid>
                <a:gridCol w="799940">
                  <a:extLst>
                    <a:ext uri="{9D8B030D-6E8A-4147-A177-3AD203B41FA5}">
                      <a16:colId xmlns:a16="http://schemas.microsoft.com/office/drawing/2014/main" val="20000"/>
                    </a:ext>
                  </a:extLst>
                </a:gridCol>
                <a:gridCol w="875212">
                  <a:extLst>
                    <a:ext uri="{9D8B030D-6E8A-4147-A177-3AD203B41FA5}">
                      <a16:colId xmlns:a16="http://schemas.microsoft.com/office/drawing/2014/main" val="20001"/>
                    </a:ext>
                  </a:extLst>
                </a:gridCol>
              </a:tblGrid>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26" name="Rectangle 25"/>
          <p:cNvSpPr/>
          <p:nvPr/>
        </p:nvSpPr>
        <p:spPr>
          <a:xfrm>
            <a:off x="4228011" y="1837547"/>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27" name="Table 26"/>
          <p:cNvGraphicFramePr>
            <a:graphicFrameLocks noGrp="1"/>
          </p:cNvGraphicFramePr>
          <p:nvPr/>
        </p:nvGraphicFramePr>
        <p:xfrm>
          <a:off x="4224905" y="2216451"/>
          <a:ext cx="1675152" cy="731520"/>
        </p:xfrm>
        <a:graphic>
          <a:graphicData uri="http://schemas.openxmlformats.org/drawingml/2006/table">
            <a:tbl>
              <a:tblPr bandRow="1">
                <a:tableStyleId>{21E4AEA4-8DFA-4A89-87EB-49C32662AFE0}</a:tableStyleId>
              </a:tblPr>
              <a:tblGrid>
                <a:gridCol w="799940">
                  <a:extLst>
                    <a:ext uri="{9D8B030D-6E8A-4147-A177-3AD203B41FA5}">
                      <a16:colId xmlns:a16="http://schemas.microsoft.com/office/drawing/2014/main" val="20000"/>
                    </a:ext>
                  </a:extLst>
                </a:gridCol>
                <a:gridCol w="875212">
                  <a:extLst>
                    <a:ext uri="{9D8B030D-6E8A-4147-A177-3AD203B41FA5}">
                      <a16:colId xmlns:a16="http://schemas.microsoft.com/office/drawing/2014/main" val="20001"/>
                    </a:ext>
                  </a:extLst>
                </a:gridCol>
              </a:tblGrid>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28" name="Rectangle 27"/>
          <p:cNvSpPr/>
          <p:nvPr/>
        </p:nvSpPr>
        <p:spPr>
          <a:xfrm>
            <a:off x="9018031"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29" name="Table 28"/>
          <p:cNvGraphicFramePr>
            <a:graphicFrameLocks noGrp="1"/>
          </p:cNvGraphicFramePr>
          <p:nvPr/>
        </p:nvGraphicFramePr>
        <p:xfrm>
          <a:off x="9014925" y="2232209"/>
          <a:ext cx="1675152" cy="731520"/>
        </p:xfrm>
        <a:graphic>
          <a:graphicData uri="http://schemas.openxmlformats.org/drawingml/2006/table">
            <a:tbl>
              <a:tblPr bandRow="1">
                <a:tableStyleId>{21E4AEA4-8DFA-4A89-87EB-49C32662AFE0}</a:tableStyleId>
              </a:tblPr>
              <a:tblGrid>
                <a:gridCol w="799940">
                  <a:extLst>
                    <a:ext uri="{9D8B030D-6E8A-4147-A177-3AD203B41FA5}">
                      <a16:colId xmlns:a16="http://schemas.microsoft.com/office/drawing/2014/main" val="20000"/>
                    </a:ext>
                  </a:extLst>
                </a:gridCol>
                <a:gridCol w="875212">
                  <a:extLst>
                    <a:ext uri="{9D8B030D-6E8A-4147-A177-3AD203B41FA5}">
                      <a16:colId xmlns:a16="http://schemas.microsoft.com/office/drawing/2014/main" val="20001"/>
                    </a:ext>
                  </a:extLst>
                </a:gridCol>
              </a:tblGrid>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30" name="Rectangle 29"/>
          <p:cNvSpPr/>
          <p:nvPr/>
        </p:nvSpPr>
        <p:spPr>
          <a:xfrm>
            <a:off x="6633414"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aphicFrame>
        <p:nvGraphicFramePr>
          <p:cNvPr id="31" name="Table 30"/>
          <p:cNvGraphicFramePr>
            <a:graphicFrameLocks noGrp="1"/>
          </p:cNvGraphicFramePr>
          <p:nvPr/>
        </p:nvGraphicFramePr>
        <p:xfrm>
          <a:off x="6630308" y="2232209"/>
          <a:ext cx="1675152" cy="731520"/>
        </p:xfrm>
        <a:graphic>
          <a:graphicData uri="http://schemas.openxmlformats.org/drawingml/2006/table">
            <a:tbl>
              <a:tblPr bandRow="1">
                <a:tableStyleId>{21E4AEA4-8DFA-4A89-87EB-49C32662AFE0}</a:tableStyleId>
              </a:tblPr>
              <a:tblGrid>
                <a:gridCol w="799940">
                  <a:extLst>
                    <a:ext uri="{9D8B030D-6E8A-4147-A177-3AD203B41FA5}">
                      <a16:colId xmlns:a16="http://schemas.microsoft.com/office/drawing/2014/main" val="20000"/>
                    </a:ext>
                  </a:extLst>
                </a:gridCol>
                <a:gridCol w="875212">
                  <a:extLst>
                    <a:ext uri="{9D8B030D-6E8A-4147-A177-3AD203B41FA5}">
                      <a16:colId xmlns:a16="http://schemas.microsoft.com/office/drawing/2014/main" val="20001"/>
                    </a:ext>
                  </a:extLst>
                </a:gridCol>
              </a:tblGrid>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637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32" name="Right Arrow 31"/>
          <p:cNvSpPr/>
          <p:nvPr/>
        </p:nvSpPr>
        <p:spPr>
          <a:xfrm>
            <a:off x="3134014" y="1907201"/>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5559635" y="1852390"/>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7998714" y="1854964"/>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622407" y="3253846"/>
            <a:ext cx="4270392" cy="13379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3" name="Group 22"/>
          <p:cNvGrpSpPr/>
          <p:nvPr/>
        </p:nvGrpSpPr>
        <p:grpSpPr>
          <a:xfrm>
            <a:off x="1629665" y="3235115"/>
            <a:ext cx="4255877" cy="1356679"/>
            <a:chOff x="1629665" y="3235115"/>
            <a:chExt cx="4255877" cy="1356679"/>
          </a:xfrm>
        </p:grpSpPr>
        <p:grpSp>
          <p:nvGrpSpPr>
            <p:cNvPr id="12" name="Group 11"/>
            <p:cNvGrpSpPr/>
            <p:nvPr/>
          </p:nvGrpSpPr>
          <p:grpSpPr>
            <a:xfrm>
              <a:off x="1629665" y="3235115"/>
              <a:ext cx="4255877" cy="1356679"/>
              <a:chOff x="1339209" y="3245872"/>
              <a:chExt cx="4255877" cy="1356679"/>
            </a:xfrm>
          </p:grpSpPr>
          <p:pic>
            <p:nvPicPr>
              <p:cNvPr id="124" name="Picture 123">
                <a:extLst>
                  <a:ext uri="{FF2B5EF4-FFF2-40B4-BE49-F238E27FC236}">
                    <a16:creationId xmlns:a16="http://schemas.microsoft.com/office/drawing/2014/main" id="{EF837493-20F6-0542-9EB1-A54B4F1E4771}"/>
                  </a:ext>
                </a:extLst>
              </p:cNvPr>
              <p:cNvPicPr>
                <a:picLocks noChangeAspect="1"/>
              </p:cNvPicPr>
              <p:nvPr/>
            </p:nvPicPr>
            <p:blipFill>
              <a:blip r:embed="rId4">
                <a:duotone>
                  <a:srgbClr val="4472C4">
                    <a:shade val="45000"/>
                    <a:satMod val="135000"/>
                  </a:srgbClr>
                  <a:prstClr val="white"/>
                </a:duotone>
              </a:blip>
              <a:stretch>
                <a:fillRect/>
              </a:stretch>
            </p:blipFill>
            <p:spPr>
              <a:xfrm>
                <a:off x="2322743" y="3437095"/>
                <a:ext cx="703093" cy="793822"/>
              </a:xfrm>
              <a:prstGeom prst="rect">
                <a:avLst/>
              </a:prstGeom>
            </p:spPr>
          </p:pic>
          <p:pic>
            <p:nvPicPr>
              <p:cNvPr id="125" name="Picture 124">
                <a:extLst>
                  <a:ext uri="{FF2B5EF4-FFF2-40B4-BE49-F238E27FC236}">
                    <a16:creationId xmlns:a16="http://schemas.microsoft.com/office/drawing/2014/main" id="{084AF4F1-86B0-9147-8091-0DABA9770FBA}"/>
                  </a:ext>
                </a:extLst>
              </p:cNvPr>
              <p:cNvPicPr>
                <a:picLocks noChangeAspect="1"/>
              </p:cNvPicPr>
              <p:nvPr/>
            </p:nvPicPr>
            <p:blipFill>
              <a:blip r:embed="rId4">
                <a:duotone>
                  <a:srgbClr val="ED7D31">
                    <a:shade val="45000"/>
                    <a:satMod val="135000"/>
                  </a:srgbClr>
                  <a:prstClr val="white"/>
                </a:duotone>
              </a:blip>
              <a:stretch>
                <a:fillRect/>
              </a:stretch>
            </p:blipFill>
            <p:spPr>
              <a:xfrm>
                <a:off x="4710380" y="3437095"/>
                <a:ext cx="703093" cy="793822"/>
              </a:xfrm>
              <a:prstGeom prst="rect">
                <a:avLst/>
              </a:prstGeom>
            </p:spPr>
          </p:pic>
          <p:sp>
            <p:nvSpPr>
              <p:cNvPr id="126" name="TextBox 125">
                <a:extLst>
                  <a:ext uri="{FF2B5EF4-FFF2-40B4-BE49-F238E27FC236}">
                    <a16:creationId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Alice</a:t>
                </a:r>
              </a:p>
            </p:txBody>
          </p:sp>
          <p:sp>
            <p:nvSpPr>
              <p:cNvPr id="127" name="TextBox 126">
                <a:extLst>
                  <a:ext uri="{FF2B5EF4-FFF2-40B4-BE49-F238E27FC236}">
                    <a16:creationId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Bob</a:t>
                </a:r>
              </a:p>
            </p:txBody>
          </p:sp>
          <p:sp>
            <p:nvSpPr>
              <p:cNvPr id="130" name="TextBox 129">
                <a:extLst>
                  <a:ext uri="{FF2B5EF4-FFF2-40B4-BE49-F238E27FC236}">
                    <a16:creationId xmlns:a16="http://schemas.microsoft.com/office/drawing/2014/main" id="{9DE11898-3F19-2048-874F-758170791F1D}"/>
                  </a:ext>
                </a:extLst>
              </p:cNvPr>
              <p:cNvSpPr txBox="1"/>
              <p:nvPr/>
            </p:nvSpPr>
            <p:spPr>
              <a:xfrm>
                <a:off x="1562282" y="3613067"/>
                <a:ext cx="789729" cy="52388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Helvetica" pitchFamily="2" charset="0"/>
                  </a:rPr>
                  <a:t>Open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Helvetica" pitchFamily="2" charset="0"/>
                  </a:rPr>
                  <a:t>Channel</a:t>
                </a:r>
              </a:p>
            </p:txBody>
          </p:sp>
          <p:sp>
            <p:nvSpPr>
              <p:cNvPr id="131" name="Rectangle 130"/>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132" name="TextBox 131">
                <a:extLst>
                  <a:ext uri="{FF2B5EF4-FFF2-40B4-BE49-F238E27FC236}">
                    <a16:creationId xmlns:a16="http://schemas.microsoft.com/office/drawing/2014/main" id="{9DE11898-3F19-2048-874F-758170791F1D}"/>
                  </a:ext>
                </a:extLst>
              </p:cNvPr>
              <p:cNvSpPr txBox="1"/>
              <p:nvPr/>
            </p:nvSpPr>
            <p:spPr>
              <a:xfrm>
                <a:off x="1361526" y="3245872"/>
                <a:ext cx="420308" cy="36486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latin typeface="Helvetica" pitchFamily="2" charset="0"/>
                  </a:rPr>
                  <a:t>(1)</a:t>
                </a:r>
              </a:p>
            </p:txBody>
          </p:sp>
          <p:pic>
            <p:nvPicPr>
              <p:cNvPr id="41" name="Picture 40"/>
              <p:cNvPicPr>
                <a:picLocks noChangeAspect="1"/>
              </p:cNvPicPr>
              <p:nvPr/>
            </p:nvPicPr>
            <p:blipFill>
              <a:blip r:embed="rId5"/>
              <a:stretch>
                <a:fillRect/>
              </a:stretch>
            </p:blipFill>
            <p:spPr>
              <a:xfrm>
                <a:off x="4098752" y="3707186"/>
                <a:ext cx="394741" cy="429768"/>
              </a:xfrm>
              <a:prstGeom prst="rect">
                <a:avLst/>
              </a:prstGeom>
            </p:spPr>
          </p:pic>
          <p:sp>
            <p:nvSpPr>
              <p:cNvPr id="42" name="TextBox 41"/>
              <p:cNvSpPr txBox="1"/>
              <p:nvPr/>
            </p:nvSpPr>
            <p:spPr>
              <a:xfrm>
                <a:off x="3306375" y="3335899"/>
                <a:ext cx="211032" cy="369332"/>
              </a:xfrm>
              <a:prstGeom prst="rect">
                <a:avLst/>
              </a:prstGeom>
              <a:noFill/>
            </p:spPr>
            <p:txBody>
              <a:bodyPr wrap="square" rtlCol="0">
                <a:spAutoFit/>
              </a:bodyPr>
              <a:lstStyle/>
              <a:p>
                <a:r>
                  <a:rPr lang="en-US" dirty="0"/>
                  <a:t>4</a:t>
                </a:r>
              </a:p>
            </p:txBody>
          </p:sp>
          <p:sp>
            <p:nvSpPr>
              <p:cNvPr id="43" name="TextBox 42"/>
              <p:cNvSpPr txBox="1"/>
              <p:nvPr/>
            </p:nvSpPr>
            <p:spPr>
              <a:xfrm>
                <a:off x="4162695" y="3354430"/>
                <a:ext cx="211032" cy="369332"/>
              </a:xfrm>
              <a:prstGeom prst="rect">
                <a:avLst/>
              </a:prstGeom>
              <a:noFill/>
            </p:spPr>
            <p:txBody>
              <a:bodyPr wrap="square" rtlCol="0">
                <a:spAutoFit/>
              </a:bodyPr>
              <a:lstStyle/>
              <a:p>
                <a:r>
                  <a:rPr lang="en-US" dirty="0"/>
                  <a:t>3</a:t>
                </a:r>
              </a:p>
            </p:txBody>
          </p:sp>
        </p:grpSp>
        <p:grpSp>
          <p:nvGrpSpPr>
            <p:cNvPr id="59" name="Group 58"/>
            <p:cNvGrpSpPr/>
            <p:nvPr/>
          </p:nvGrpSpPr>
          <p:grpSpPr>
            <a:xfrm>
              <a:off x="3532155" y="3632068"/>
              <a:ext cx="411480" cy="504887"/>
              <a:chOff x="8774066" y="3707187"/>
              <a:chExt cx="411480" cy="504887"/>
            </a:xfrm>
          </p:grpSpPr>
          <p:pic>
            <p:nvPicPr>
              <p:cNvPr id="60" name="Picture 59"/>
              <p:cNvPicPr>
                <a:picLocks noChangeAspect="1"/>
              </p:cNvPicPr>
              <p:nvPr/>
            </p:nvPicPr>
            <p:blipFill>
              <a:blip r:embed="rId5"/>
              <a:stretch>
                <a:fillRect/>
              </a:stretch>
            </p:blipFill>
            <p:spPr>
              <a:xfrm>
                <a:off x="8780355" y="3707187"/>
                <a:ext cx="394741" cy="429768"/>
              </a:xfrm>
              <a:prstGeom prst="rect">
                <a:avLst/>
              </a:prstGeom>
            </p:spPr>
          </p:pic>
          <p:pic>
            <p:nvPicPr>
              <p:cNvPr id="61" name="Picture 60"/>
              <p:cNvPicPr>
                <a:picLocks noChangeAspect="1"/>
              </p:cNvPicPr>
              <p:nvPr/>
            </p:nvPicPr>
            <p:blipFill>
              <a:blip r:embed="rId6"/>
              <a:stretch>
                <a:fillRect/>
              </a:stretch>
            </p:blipFill>
            <p:spPr>
              <a:xfrm>
                <a:off x="8774066" y="4079135"/>
                <a:ext cx="411480" cy="132939"/>
              </a:xfrm>
              <a:prstGeom prst="rect">
                <a:avLst/>
              </a:prstGeom>
            </p:spPr>
          </p:pic>
        </p:grpSp>
      </p:grpSp>
      <p:grpSp>
        <p:nvGrpSpPr>
          <p:cNvPr id="3" name="Group 2"/>
          <p:cNvGrpSpPr/>
          <p:nvPr/>
        </p:nvGrpSpPr>
        <p:grpSpPr>
          <a:xfrm>
            <a:off x="2514022" y="3426940"/>
            <a:ext cx="4255877" cy="1502923"/>
            <a:chOff x="2247602" y="3601136"/>
            <a:chExt cx="4255877" cy="1502923"/>
          </a:xfrm>
        </p:grpSpPr>
        <p:sp>
          <p:nvSpPr>
            <p:cNvPr id="53" name="Rectangle 52"/>
            <p:cNvSpPr/>
            <p:nvPr/>
          </p:nvSpPr>
          <p:spPr>
            <a:xfrm>
              <a:off x="2247602" y="3617249"/>
              <a:ext cx="4242668" cy="145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247602" y="3601136"/>
              <a:ext cx="4255877" cy="1502923"/>
              <a:chOff x="1339209" y="3245872"/>
              <a:chExt cx="4255877" cy="1502923"/>
            </a:xfrm>
          </p:grpSpPr>
          <p:pic>
            <p:nvPicPr>
              <p:cNvPr id="40" name="Picture 39">
                <a:extLst>
                  <a:ext uri="{FF2B5EF4-FFF2-40B4-BE49-F238E27FC236}">
                    <a16:creationId xmlns:a16="http://schemas.microsoft.com/office/drawing/2014/main" id="{EF837493-20F6-0542-9EB1-A54B4F1E4771}"/>
                  </a:ext>
                </a:extLst>
              </p:cNvPr>
              <p:cNvPicPr>
                <a:picLocks noChangeAspect="1"/>
              </p:cNvPicPr>
              <p:nvPr/>
            </p:nvPicPr>
            <p:blipFill>
              <a:blip r:embed="rId4">
                <a:duotone>
                  <a:srgbClr val="4472C4">
                    <a:shade val="45000"/>
                    <a:satMod val="135000"/>
                  </a:srgbClr>
                  <a:prstClr val="white"/>
                </a:duotone>
              </a:blip>
              <a:stretch>
                <a:fillRect/>
              </a:stretch>
            </p:blipFill>
            <p:spPr>
              <a:xfrm>
                <a:off x="2322743" y="3437095"/>
                <a:ext cx="703093" cy="793822"/>
              </a:xfrm>
              <a:prstGeom prst="rect">
                <a:avLst/>
              </a:prstGeom>
            </p:spPr>
          </p:pic>
          <p:pic>
            <p:nvPicPr>
              <p:cNvPr id="44" name="Picture 43">
                <a:extLst>
                  <a:ext uri="{FF2B5EF4-FFF2-40B4-BE49-F238E27FC236}">
                    <a16:creationId xmlns:a16="http://schemas.microsoft.com/office/drawing/2014/main" id="{084AF4F1-86B0-9147-8091-0DABA9770FBA}"/>
                  </a:ext>
                </a:extLst>
              </p:cNvPr>
              <p:cNvPicPr>
                <a:picLocks noChangeAspect="1"/>
              </p:cNvPicPr>
              <p:nvPr/>
            </p:nvPicPr>
            <p:blipFill>
              <a:blip r:embed="rId4">
                <a:duotone>
                  <a:srgbClr val="ED7D31">
                    <a:shade val="45000"/>
                    <a:satMod val="135000"/>
                  </a:srgbClr>
                  <a:prstClr val="white"/>
                </a:duotone>
              </a:blip>
              <a:stretch>
                <a:fillRect/>
              </a:stretch>
            </p:blipFill>
            <p:spPr>
              <a:xfrm>
                <a:off x="4710380" y="3437095"/>
                <a:ext cx="703093" cy="793822"/>
              </a:xfrm>
              <a:prstGeom prst="rect">
                <a:avLst/>
              </a:prstGeom>
            </p:spPr>
          </p:pic>
          <p:sp>
            <p:nvSpPr>
              <p:cNvPr id="45" name="TextBox 44">
                <a:extLst>
                  <a:ext uri="{FF2B5EF4-FFF2-40B4-BE49-F238E27FC236}">
                    <a16:creationId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Alice</a:t>
                </a:r>
              </a:p>
            </p:txBody>
          </p:sp>
          <p:sp>
            <p:nvSpPr>
              <p:cNvPr id="46" name="TextBox 45">
                <a:extLst>
                  <a:ext uri="{FF2B5EF4-FFF2-40B4-BE49-F238E27FC236}">
                    <a16:creationId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Bob</a:t>
                </a:r>
              </a:p>
            </p:txBody>
          </p:sp>
          <p:sp>
            <p:nvSpPr>
              <p:cNvPr id="47" name="TextBox 46">
                <a:extLst>
                  <a:ext uri="{FF2B5EF4-FFF2-40B4-BE49-F238E27FC236}">
                    <a16:creationId xmlns:a16="http://schemas.microsoft.com/office/drawing/2014/main" id="{9DE11898-3F19-2048-874F-758170791F1D}"/>
                  </a:ext>
                </a:extLst>
              </p:cNvPr>
              <p:cNvSpPr txBox="1"/>
              <p:nvPr/>
            </p:nvSpPr>
            <p:spPr>
              <a:xfrm>
                <a:off x="1613944" y="3613067"/>
                <a:ext cx="686406"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err="1">
                    <a:ln>
                      <a:noFill/>
                    </a:ln>
                    <a:solidFill>
                      <a:prstClr val="black"/>
                    </a:solidFill>
                    <a:effectLst/>
                    <a:uLnTx/>
                    <a:uFillTx/>
                    <a:latin typeface="Helvetica" pitchFamily="2" charset="0"/>
                  </a:rPr>
                  <a:t>Txn</a:t>
                </a:r>
                <a:r>
                  <a:rPr kumimoji="0" lang="en-US" sz="1500" b="1" i="0" u="none" strike="noStrike" kern="0" cap="none" spc="0" normalizeH="0" baseline="0" noProof="0" dirty="0">
                    <a:ln>
                      <a:noFill/>
                    </a:ln>
                    <a:solidFill>
                      <a:prstClr val="black"/>
                    </a:solidFill>
                    <a:effectLst/>
                    <a:uLnTx/>
                    <a:uFillTx/>
                    <a:latin typeface="Helvetica" pitchFamily="2" charset="0"/>
                  </a:rPr>
                  <a:t> 1</a:t>
                </a:r>
              </a:p>
            </p:txBody>
          </p:sp>
          <p:sp>
            <p:nvSpPr>
              <p:cNvPr id="48" name="Rectangle 47"/>
              <p:cNvSpPr/>
              <p:nvPr/>
            </p:nvSpPr>
            <p:spPr>
              <a:xfrm>
                <a:off x="1339209" y="3253837"/>
                <a:ext cx="4255877" cy="1494958"/>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49" name="TextBox 48">
                <a:extLst>
                  <a:ext uri="{FF2B5EF4-FFF2-40B4-BE49-F238E27FC236}">
                    <a16:creationId xmlns:a16="http://schemas.microsoft.com/office/drawing/2014/main" id="{9DE11898-3F19-2048-874F-758170791F1D}"/>
                  </a:ext>
                </a:extLst>
              </p:cNvPr>
              <p:cNvSpPr txBox="1"/>
              <p:nvPr/>
            </p:nvSpPr>
            <p:spPr>
              <a:xfrm>
                <a:off x="1361526" y="3245872"/>
                <a:ext cx="42030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latin typeface="Helvetica" pitchFamily="2" charset="0"/>
                  </a:rPr>
                  <a:t>(2)</a:t>
                </a:r>
              </a:p>
            </p:txBody>
          </p:sp>
          <p:sp>
            <p:nvSpPr>
              <p:cNvPr id="51" name="TextBox 50"/>
              <p:cNvSpPr txBox="1"/>
              <p:nvPr/>
            </p:nvSpPr>
            <p:spPr>
              <a:xfrm>
                <a:off x="3306375" y="3335899"/>
                <a:ext cx="211032" cy="369332"/>
              </a:xfrm>
              <a:prstGeom prst="rect">
                <a:avLst/>
              </a:prstGeom>
              <a:noFill/>
            </p:spPr>
            <p:txBody>
              <a:bodyPr wrap="square" rtlCol="0">
                <a:spAutoFit/>
              </a:bodyPr>
              <a:lstStyle/>
              <a:p>
                <a:r>
                  <a:rPr lang="en-US" dirty="0"/>
                  <a:t>3</a:t>
                </a:r>
              </a:p>
            </p:txBody>
          </p:sp>
          <p:sp>
            <p:nvSpPr>
              <p:cNvPr id="52" name="TextBox 51"/>
              <p:cNvSpPr txBox="1"/>
              <p:nvPr/>
            </p:nvSpPr>
            <p:spPr>
              <a:xfrm>
                <a:off x="4162695" y="3354430"/>
                <a:ext cx="211032" cy="369332"/>
              </a:xfrm>
              <a:prstGeom prst="rect">
                <a:avLst/>
              </a:prstGeom>
              <a:noFill/>
            </p:spPr>
            <p:txBody>
              <a:bodyPr wrap="square" rtlCol="0">
                <a:spAutoFit/>
              </a:bodyPr>
              <a:lstStyle/>
              <a:p>
                <a:r>
                  <a:rPr lang="en-US" dirty="0"/>
                  <a:t>4</a:t>
                </a:r>
              </a:p>
            </p:txBody>
          </p:sp>
        </p:grpSp>
      </p:grpSp>
      <p:pic>
        <p:nvPicPr>
          <p:cNvPr id="57" name="Picture 56"/>
          <p:cNvPicPr>
            <a:picLocks noChangeAspect="1"/>
          </p:cNvPicPr>
          <p:nvPr/>
        </p:nvPicPr>
        <p:blipFill>
          <a:blip r:embed="rId5"/>
          <a:stretch>
            <a:fillRect/>
          </a:stretch>
        </p:blipFill>
        <p:spPr>
          <a:xfrm>
            <a:off x="4436645" y="3893876"/>
            <a:ext cx="394741" cy="429768"/>
          </a:xfrm>
          <a:prstGeom prst="rect">
            <a:avLst/>
          </a:prstGeom>
        </p:spPr>
      </p:pic>
      <p:pic>
        <p:nvPicPr>
          <p:cNvPr id="84" name="Picture 83"/>
          <p:cNvPicPr>
            <a:picLocks noChangeAspect="1"/>
          </p:cNvPicPr>
          <p:nvPr/>
        </p:nvPicPr>
        <p:blipFill>
          <a:blip r:embed="rId7"/>
          <a:stretch>
            <a:fillRect/>
          </a:stretch>
        </p:blipFill>
        <p:spPr>
          <a:xfrm>
            <a:off x="4642665" y="4490006"/>
            <a:ext cx="423697" cy="292608"/>
          </a:xfrm>
          <a:prstGeom prst="rect">
            <a:avLst/>
          </a:prstGeom>
        </p:spPr>
      </p:pic>
      <p:sp>
        <p:nvSpPr>
          <p:cNvPr id="82" name="TextBox 81">
            <a:extLst>
              <a:ext uri="{FF2B5EF4-FFF2-40B4-BE49-F238E27FC236}">
                <a16:creationId xmlns:a16="http://schemas.microsoft.com/office/drawing/2014/main" id="{6376B19B-F9FD-3548-A45E-8ACC75A6A109}"/>
              </a:ext>
            </a:extLst>
          </p:cNvPr>
          <p:cNvSpPr txBox="1"/>
          <p:nvPr/>
        </p:nvSpPr>
        <p:spPr>
          <a:xfrm>
            <a:off x="4962376" y="4549354"/>
            <a:ext cx="82833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Helvetica" pitchFamily="2" charset="0"/>
              </a:rPr>
              <a:t>- Alice</a:t>
            </a:r>
          </a:p>
        </p:txBody>
      </p:sp>
      <p:sp>
        <p:nvSpPr>
          <p:cNvPr id="83" name="Rounded Rectangle 82"/>
          <p:cNvSpPr/>
          <p:nvPr/>
        </p:nvSpPr>
        <p:spPr>
          <a:xfrm>
            <a:off x="4609162" y="4438780"/>
            <a:ext cx="1019350" cy="434056"/>
          </a:xfrm>
          <a:prstGeom prst="roundRect">
            <a:avLst/>
          </a:prstGeom>
          <a:no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grpSp>
        <p:nvGrpSpPr>
          <p:cNvPr id="85" name="Group 84"/>
          <p:cNvGrpSpPr/>
          <p:nvPr/>
        </p:nvGrpSpPr>
        <p:grpSpPr>
          <a:xfrm>
            <a:off x="5286930" y="3846880"/>
            <a:ext cx="411480" cy="504887"/>
            <a:chOff x="8774066" y="3707187"/>
            <a:chExt cx="411480" cy="504887"/>
          </a:xfrm>
        </p:grpSpPr>
        <p:pic>
          <p:nvPicPr>
            <p:cNvPr id="86" name="Picture 85"/>
            <p:cNvPicPr>
              <a:picLocks noChangeAspect="1"/>
            </p:cNvPicPr>
            <p:nvPr/>
          </p:nvPicPr>
          <p:blipFill>
            <a:blip r:embed="rId5"/>
            <a:stretch>
              <a:fillRect/>
            </a:stretch>
          </p:blipFill>
          <p:spPr>
            <a:xfrm>
              <a:off x="8780355" y="3707187"/>
              <a:ext cx="394741" cy="429768"/>
            </a:xfrm>
            <a:prstGeom prst="rect">
              <a:avLst/>
            </a:prstGeom>
          </p:spPr>
        </p:pic>
        <p:pic>
          <p:nvPicPr>
            <p:cNvPr id="87" name="Picture 86"/>
            <p:cNvPicPr>
              <a:picLocks noChangeAspect="1"/>
            </p:cNvPicPr>
            <p:nvPr/>
          </p:nvPicPr>
          <p:blipFill>
            <a:blip r:embed="rId6"/>
            <a:stretch>
              <a:fillRect/>
            </a:stretch>
          </p:blipFill>
          <p:spPr>
            <a:xfrm>
              <a:off x="8774066" y="4079135"/>
              <a:ext cx="411480" cy="132939"/>
            </a:xfrm>
            <a:prstGeom prst="rect">
              <a:avLst/>
            </a:prstGeom>
          </p:spPr>
        </p:pic>
      </p:grpSp>
      <p:grpSp>
        <p:nvGrpSpPr>
          <p:cNvPr id="90" name="Group 89"/>
          <p:cNvGrpSpPr/>
          <p:nvPr/>
        </p:nvGrpSpPr>
        <p:grpSpPr>
          <a:xfrm>
            <a:off x="3282749" y="3716157"/>
            <a:ext cx="4255877" cy="1502923"/>
            <a:chOff x="2247602" y="3601136"/>
            <a:chExt cx="4255877" cy="1502923"/>
          </a:xfrm>
        </p:grpSpPr>
        <p:sp>
          <p:nvSpPr>
            <p:cNvPr id="91" name="Rectangle 90"/>
            <p:cNvSpPr/>
            <p:nvPr/>
          </p:nvSpPr>
          <p:spPr>
            <a:xfrm>
              <a:off x="2247602" y="3617249"/>
              <a:ext cx="4242668" cy="145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2247602" y="3601136"/>
              <a:ext cx="4255877" cy="1502923"/>
              <a:chOff x="1339209" y="3245872"/>
              <a:chExt cx="4255877" cy="1502923"/>
            </a:xfrm>
          </p:grpSpPr>
          <p:pic>
            <p:nvPicPr>
              <p:cNvPr id="93" name="Picture 92">
                <a:extLst>
                  <a:ext uri="{FF2B5EF4-FFF2-40B4-BE49-F238E27FC236}">
                    <a16:creationId xmlns:a16="http://schemas.microsoft.com/office/drawing/2014/main" id="{EF837493-20F6-0542-9EB1-A54B4F1E4771}"/>
                  </a:ext>
                </a:extLst>
              </p:cNvPr>
              <p:cNvPicPr>
                <a:picLocks noChangeAspect="1"/>
              </p:cNvPicPr>
              <p:nvPr/>
            </p:nvPicPr>
            <p:blipFill>
              <a:blip r:embed="rId4">
                <a:duotone>
                  <a:srgbClr val="4472C4">
                    <a:shade val="45000"/>
                    <a:satMod val="135000"/>
                  </a:srgbClr>
                  <a:prstClr val="white"/>
                </a:duotone>
              </a:blip>
              <a:stretch>
                <a:fillRect/>
              </a:stretch>
            </p:blipFill>
            <p:spPr>
              <a:xfrm>
                <a:off x="2322743" y="3437095"/>
                <a:ext cx="703093" cy="793822"/>
              </a:xfrm>
              <a:prstGeom prst="rect">
                <a:avLst/>
              </a:prstGeom>
            </p:spPr>
          </p:pic>
          <p:pic>
            <p:nvPicPr>
              <p:cNvPr id="94" name="Picture 93">
                <a:extLst>
                  <a:ext uri="{FF2B5EF4-FFF2-40B4-BE49-F238E27FC236}">
                    <a16:creationId xmlns:a16="http://schemas.microsoft.com/office/drawing/2014/main" id="{084AF4F1-86B0-9147-8091-0DABA9770FBA}"/>
                  </a:ext>
                </a:extLst>
              </p:cNvPr>
              <p:cNvPicPr>
                <a:picLocks noChangeAspect="1"/>
              </p:cNvPicPr>
              <p:nvPr/>
            </p:nvPicPr>
            <p:blipFill>
              <a:blip r:embed="rId4">
                <a:duotone>
                  <a:srgbClr val="ED7D31">
                    <a:shade val="45000"/>
                    <a:satMod val="135000"/>
                  </a:srgbClr>
                  <a:prstClr val="white"/>
                </a:duotone>
              </a:blip>
              <a:stretch>
                <a:fillRect/>
              </a:stretch>
            </p:blipFill>
            <p:spPr>
              <a:xfrm>
                <a:off x="4710380" y="3437095"/>
                <a:ext cx="703093" cy="793822"/>
              </a:xfrm>
              <a:prstGeom prst="rect">
                <a:avLst/>
              </a:prstGeom>
            </p:spPr>
          </p:pic>
          <p:sp>
            <p:nvSpPr>
              <p:cNvPr id="95" name="TextBox 94">
                <a:extLst>
                  <a:ext uri="{FF2B5EF4-FFF2-40B4-BE49-F238E27FC236}">
                    <a16:creationId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Alice</a:t>
                </a:r>
              </a:p>
            </p:txBody>
          </p:sp>
          <p:sp>
            <p:nvSpPr>
              <p:cNvPr id="96" name="TextBox 95">
                <a:extLst>
                  <a:ext uri="{FF2B5EF4-FFF2-40B4-BE49-F238E27FC236}">
                    <a16:creationId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Bob</a:t>
                </a:r>
              </a:p>
            </p:txBody>
          </p:sp>
          <p:sp>
            <p:nvSpPr>
              <p:cNvPr id="97" name="TextBox 96">
                <a:extLst>
                  <a:ext uri="{FF2B5EF4-FFF2-40B4-BE49-F238E27FC236}">
                    <a16:creationId xmlns:a16="http://schemas.microsoft.com/office/drawing/2014/main" id="{9DE11898-3F19-2048-874F-758170791F1D}"/>
                  </a:ext>
                </a:extLst>
              </p:cNvPr>
              <p:cNvSpPr txBox="1"/>
              <p:nvPr/>
            </p:nvSpPr>
            <p:spPr>
              <a:xfrm>
                <a:off x="1613944" y="3613067"/>
                <a:ext cx="686406"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err="1">
                    <a:ln>
                      <a:noFill/>
                    </a:ln>
                    <a:solidFill>
                      <a:prstClr val="black"/>
                    </a:solidFill>
                    <a:effectLst/>
                    <a:uLnTx/>
                    <a:uFillTx/>
                    <a:latin typeface="Helvetica" pitchFamily="2" charset="0"/>
                  </a:rPr>
                  <a:t>Txn</a:t>
                </a:r>
                <a:r>
                  <a:rPr kumimoji="0" lang="en-US" sz="1500" b="1" i="0" u="none" strike="noStrike" kern="0" cap="none" spc="0" normalizeH="0" baseline="0" noProof="0" dirty="0">
                    <a:ln>
                      <a:noFill/>
                    </a:ln>
                    <a:solidFill>
                      <a:prstClr val="black"/>
                    </a:solidFill>
                    <a:effectLst/>
                    <a:uLnTx/>
                    <a:uFillTx/>
                    <a:latin typeface="Helvetica" pitchFamily="2" charset="0"/>
                  </a:rPr>
                  <a:t> 2</a:t>
                </a:r>
              </a:p>
            </p:txBody>
          </p:sp>
          <p:sp>
            <p:nvSpPr>
              <p:cNvPr id="98" name="Rectangle 97"/>
              <p:cNvSpPr/>
              <p:nvPr/>
            </p:nvSpPr>
            <p:spPr>
              <a:xfrm>
                <a:off x="1339209" y="3253837"/>
                <a:ext cx="4255877" cy="1494958"/>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99" name="TextBox 98">
                <a:extLst>
                  <a:ext uri="{FF2B5EF4-FFF2-40B4-BE49-F238E27FC236}">
                    <a16:creationId xmlns:a16="http://schemas.microsoft.com/office/drawing/2014/main" id="{9DE11898-3F19-2048-874F-758170791F1D}"/>
                  </a:ext>
                </a:extLst>
              </p:cNvPr>
              <p:cNvSpPr txBox="1"/>
              <p:nvPr/>
            </p:nvSpPr>
            <p:spPr>
              <a:xfrm>
                <a:off x="1361526" y="3245872"/>
                <a:ext cx="42030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latin typeface="Helvetica" pitchFamily="2" charset="0"/>
                  </a:rPr>
                  <a:t>(3)</a:t>
                </a:r>
              </a:p>
            </p:txBody>
          </p:sp>
          <p:sp>
            <p:nvSpPr>
              <p:cNvPr id="100" name="TextBox 99"/>
              <p:cNvSpPr txBox="1"/>
              <p:nvPr/>
            </p:nvSpPr>
            <p:spPr>
              <a:xfrm>
                <a:off x="3306375" y="3335899"/>
                <a:ext cx="211032" cy="369332"/>
              </a:xfrm>
              <a:prstGeom prst="rect">
                <a:avLst/>
              </a:prstGeom>
              <a:noFill/>
            </p:spPr>
            <p:txBody>
              <a:bodyPr wrap="square" rtlCol="0">
                <a:spAutoFit/>
              </a:bodyPr>
              <a:lstStyle/>
              <a:p>
                <a:r>
                  <a:rPr lang="en-US" dirty="0"/>
                  <a:t>5</a:t>
                </a:r>
              </a:p>
            </p:txBody>
          </p:sp>
          <p:sp>
            <p:nvSpPr>
              <p:cNvPr id="101" name="TextBox 100"/>
              <p:cNvSpPr txBox="1"/>
              <p:nvPr/>
            </p:nvSpPr>
            <p:spPr>
              <a:xfrm>
                <a:off x="4162695" y="3354430"/>
                <a:ext cx="211032" cy="369332"/>
              </a:xfrm>
              <a:prstGeom prst="rect">
                <a:avLst/>
              </a:prstGeom>
              <a:noFill/>
            </p:spPr>
            <p:txBody>
              <a:bodyPr wrap="square" rtlCol="0">
                <a:spAutoFit/>
              </a:bodyPr>
              <a:lstStyle/>
              <a:p>
                <a:r>
                  <a:rPr lang="en-US" dirty="0"/>
                  <a:t>2</a:t>
                </a:r>
              </a:p>
            </p:txBody>
          </p:sp>
        </p:grpSp>
      </p:grpSp>
      <p:sp>
        <p:nvSpPr>
          <p:cNvPr id="102" name="TextBox 101">
            <a:extLst>
              <a:ext uri="{FF2B5EF4-FFF2-40B4-BE49-F238E27FC236}">
                <a16:creationId xmlns:a16="http://schemas.microsoft.com/office/drawing/2014/main" id="{6376B19B-F9FD-3548-A45E-8ACC75A6A109}"/>
              </a:ext>
            </a:extLst>
          </p:cNvPr>
          <p:cNvSpPr txBox="1"/>
          <p:nvPr/>
        </p:nvSpPr>
        <p:spPr>
          <a:xfrm>
            <a:off x="5731103" y="4838571"/>
            <a:ext cx="82833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Helvetica" pitchFamily="2" charset="0"/>
              </a:rPr>
              <a:t>- Bob</a:t>
            </a:r>
          </a:p>
        </p:txBody>
      </p:sp>
      <p:sp>
        <p:nvSpPr>
          <p:cNvPr id="103" name="Rounded Rectangle 102"/>
          <p:cNvSpPr/>
          <p:nvPr/>
        </p:nvSpPr>
        <p:spPr>
          <a:xfrm>
            <a:off x="5377889" y="4727997"/>
            <a:ext cx="1019350" cy="434056"/>
          </a:xfrm>
          <a:prstGeom prst="roundRect">
            <a:avLst/>
          </a:prstGeom>
          <a:no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grpSp>
        <p:nvGrpSpPr>
          <p:cNvPr id="104" name="Group 103"/>
          <p:cNvGrpSpPr/>
          <p:nvPr/>
        </p:nvGrpSpPr>
        <p:grpSpPr>
          <a:xfrm>
            <a:off x="5205059" y="4083410"/>
            <a:ext cx="402336" cy="602304"/>
            <a:chOff x="7081156" y="4617720"/>
            <a:chExt cx="402336" cy="602304"/>
          </a:xfrm>
        </p:grpSpPr>
        <p:pic>
          <p:nvPicPr>
            <p:cNvPr id="105" name="Picture 104"/>
            <p:cNvPicPr>
              <a:picLocks noChangeAspect="1"/>
            </p:cNvPicPr>
            <p:nvPr/>
          </p:nvPicPr>
          <p:blipFill>
            <a:blip r:embed="rId8"/>
            <a:stretch>
              <a:fillRect/>
            </a:stretch>
          </p:blipFill>
          <p:spPr>
            <a:xfrm>
              <a:off x="7081156" y="4984812"/>
              <a:ext cx="402336" cy="235212"/>
            </a:xfrm>
            <a:prstGeom prst="rect">
              <a:avLst/>
            </a:prstGeom>
          </p:spPr>
        </p:pic>
        <p:pic>
          <p:nvPicPr>
            <p:cNvPr id="106" name="Picture 105"/>
            <p:cNvPicPr>
              <a:picLocks noChangeAspect="1"/>
            </p:cNvPicPr>
            <p:nvPr/>
          </p:nvPicPr>
          <p:blipFill>
            <a:blip r:embed="rId5"/>
            <a:stretch>
              <a:fillRect/>
            </a:stretch>
          </p:blipFill>
          <p:spPr>
            <a:xfrm>
              <a:off x="7084839" y="4617720"/>
              <a:ext cx="394741" cy="429768"/>
            </a:xfrm>
            <a:prstGeom prst="rect">
              <a:avLst/>
            </a:prstGeom>
          </p:spPr>
        </p:pic>
      </p:grpSp>
      <p:grpSp>
        <p:nvGrpSpPr>
          <p:cNvPr id="107" name="Group 106"/>
          <p:cNvGrpSpPr/>
          <p:nvPr/>
        </p:nvGrpSpPr>
        <p:grpSpPr>
          <a:xfrm>
            <a:off x="6092461" y="4360367"/>
            <a:ext cx="411480" cy="321628"/>
            <a:chOff x="9422928" y="3132965"/>
            <a:chExt cx="411480" cy="321628"/>
          </a:xfrm>
        </p:grpSpPr>
        <p:pic>
          <p:nvPicPr>
            <p:cNvPr id="108" name="Picture 107"/>
            <p:cNvPicPr>
              <a:picLocks noChangeAspect="1"/>
            </p:cNvPicPr>
            <p:nvPr/>
          </p:nvPicPr>
          <p:blipFill>
            <a:blip r:embed="rId9"/>
            <a:stretch>
              <a:fillRect/>
            </a:stretch>
          </p:blipFill>
          <p:spPr>
            <a:xfrm>
              <a:off x="9422928" y="3132965"/>
              <a:ext cx="411480" cy="241761"/>
            </a:xfrm>
            <a:prstGeom prst="rect">
              <a:avLst/>
            </a:prstGeom>
          </p:spPr>
        </p:pic>
        <p:pic>
          <p:nvPicPr>
            <p:cNvPr id="109" name="Picture 108"/>
            <p:cNvPicPr>
              <a:picLocks noChangeAspect="1"/>
            </p:cNvPicPr>
            <p:nvPr/>
          </p:nvPicPr>
          <p:blipFill>
            <a:blip r:embed="rId10"/>
            <a:stretch>
              <a:fillRect/>
            </a:stretch>
          </p:blipFill>
          <p:spPr>
            <a:xfrm>
              <a:off x="9430185" y="3294859"/>
              <a:ext cx="393192" cy="159734"/>
            </a:xfrm>
            <a:prstGeom prst="rect">
              <a:avLst/>
            </a:prstGeom>
          </p:spPr>
        </p:pic>
      </p:grpSp>
      <p:grpSp>
        <p:nvGrpSpPr>
          <p:cNvPr id="110" name="Group 109"/>
          <p:cNvGrpSpPr/>
          <p:nvPr/>
        </p:nvGrpSpPr>
        <p:grpSpPr>
          <a:xfrm>
            <a:off x="5404083" y="4790880"/>
            <a:ext cx="411480" cy="321628"/>
            <a:chOff x="9422928" y="3132965"/>
            <a:chExt cx="411480" cy="321628"/>
          </a:xfrm>
        </p:grpSpPr>
        <p:pic>
          <p:nvPicPr>
            <p:cNvPr id="111" name="Picture 110"/>
            <p:cNvPicPr>
              <a:picLocks noChangeAspect="1"/>
            </p:cNvPicPr>
            <p:nvPr/>
          </p:nvPicPr>
          <p:blipFill>
            <a:blip r:embed="rId9"/>
            <a:stretch>
              <a:fillRect/>
            </a:stretch>
          </p:blipFill>
          <p:spPr>
            <a:xfrm>
              <a:off x="9422928" y="3132965"/>
              <a:ext cx="411480" cy="241761"/>
            </a:xfrm>
            <a:prstGeom prst="rect">
              <a:avLst/>
            </a:prstGeom>
          </p:spPr>
        </p:pic>
        <p:pic>
          <p:nvPicPr>
            <p:cNvPr id="112" name="Picture 111"/>
            <p:cNvPicPr>
              <a:picLocks noChangeAspect="1"/>
            </p:cNvPicPr>
            <p:nvPr/>
          </p:nvPicPr>
          <p:blipFill>
            <a:blip r:embed="rId10"/>
            <a:stretch>
              <a:fillRect/>
            </a:stretch>
          </p:blipFill>
          <p:spPr>
            <a:xfrm>
              <a:off x="9430185" y="3294859"/>
              <a:ext cx="393192" cy="159734"/>
            </a:xfrm>
            <a:prstGeom prst="rect">
              <a:avLst/>
            </a:prstGeom>
          </p:spPr>
        </p:pic>
      </p:grpSp>
      <p:grpSp>
        <p:nvGrpSpPr>
          <p:cNvPr id="267" name="Group 266"/>
          <p:cNvGrpSpPr/>
          <p:nvPr/>
        </p:nvGrpSpPr>
        <p:grpSpPr>
          <a:xfrm>
            <a:off x="3897873" y="3976208"/>
            <a:ext cx="4255877" cy="1502923"/>
            <a:chOff x="3282749" y="3716157"/>
            <a:chExt cx="4255877" cy="1502923"/>
          </a:xfrm>
        </p:grpSpPr>
        <p:grpSp>
          <p:nvGrpSpPr>
            <p:cNvPr id="268" name="Group 267"/>
            <p:cNvGrpSpPr/>
            <p:nvPr/>
          </p:nvGrpSpPr>
          <p:grpSpPr>
            <a:xfrm>
              <a:off x="3282749" y="3716157"/>
              <a:ext cx="4255877" cy="1502923"/>
              <a:chOff x="2247602" y="3601136"/>
              <a:chExt cx="4255877" cy="1502923"/>
            </a:xfrm>
          </p:grpSpPr>
          <p:sp>
            <p:nvSpPr>
              <p:cNvPr id="279" name="Rectangle 278"/>
              <p:cNvSpPr/>
              <p:nvPr/>
            </p:nvSpPr>
            <p:spPr>
              <a:xfrm>
                <a:off x="2247602" y="3617249"/>
                <a:ext cx="4242668" cy="145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0" name="Group 279"/>
              <p:cNvGrpSpPr/>
              <p:nvPr/>
            </p:nvGrpSpPr>
            <p:grpSpPr>
              <a:xfrm>
                <a:off x="2247602" y="3601136"/>
                <a:ext cx="4255877" cy="1502923"/>
                <a:chOff x="1339209" y="3245872"/>
                <a:chExt cx="4255877" cy="1502923"/>
              </a:xfrm>
            </p:grpSpPr>
            <p:pic>
              <p:nvPicPr>
                <p:cNvPr id="281" name="Picture 280">
                  <a:extLst>
                    <a:ext uri="{FF2B5EF4-FFF2-40B4-BE49-F238E27FC236}">
                      <a16:creationId xmlns:a16="http://schemas.microsoft.com/office/drawing/2014/main" id="{EF837493-20F6-0542-9EB1-A54B4F1E4771}"/>
                    </a:ext>
                  </a:extLst>
                </p:cNvPr>
                <p:cNvPicPr>
                  <a:picLocks noChangeAspect="1"/>
                </p:cNvPicPr>
                <p:nvPr/>
              </p:nvPicPr>
              <p:blipFill>
                <a:blip r:embed="rId4">
                  <a:duotone>
                    <a:srgbClr val="4472C4">
                      <a:shade val="45000"/>
                      <a:satMod val="135000"/>
                    </a:srgbClr>
                    <a:prstClr val="white"/>
                  </a:duotone>
                </a:blip>
                <a:stretch>
                  <a:fillRect/>
                </a:stretch>
              </p:blipFill>
              <p:spPr>
                <a:xfrm>
                  <a:off x="2322743" y="3437095"/>
                  <a:ext cx="703093" cy="793822"/>
                </a:xfrm>
                <a:prstGeom prst="rect">
                  <a:avLst/>
                </a:prstGeom>
              </p:spPr>
            </p:pic>
            <p:pic>
              <p:nvPicPr>
                <p:cNvPr id="282" name="Picture 281">
                  <a:extLst>
                    <a:ext uri="{FF2B5EF4-FFF2-40B4-BE49-F238E27FC236}">
                      <a16:creationId xmlns:a16="http://schemas.microsoft.com/office/drawing/2014/main" id="{084AF4F1-86B0-9147-8091-0DABA9770FBA}"/>
                    </a:ext>
                  </a:extLst>
                </p:cNvPr>
                <p:cNvPicPr>
                  <a:picLocks noChangeAspect="1"/>
                </p:cNvPicPr>
                <p:nvPr/>
              </p:nvPicPr>
              <p:blipFill>
                <a:blip r:embed="rId4">
                  <a:duotone>
                    <a:srgbClr val="ED7D31">
                      <a:shade val="45000"/>
                      <a:satMod val="135000"/>
                    </a:srgbClr>
                    <a:prstClr val="white"/>
                  </a:duotone>
                </a:blip>
                <a:stretch>
                  <a:fillRect/>
                </a:stretch>
              </p:blipFill>
              <p:spPr>
                <a:xfrm>
                  <a:off x="4710380" y="3437095"/>
                  <a:ext cx="703093" cy="793822"/>
                </a:xfrm>
                <a:prstGeom prst="rect">
                  <a:avLst/>
                </a:prstGeom>
              </p:spPr>
            </p:pic>
            <p:sp>
              <p:nvSpPr>
                <p:cNvPr id="283" name="TextBox 282">
                  <a:extLst>
                    <a:ext uri="{FF2B5EF4-FFF2-40B4-BE49-F238E27FC236}">
                      <a16:creationId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Alice</a:t>
                  </a:r>
                </a:p>
              </p:txBody>
            </p:sp>
            <p:sp>
              <p:nvSpPr>
                <p:cNvPr id="284" name="TextBox 283">
                  <a:extLst>
                    <a:ext uri="{FF2B5EF4-FFF2-40B4-BE49-F238E27FC236}">
                      <a16:creationId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Bob</a:t>
                  </a:r>
                </a:p>
              </p:txBody>
            </p:sp>
            <p:sp>
              <p:nvSpPr>
                <p:cNvPr id="285" name="TextBox 284">
                  <a:extLst>
                    <a:ext uri="{FF2B5EF4-FFF2-40B4-BE49-F238E27FC236}">
                      <a16:creationId xmlns:a16="http://schemas.microsoft.com/office/drawing/2014/main" id="{9DE11898-3F19-2048-874F-758170791F1D}"/>
                    </a:ext>
                  </a:extLst>
                </p:cNvPr>
                <p:cNvSpPr txBox="1"/>
                <p:nvPr/>
              </p:nvSpPr>
              <p:spPr>
                <a:xfrm>
                  <a:off x="1613944" y="3613067"/>
                  <a:ext cx="686406"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err="1">
                      <a:ln>
                        <a:noFill/>
                      </a:ln>
                      <a:solidFill>
                        <a:prstClr val="black"/>
                      </a:solidFill>
                      <a:effectLst/>
                      <a:uLnTx/>
                      <a:uFillTx/>
                      <a:latin typeface="Helvetica" pitchFamily="2" charset="0"/>
                    </a:rPr>
                    <a:t>Txn</a:t>
                  </a:r>
                  <a:r>
                    <a:rPr kumimoji="0" lang="en-US" sz="1500" b="1" i="0" u="none" strike="noStrike" kern="0" cap="none" spc="0" normalizeH="0" baseline="0" noProof="0" dirty="0">
                      <a:ln>
                        <a:noFill/>
                      </a:ln>
                      <a:solidFill>
                        <a:prstClr val="black"/>
                      </a:solidFill>
                      <a:effectLst/>
                      <a:uLnTx/>
                      <a:uFillTx/>
                      <a:latin typeface="Helvetica" pitchFamily="2" charset="0"/>
                    </a:rPr>
                    <a:t> 2</a:t>
                  </a:r>
                </a:p>
              </p:txBody>
            </p:sp>
            <p:sp>
              <p:nvSpPr>
                <p:cNvPr id="286" name="Rectangle 285"/>
                <p:cNvSpPr/>
                <p:nvPr/>
              </p:nvSpPr>
              <p:spPr>
                <a:xfrm>
                  <a:off x="1339209" y="3253837"/>
                  <a:ext cx="4255877" cy="1494958"/>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287" name="TextBox 286">
                  <a:extLst>
                    <a:ext uri="{FF2B5EF4-FFF2-40B4-BE49-F238E27FC236}">
                      <a16:creationId xmlns:a16="http://schemas.microsoft.com/office/drawing/2014/main" id="{9DE11898-3F19-2048-874F-758170791F1D}"/>
                    </a:ext>
                  </a:extLst>
                </p:cNvPr>
                <p:cNvSpPr txBox="1"/>
                <p:nvPr/>
              </p:nvSpPr>
              <p:spPr>
                <a:xfrm>
                  <a:off x="1361526" y="3245872"/>
                  <a:ext cx="42030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latin typeface="Helvetica" pitchFamily="2" charset="0"/>
                    </a:rPr>
                    <a:t>(4)</a:t>
                  </a:r>
                </a:p>
              </p:txBody>
            </p:sp>
            <p:sp>
              <p:nvSpPr>
                <p:cNvPr id="288" name="TextBox 287"/>
                <p:cNvSpPr txBox="1"/>
                <p:nvPr/>
              </p:nvSpPr>
              <p:spPr>
                <a:xfrm>
                  <a:off x="3306375" y="3335899"/>
                  <a:ext cx="211032" cy="369332"/>
                </a:xfrm>
                <a:prstGeom prst="rect">
                  <a:avLst/>
                </a:prstGeom>
                <a:noFill/>
              </p:spPr>
              <p:txBody>
                <a:bodyPr wrap="square" rtlCol="0">
                  <a:spAutoFit/>
                </a:bodyPr>
                <a:lstStyle/>
                <a:p>
                  <a:r>
                    <a:rPr lang="en-US" dirty="0"/>
                    <a:t>5</a:t>
                  </a:r>
                </a:p>
              </p:txBody>
            </p:sp>
            <p:sp>
              <p:nvSpPr>
                <p:cNvPr id="289" name="TextBox 288"/>
                <p:cNvSpPr txBox="1"/>
                <p:nvPr/>
              </p:nvSpPr>
              <p:spPr>
                <a:xfrm>
                  <a:off x="4162695" y="3354430"/>
                  <a:ext cx="211032" cy="369332"/>
                </a:xfrm>
                <a:prstGeom prst="rect">
                  <a:avLst/>
                </a:prstGeom>
                <a:noFill/>
              </p:spPr>
              <p:txBody>
                <a:bodyPr wrap="square" rtlCol="0">
                  <a:spAutoFit/>
                </a:bodyPr>
                <a:lstStyle/>
                <a:p>
                  <a:r>
                    <a:rPr lang="en-US" dirty="0"/>
                    <a:t>2</a:t>
                  </a:r>
                </a:p>
              </p:txBody>
            </p:sp>
          </p:grpSp>
        </p:grpSp>
        <p:sp>
          <p:nvSpPr>
            <p:cNvPr id="269" name="TextBox 268">
              <a:extLst>
                <a:ext uri="{FF2B5EF4-FFF2-40B4-BE49-F238E27FC236}">
                  <a16:creationId xmlns:a16="http://schemas.microsoft.com/office/drawing/2014/main" id="{6376B19B-F9FD-3548-A45E-8ACC75A6A109}"/>
                </a:ext>
              </a:extLst>
            </p:cNvPr>
            <p:cNvSpPr txBox="1"/>
            <p:nvPr/>
          </p:nvSpPr>
          <p:spPr>
            <a:xfrm>
              <a:off x="5731103" y="4838571"/>
              <a:ext cx="82833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Helvetica" pitchFamily="2" charset="0"/>
                </a:rPr>
                <a:t>- Bob</a:t>
              </a:r>
            </a:p>
          </p:txBody>
        </p:sp>
        <p:grpSp>
          <p:nvGrpSpPr>
            <p:cNvPr id="270" name="Group 269"/>
            <p:cNvGrpSpPr/>
            <p:nvPr/>
          </p:nvGrpSpPr>
          <p:grpSpPr>
            <a:xfrm>
              <a:off x="5205059" y="4083410"/>
              <a:ext cx="402336" cy="602304"/>
              <a:chOff x="7081156" y="4617720"/>
              <a:chExt cx="402336" cy="602304"/>
            </a:xfrm>
          </p:grpSpPr>
          <p:pic>
            <p:nvPicPr>
              <p:cNvPr id="277" name="Picture 276"/>
              <p:cNvPicPr>
                <a:picLocks noChangeAspect="1"/>
              </p:cNvPicPr>
              <p:nvPr/>
            </p:nvPicPr>
            <p:blipFill>
              <a:blip r:embed="rId8"/>
              <a:stretch>
                <a:fillRect/>
              </a:stretch>
            </p:blipFill>
            <p:spPr>
              <a:xfrm>
                <a:off x="7081156" y="4984812"/>
                <a:ext cx="402336" cy="235212"/>
              </a:xfrm>
              <a:prstGeom prst="rect">
                <a:avLst/>
              </a:prstGeom>
            </p:spPr>
          </p:pic>
          <p:pic>
            <p:nvPicPr>
              <p:cNvPr id="278" name="Picture 277"/>
              <p:cNvPicPr>
                <a:picLocks noChangeAspect="1"/>
              </p:cNvPicPr>
              <p:nvPr/>
            </p:nvPicPr>
            <p:blipFill>
              <a:blip r:embed="rId5"/>
              <a:stretch>
                <a:fillRect/>
              </a:stretch>
            </p:blipFill>
            <p:spPr>
              <a:xfrm>
                <a:off x="7084839" y="4617720"/>
                <a:ext cx="394741" cy="429768"/>
              </a:xfrm>
              <a:prstGeom prst="rect">
                <a:avLst/>
              </a:prstGeom>
            </p:spPr>
          </p:pic>
        </p:grpSp>
        <p:grpSp>
          <p:nvGrpSpPr>
            <p:cNvPr id="271" name="Group 270"/>
            <p:cNvGrpSpPr/>
            <p:nvPr/>
          </p:nvGrpSpPr>
          <p:grpSpPr>
            <a:xfrm>
              <a:off x="6092461" y="4360367"/>
              <a:ext cx="411480" cy="321628"/>
              <a:chOff x="9422928" y="3132965"/>
              <a:chExt cx="411480" cy="321628"/>
            </a:xfrm>
          </p:grpSpPr>
          <p:pic>
            <p:nvPicPr>
              <p:cNvPr id="275" name="Picture 274"/>
              <p:cNvPicPr>
                <a:picLocks noChangeAspect="1"/>
              </p:cNvPicPr>
              <p:nvPr/>
            </p:nvPicPr>
            <p:blipFill>
              <a:blip r:embed="rId9"/>
              <a:stretch>
                <a:fillRect/>
              </a:stretch>
            </p:blipFill>
            <p:spPr>
              <a:xfrm>
                <a:off x="9422928" y="3132965"/>
                <a:ext cx="411480" cy="241761"/>
              </a:xfrm>
              <a:prstGeom prst="rect">
                <a:avLst/>
              </a:prstGeom>
            </p:spPr>
          </p:pic>
          <p:pic>
            <p:nvPicPr>
              <p:cNvPr id="276" name="Picture 275"/>
              <p:cNvPicPr>
                <a:picLocks noChangeAspect="1"/>
              </p:cNvPicPr>
              <p:nvPr/>
            </p:nvPicPr>
            <p:blipFill>
              <a:blip r:embed="rId10"/>
              <a:stretch>
                <a:fillRect/>
              </a:stretch>
            </p:blipFill>
            <p:spPr>
              <a:xfrm>
                <a:off x="9430185" y="3294859"/>
                <a:ext cx="393192" cy="159734"/>
              </a:xfrm>
              <a:prstGeom prst="rect">
                <a:avLst/>
              </a:prstGeom>
            </p:spPr>
          </p:pic>
        </p:grpSp>
        <p:grpSp>
          <p:nvGrpSpPr>
            <p:cNvPr id="272" name="Group 271"/>
            <p:cNvGrpSpPr/>
            <p:nvPr/>
          </p:nvGrpSpPr>
          <p:grpSpPr>
            <a:xfrm>
              <a:off x="5404083" y="4790880"/>
              <a:ext cx="411480" cy="321628"/>
              <a:chOff x="9422928" y="3132965"/>
              <a:chExt cx="411480" cy="321628"/>
            </a:xfrm>
          </p:grpSpPr>
          <p:pic>
            <p:nvPicPr>
              <p:cNvPr id="273" name="Picture 272"/>
              <p:cNvPicPr>
                <a:picLocks noChangeAspect="1"/>
              </p:cNvPicPr>
              <p:nvPr/>
            </p:nvPicPr>
            <p:blipFill>
              <a:blip r:embed="rId9"/>
              <a:stretch>
                <a:fillRect/>
              </a:stretch>
            </p:blipFill>
            <p:spPr>
              <a:xfrm>
                <a:off x="9422928" y="3132965"/>
                <a:ext cx="411480" cy="241761"/>
              </a:xfrm>
              <a:prstGeom prst="rect">
                <a:avLst/>
              </a:prstGeom>
            </p:spPr>
          </p:pic>
          <p:pic>
            <p:nvPicPr>
              <p:cNvPr id="274" name="Picture 273"/>
              <p:cNvPicPr>
                <a:picLocks noChangeAspect="1"/>
              </p:cNvPicPr>
              <p:nvPr/>
            </p:nvPicPr>
            <p:blipFill>
              <a:blip r:embed="rId10"/>
              <a:stretch>
                <a:fillRect/>
              </a:stretch>
            </p:blipFill>
            <p:spPr>
              <a:xfrm>
                <a:off x="9430185" y="3294859"/>
                <a:ext cx="393192" cy="159734"/>
              </a:xfrm>
              <a:prstGeom prst="rect">
                <a:avLst/>
              </a:prstGeom>
            </p:spPr>
          </p:pic>
        </p:grpSp>
      </p:grpSp>
      <p:grpSp>
        <p:nvGrpSpPr>
          <p:cNvPr id="290" name="Group 289"/>
          <p:cNvGrpSpPr/>
          <p:nvPr/>
        </p:nvGrpSpPr>
        <p:grpSpPr>
          <a:xfrm>
            <a:off x="4501365" y="4267961"/>
            <a:ext cx="4329739" cy="1502923"/>
            <a:chOff x="3208887" y="3716157"/>
            <a:chExt cx="4329739" cy="1502923"/>
          </a:xfrm>
        </p:grpSpPr>
        <p:grpSp>
          <p:nvGrpSpPr>
            <p:cNvPr id="291" name="Group 290"/>
            <p:cNvGrpSpPr/>
            <p:nvPr/>
          </p:nvGrpSpPr>
          <p:grpSpPr>
            <a:xfrm>
              <a:off x="3208887" y="3716157"/>
              <a:ext cx="4329739" cy="1502923"/>
              <a:chOff x="2173740" y="3601136"/>
              <a:chExt cx="4329739" cy="1502923"/>
            </a:xfrm>
          </p:grpSpPr>
          <p:sp>
            <p:nvSpPr>
              <p:cNvPr id="302" name="Rectangle 301"/>
              <p:cNvSpPr/>
              <p:nvPr/>
            </p:nvSpPr>
            <p:spPr>
              <a:xfrm>
                <a:off x="2247602" y="3617249"/>
                <a:ext cx="4242668" cy="145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3" name="Group 302"/>
              <p:cNvGrpSpPr/>
              <p:nvPr/>
            </p:nvGrpSpPr>
            <p:grpSpPr>
              <a:xfrm>
                <a:off x="2173740" y="3601136"/>
                <a:ext cx="4329739" cy="1502923"/>
                <a:chOff x="1265347" y="3245872"/>
                <a:chExt cx="4329739" cy="1502923"/>
              </a:xfrm>
            </p:grpSpPr>
            <p:pic>
              <p:nvPicPr>
                <p:cNvPr id="304" name="Picture 303">
                  <a:extLst>
                    <a:ext uri="{FF2B5EF4-FFF2-40B4-BE49-F238E27FC236}">
                      <a16:creationId xmlns:a16="http://schemas.microsoft.com/office/drawing/2014/main" id="{EF837493-20F6-0542-9EB1-A54B4F1E4771}"/>
                    </a:ext>
                  </a:extLst>
                </p:cNvPr>
                <p:cNvPicPr>
                  <a:picLocks noChangeAspect="1"/>
                </p:cNvPicPr>
                <p:nvPr/>
              </p:nvPicPr>
              <p:blipFill>
                <a:blip r:embed="rId4">
                  <a:duotone>
                    <a:srgbClr val="4472C4">
                      <a:shade val="45000"/>
                      <a:satMod val="135000"/>
                    </a:srgbClr>
                    <a:prstClr val="white"/>
                  </a:duotone>
                </a:blip>
                <a:stretch>
                  <a:fillRect/>
                </a:stretch>
              </p:blipFill>
              <p:spPr>
                <a:xfrm>
                  <a:off x="2322743" y="3437095"/>
                  <a:ext cx="703093" cy="793822"/>
                </a:xfrm>
                <a:prstGeom prst="rect">
                  <a:avLst/>
                </a:prstGeom>
              </p:spPr>
            </p:pic>
            <p:pic>
              <p:nvPicPr>
                <p:cNvPr id="305" name="Picture 304">
                  <a:extLst>
                    <a:ext uri="{FF2B5EF4-FFF2-40B4-BE49-F238E27FC236}">
                      <a16:creationId xmlns:a16="http://schemas.microsoft.com/office/drawing/2014/main" id="{084AF4F1-86B0-9147-8091-0DABA9770FBA}"/>
                    </a:ext>
                  </a:extLst>
                </p:cNvPr>
                <p:cNvPicPr>
                  <a:picLocks noChangeAspect="1"/>
                </p:cNvPicPr>
                <p:nvPr/>
              </p:nvPicPr>
              <p:blipFill>
                <a:blip r:embed="rId4">
                  <a:duotone>
                    <a:srgbClr val="ED7D31">
                      <a:shade val="45000"/>
                      <a:satMod val="135000"/>
                    </a:srgbClr>
                    <a:prstClr val="white"/>
                  </a:duotone>
                </a:blip>
                <a:stretch>
                  <a:fillRect/>
                </a:stretch>
              </p:blipFill>
              <p:spPr>
                <a:xfrm>
                  <a:off x="4710380" y="3437095"/>
                  <a:ext cx="703093" cy="793822"/>
                </a:xfrm>
                <a:prstGeom prst="rect">
                  <a:avLst/>
                </a:prstGeom>
              </p:spPr>
            </p:pic>
            <p:sp>
              <p:nvSpPr>
                <p:cNvPr id="306" name="TextBox 305">
                  <a:extLst>
                    <a:ext uri="{FF2B5EF4-FFF2-40B4-BE49-F238E27FC236}">
                      <a16:creationId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Alice</a:t>
                  </a:r>
                </a:p>
              </p:txBody>
            </p:sp>
            <p:sp>
              <p:nvSpPr>
                <p:cNvPr id="307" name="TextBox 306">
                  <a:extLst>
                    <a:ext uri="{FF2B5EF4-FFF2-40B4-BE49-F238E27FC236}">
                      <a16:creationId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Bob</a:t>
                  </a:r>
                </a:p>
              </p:txBody>
            </p:sp>
            <p:sp>
              <p:nvSpPr>
                <p:cNvPr id="308" name="TextBox 307">
                  <a:extLst>
                    <a:ext uri="{FF2B5EF4-FFF2-40B4-BE49-F238E27FC236}">
                      <a16:creationId xmlns:a16="http://schemas.microsoft.com/office/drawing/2014/main" id="{9DE11898-3F19-2048-874F-758170791F1D}"/>
                    </a:ext>
                  </a:extLst>
                </p:cNvPr>
                <p:cNvSpPr txBox="1"/>
                <p:nvPr/>
              </p:nvSpPr>
              <p:spPr>
                <a:xfrm>
                  <a:off x="1613944" y="3613067"/>
                  <a:ext cx="686406"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err="1">
                      <a:ln>
                        <a:noFill/>
                      </a:ln>
                      <a:solidFill>
                        <a:prstClr val="black"/>
                      </a:solidFill>
                      <a:effectLst/>
                      <a:uLnTx/>
                      <a:uFillTx/>
                      <a:latin typeface="Helvetica" pitchFamily="2" charset="0"/>
                    </a:rPr>
                    <a:t>Txn</a:t>
                  </a:r>
                  <a:r>
                    <a:rPr kumimoji="0" lang="en-US" sz="1500" b="1" i="0" u="none" strike="noStrike" kern="0" cap="none" spc="0" normalizeH="0" baseline="0" noProof="0" dirty="0">
                      <a:ln>
                        <a:noFill/>
                      </a:ln>
                      <a:solidFill>
                        <a:prstClr val="black"/>
                      </a:solidFill>
                      <a:effectLst/>
                      <a:uLnTx/>
                      <a:uFillTx/>
                      <a:latin typeface="Helvetica" pitchFamily="2" charset="0"/>
                    </a:rPr>
                    <a:t> 2</a:t>
                  </a:r>
                </a:p>
              </p:txBody>
            </p:sp>
            <p:sp>
              <p:nvSpPr>
                <p:cNvPr id="309" name="Rectangle 308"/>
                <p:cNvSpPr/>
                <p:nvPr/>
              </p:nvSpPr>
              <p:spPr>
                <a:xfrm>
                  <a:off x="1339209" y="3253837"/>
                  <a:ext cx="4255877" cy="1494958"/>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310" name="TextBox 309">
                  <a:extLst>
                    <a:ext uri="{FF2B5EF4-FFF2-40B4-BE49-F238E27FC236}">
                      <a16:creationId xmlns:a16="http://schemas.microsoft.com/office/drawing/2014/main" id="{9DE11898-3F19-2048-874F-758170791F1D}"/>
                    </a:ext>
                  </a:extLst>
                </p:cNvPr>
                <p:cNvSpPr txBox="1"/>
                <p:nvPr/>
              </p:nvSpPr>
              <p:spPr>
                <a:xfrm>
                  <a:off x="1265347" y="3245872"/>
                  <a:ext cx="61266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latin typeface="Helvetica" pitchFamily="2" charset="0"/>
                    </a:rPr>
                    <a:t>(5</a:t>
                  </a:r>
                  <a:r>
                    <a:rPr kumimoji="0" lang="mr-IN" sz="1500" b="1" i="0" u="none" strike="noStrike" kern="0" cap="none" spc="0" normalizeH="0" baseline="0" noProof="0" dirty="0">
                      <a:ln>
                        <a:noFill/>
                      </a:ln>
                      <a:solidFill>
                        <a:srgbClr val="FF0000"/>
                      </a:solidFill>
                      <a:effectLst/>
                      <a:uLnTx/>
                      <a:uFillTx/>
                      <a:latin typeface="Helvetica" pitchFamily="2" charset="0"/>
                    </a:rPr>
                    <a:t>…</a:t>
                  </a:r>
                  <a:r>
                    <a:rPr kumimoji="0" lang="en-US" sz="1500" b="1" i="0" u="none" strike="noStrike" kern="0" cap="none" spc="0" normalizeH="0" baseline="0" noProof="0" dirty="0">
                      <a:ln>
                        <a:noFill/>
                      </a:ln>
                      <a:solidFill>
                        <a:srgbClr val="FF0000"/>
                      </a:solidFill>
                      <a:effectLst/>
                      <a:uLnTx/>
                      <a:uFillTx/>
                      <a:latin typeface="Helvetica" pitchFamily="2" charset="0"/>
                    </a:rPr>
                    <a:t>)</a:t>
                  </a:r>
                </a:p>
              </p:txBody>
            </p:sp>
            <p:sp>
              <p:nvSpPr>
                <p:cNvPr id="311" name="TextBox 310"/>
                <p:cNvSpPr txBox="1"/>
                <p:nvPr/>
              </p:nvSpPr>
              <p:spPr>
                <a:xfrm>
                  <a:off x="3306375" y="3335899"/>
                  <a:ext cx="211032" cy="369332"/>
                </a:xfrm>
                <a:prstGeom prst="rect">
                  <a:avLst/>
                </a:prstGeom>
                <a:noFill/>
              </p:spPr>
              <p:txBody>
                <a:bodyPr wrap="square" rtlCol="0">
                  <a:spAutoFit/>
                </a:bodyPr>
                <a:lstStyle/>
                <a:p>
                  <a:r>
                    <a:rPr lang="en-US" dirty="0"/>
                    <a:t>5</a:t>
                  </a:r>
                </a:p>
              </p:txBody>
            </p:sp>
            <p:sp>
              <p:nvSpPr>
                <p:cNvPr id="312" name="TextBox 311"/>
                <p:cNvSpPr txBox="1"/>
                <p:nvPr/>
              </p:nvSpPr>
              <p:spPr>
                <a:xfrm>
                  <a:off x="4162695" y="3354430"/>
                  <a:ext cx="211032" cy="369332"/>
                </a:xfrm>
                <a:prstGeom prst="rect">
                  <a:avLst/>
                </a:prstGeom>
                <a:noFill/>
              </p:spPr>
              <p:txBody>
                <a:bodyPr wrap="square" rtlCol="0">
                  <a:spAutoFit/>
                </a:bodyPr>
                <a:lstStyle/>
                <a:p>
                  <a:r>
                    <a:rPr lang="en-US" dirty="0"/>
                    <a:t>2</a:t>
                  </a:r>
                </a:p>
              </p:txBody>
            </p:sp>
          </p:grpSp>
        </p:grpSp>
        <p:sp>
          <p:nvSpPr>
            <p:cNvPr id="292" name="TextBox 291">
              <a:extLst>
                <a:ext uri="{FF2B5EF4-FFF2-40B4-BE49-F238E27FC236}">
                  <a16:creationId xmlns:a16="http://schemas.microsoft.com/office/drawing/2014/main" id="{6376B19B-F9FD-3548-A45E-8ACC75A6A109}"/>
                </a:ext>
              </a:extLst>
            </p:cNvPr>
            <p:cNvSpPr txBox="1"/>
            <p:nvPr/>
          </p:nvSpPr>
          <p:spPr>
            <a:xfrm>
              <a:off x="5731103" y="4838571"/>
              <a:ext cx="82833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Helvetica" pitchFamily="2" charset="0"/>
                </a:rPr>
                <a:t>- Bob</a:t>
              </a:r>
            </a:p>
          </p:txBody>
        </p:sp>
        <p:grpSp>
          <p:nvGrpSpPr>
            <p:cNvPr id="293" name="Group 292"/>
            <p:cNvGrpSpPr/>
            <p:nvPr/>
          </p:nvGrpSpPr>
          <p:grpSpPr>
            <a:xfrm>
              <a:off x="5205059" y="4083410"/>
              <a:ext cx="402336" cy="602304"/>
              <a:chOff x="7081156" y="4617720"/>
              <a:chExt cx="402336" cy="602304"/>
            </a:xfrm>
          </p:grpSpPr>
          <p:pic>
            <p:nvPicPr>
              <p:cNvPr id="300" name="Picture 299"/>
              <p:cNvPicPr>
                <a:picLocks noChangeAspect="1"/>
              </p:cNvPicPr>
              <p:nvPr/>
            </p:nvPicPr>
            <p:blipFill>
              <a:blip r:embed="rId8"/>
              <a:stretch>
                <a:fillRect/>
              </a:stretch>
            </p:blipFill>
            <p:spPr>
              <a:xfrm>
                <a:off x="7081156" y="4984812"/>
                <a:ext cx="402336" cy="235212"/>
              </a:xfrm>
              <a:prstGeom prst="rect">
                <a:avLst/>
              </a:prstGeom>
            </p:spPr>
          </p:pic>
          <p:pic>
            <p:nvPicPr>
              <p:cNvPr id="301" name="Picture 300"/>
              <p:cNvPicPr>
                <a:picLocks noChangeAspect="1"/>
              </p:cNvPicPr>
              <p:nvPr/>
            </p:nvPicPr>
            <p:blipFill>
              <a:blip r:embed="rId5"/>
              <a:stretch>
                <a:fillRect/>
              </a:stretch>
            </p:blipFill>
            <p:spPr>
              <a:xfrm>
                <a:off x="7084839" y="4617720"/>
                <a:ext cx="394741" cy="429768"/>
              </a:xfrm>
              <a:prstGeom prst="rect">
                <a:avLst/>
              </a:prstGeom>
            </p:spPr>
          </p:pic>
        </p:grpSp>
        <p:grpSp>
          <p:nvGrpSpPr>
            <p:cNvPr id="294" name="Group 293"/>
            <p:cNvGrpSpPr/>
            <p:nvPr/>
          </p:nvGrpSpPr>
          <p:grpSpPr>
            <a:xfrm>
              <a:off x="6092461" y="4360367"/>
              <a:ext cx="411480" cy="321628"/>
              <a:chOff x="9422928" y="3132965"/>
              <a:chExt cx="411480" cy="321628"/>
            </a:xfrm>
          </p:grpSpPr>
          <p:pic>
            <p:nvPicPr>
              <p:cNvPr id="298" name="Picture 297"/>
              <p:cNvPicPr>
                <a:picLocks noChangeAspect="1"/>
              </p:cNvPicPr>
              <p:nvPr/>
            </p:nvPicPr>
            <p:blipFill>
              <a:blip r:embed="rId9"/>
              <a:stretch>
                <a:fillRect/>
              </a:stretch>
            </p:blipFill>
            <p:spPr>
              <a:xfrm>
                <a:off x="9422928" y="3132965"/>
                <a:ext cx="411480" cy="241761"/>
              </a:xfrm>
              <a:prstGeom prst="rect">
                <a:avLst/>
              </a:prstGeom>
            </p:spPr>
          </p:pic>
          <p:pic>
            <p:nvPicPr>
              <p:cNvPr id="299" name="Picture 298"/>
              <p:cNvPicPr>
                <a:picLocks noChangeAspect="1"/>
              </p:cNvPicPr>
              <p:nvPr/>
            </p:nvPicPr>
            <p:blipFill>
              <a:blip r:embed="rId10"/>
              <a:stretch>
                <a:fillRect/>
              </a:stretch>
            </p:blipFill>
            <p:spPr>
              <a:xfrm>
                <a:off x="9430185" y="3294859"/>
                <a:ext cx="393192" cy="159734"/>
              </a:xfrm>
              <a:prstGeom prst="rect">
                <a:avLst/>
              </a:prstGeom>
            </p:spPr>
          </p:pic>
        </p:grpSp>
        <p:grpSp>
          <p:nvGrpSpPr>
            <p:cNvPr id="295" name="Group 294"/>
            <p:cNvGrpSpPr/>
            <p:nvPr/>
          </p:nvGrpSpPr>
          <p:grpSpPr>
            <a:xfrm>
              <a:off x="5404083" y="4790880"/>
              <a:ext cx="411480" cy="321628"/>
              <a:chOff x="9422928" y="3132965"/>
              <a:chExt cx="411480" cy="321628"/>
            </a:xfrm>
          </p:grpSpPr>
          <p:pic>
            <p:nvPicPr>
              <p:cNvPr id="296" name="Picture 295"/>
              <p:cNvPicPr>
                <a:picLocks noChangeAspect="1"/>
              </p:cNvPicPr>
              <p:nvPr/>
            </p:nvPicPr>
            <p:blipFill>
              <a:blip r:embed="rId9"/>
              <a:stretch>
                <a:fillRect/>
              </a:stretch>
            </p:blipFill>
            <p:spPr>
              <a:xfrm>
                <a:off x="9422928" y="3132965"/>
                <a:ext cx="411480" cy="241761"/>
              </a:xfrm>
              <a:prstGeom prst="rect">
                <a:avLst/>
              </a:prstGeom>
            </p:spPr>
          </p:pic>
          <p:pic>
            <p:nvPicPr>
              <p:cNvPr id="297" name="Picture 296"/>
              <p:cNvPicPr>
                <a:picLocks noChangeAspect="1"/>
              </p:cNvPicPr>
              <p:nvPr/>
            </p:nvPicPr>
            <p:blipFill>
              <a:blip r:embed="rId10"/>
              <a:stretch>
                <a:fillRect/>
              </a:stretch>
            </p:blipFill>
            <p:spPr>
              <a:xfrm>
                <a:off x="9430185" y="3294859"/>
                <a:ext cx="393192" cy="159734"/>
              </a:xfrm>
              <a:prstGeom prst="rect">
                <a:avLst/>
              </a:prstGeom>
            </p:spPr>
          </p:pic>
        </p:grpSp>
      </p:grpSp>
      <p:sp>
        <p:nvSpPr>
          <p:cNvPr id="115" name="Rectangle 114"/>
          <p:cNvSpPr/>
          <p:nvPr/>
        </p:nvSpPr>
        <p:spPr>
          <a:xfrm>
            <a:off x="5335770" y="4603370"/>
            <a:ext cx="4244871" cy="14913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16" name="Group 115"/>
          <p:cNvGrpSpPr/>
          <p:nvPr/>
        </p:nvGrpSpPr>
        <p:grpSpPr>
          <a:xfrm>
            <a:off x="5325320" y="4599920"/>
            <a:ext cx="4255877" cy="1502923"/>
            <a:chOff x="1339209" y="3245872"/>
            <a:chExt cx="4255877" cy="1502923"/>
          </a:xfrm>
        </p:grpSpPr>
        <p:pic>
          <p:nvPicPr>
            <p:cNvPr id="117" name="Picture 116">
              <a:extLst>
                <a:ext uri="{FF2B5EF4-FFF2-40B4-BE49-F238E27FC236}">
                  <a16:creationId xmlns:a16="http://schemas.microsoft.com/office/drawing/2014/main" id="{EF837493-20F6-0542-9EB1-A54B4F1E4771}"/>
                </a:ext>
              </a:extLst>
            </p:cNvPr>
            <p:cNvPicPr>
              <a:picLocks noChangeAspect="1"/>
            </p:cNvPicPr>
            <p:nvPr/>
          </p:nvPicPr>
          <p:blipFill>
            <a:blip r:embed="rId4">
              <a:duotone>
                <a:srgbClr val="4472C4">
                  <a:shade val="45000"/>
                  <a:satMod val="135000"/>
                </a:srgbClr>
                <a:prstClr val="white"/>
              </a:duotone>
            </a:blip>
            <a:stretch>
              <a:fillRect/>
            </a:stretch>
          </p:blipFill>
          <p:spPr>
            <a:xfrm>
              <a:off x="2322743" y="3437095"/>
              <a:ext cx="703093" cy="793822"/>
            </a:xfrm>
            <a:prstGeom prst="rect">
              <a:avLst/>
            </a:prstGeom>
          </p:spPr>
        </p:pic>
        <p:pic>
          <p:nvPicPr>
            <p:cNvPr id="118" name="Picture 117">
              <a:extLst>
                <a:ext uri="{FF2B5EF4-FFF2-40B4-BE49-F238E27FC236}">
                  <a16:creationId xmlns:a16="http://schemas.microsoft.com/office/drawing/2014/main" id="{084AF4F1-86B0-9147-8091-0DABA9770FBA}"/>
                </a:ext>
              </a:extLst>
            </p:cNvPr>
            <p:cNvPicPr>
              <a:picLocks noChangeAspect="1"/>
            </p:cNvPicPr>
            <p:nvPr/>
          </p:nvPicPr>
          <p:blipFill>
            <a:blip r:embed="rId4">
              <a:duotone>
                <a:srgbClr val="ED7D31">
                  <a:shade val="45000"/>
                  <a:satMod val="135000"/>
                </a:srgbClr>
                <a:prstClr val="white"/>
              </a:duotone>
            </a:blip>
            <a:stretch>
              <a:fillRect/>
            </a:stretch>
          </p:blipFill>
          <p:spPr>
            <a:xfrm>
              <a:off x="4710380" y="3437095"/>
              <a:ext cx="703093" cy="793822"/>
            </a:xfrm>
            <a:prstGeom prst="rect">
              <a:avLst/>
            </a:prstGeom>
          </p:spPr>
        </p:pic>
        <p:sp>
          <p:nvSpPr>
            <p:cNvPr id="119" name="TextBox 118">
              <a:extLst>
                <a:ext uri="{FF2B5EF4-FFF2-40B4-BE49-F238E27FC236}">
                  <a16:creationId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Alice</a:t>
              </a:r>
            </a:p>
          </p:txBody>
        </p:sp>
        <p:sp>
          <p:nvSpPr>
            <p:cNvPr id="120" name="TextBox 119">
              <a:extLst>
                <a:ext uri="{FF2B5EF4-FFF2-40B4-BE49-F238E27FC236}">
                  <a16:creationId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Bob</a:t>
              </a:r>
            </a:p>
          </p:txBody>
        </p:sp>
        <p:sp>
          <p:nvSpPr>
            <p:cNvPr id="121" name="TextBox 120">
              <a:extLst>
                <a:ext uri="{FF2B5EF4-FFF2-40B4-BE49-F238E27FC236}">
                  <a16:creationId xmlns:a16="http://schemas.microsoft.com/office/drawing/2014/main" id="{9DE11898-3F19-2048-874F-758170791F1D}"/>
                </a:ext>
              </a:extLst>
            </p:cNvPr>
            <p:cNvSpPr txBox="1"/>
            <p:nvPr/>
          </p:nvSpPr>
          <p:spPr>
            <a:xfrm>
              <a:off x="1485705" y="3613067"/>
              <a:ext cx="9428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b="1" kern="0" dirty="0">
                  <a:solidFill>
                    <a:prstClr val="black"/>
                  </a:solidFill>
                  <a:latin typeface="Helvetica" pitchFamily="2" charset="0"/>
                </a:rPr>
                <a:t>Close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Helvetica" pitchFamily="2" charset="0"/>
                </a:rPr>
                <a:t>Channel</a:t>
              </a:r>
            </a:p>
          </p:txBody>
        </p:sp>
        <p:sp>
          <p:nvSpPr>
            <p:cNvPr id="122" name="Rectangle 121"/>
            <p:cNvSpPr/>
            <p:nvPr/>
          </p:nvSpPr>
          <p:spPr>
            <a:xfrm>
              <a:off x="1339209" y="3253837"/>
              <a:ext cx="4255877" cy="1494958"/>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123" name="TextBox 122">
              <a:extLst>
                <a:ext uri="{FF2B5EF4-FFF2-40B4-BE49-F238E27FC236}">
                  <a16:creationId xmlns:a16="http://schemas.microsoft.com/office/drawing/2014/main" id="{9DE11898-3F19-2048-874F-758170791F1D}"/>
                </a:ext>
              </a:extLst>
            </p:cNvPr>
            <p:cNvSpPr txBox="1"/>
            <p:nvPr/>
          </p:nvSpPr>
          <p:spPr>
            <a:xfrm>
              <a:off x="1356717" y="3245872"/>
              <a:ext cx="429926"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latin typeface="Helvetica" pitchFamily="2" charset="0"/>
                </a:rPr>
                <a:t>(n)</a:t>
              </a:r>
            </a:p>
          </p:txBody>
        </p:sp>
        <p:sp>
          <p:nvSpPr>
            <p:cNvPr id="128" name="TextBox 127"/>
            <p:cNvSpPr txBox="1"/>
            <p:nvPr/>
          </p:nvSpPr>
          <p:spPr>
            <a:xfrm>
              <a:off x="3306375" y="3335899"/>
              <a:ext cx="211032" cy="369332"/>
            </a:xfrm>
            <a:prstGeom prst="rect">
              <a:avLst/>
            </a:prstGeom>
            <a:noFill/>
          </p:spPr>
          <p:txBody>
            <a:bodyPr wrap="square" rtlCol="0">
              <a:spAutoFit/>
            </a:bodyPr>
            <a:lstStyle/>
            <a:p>
              <a:r>
                <a:rPr lang="en-US" dirty="0"/>
                <a:t>5</a:t>
              </a:r>
            </a:p>
          </p:txBody>
        </p:sp>
        <p:sp>
          <p:nvSpPr>
            <p:cNvPr id="129" name="TextBox 128"/>
            <p:cNvSpPr txBox="1"/>
            <p:nvPr/>
          </p:nvSpPr>
          <p:spPr>
            <a:xfrm>
              <a:off x="4162695" y="3354430"/>
              <a:ext cx="211032" cy="369332"/>
            </a:xfrm>
            <a:prstGeom prst="rect">
              <a:avLst/>
            </a:prstGeom>
            <a:noFill/>
          </p:spPr>
          <p:txBody>
            <a:bodyPr wrap="square" rtlCol="0">
              <a:spAutoFit/>
            </a:bodyPr>
            <a:lstStyle/>
            <a:p>
              <a:r>
                <a:rPr lang="en-US" dirty="0"/>
                <a:t>2</a:t>
              </a:r>
            </a:p>
          </p:txBody>
        </p:sp>
      </p:grpSp>
      <p:grpSp>
        <p:nvGrpSpPr>
          <p:cNvPr id="133" name="Group 132"/>
          <p:cNvGrpSpPr/>
          <p:nvPr/>
        </p:nvGrpSpPr>
        <p:grpSpPr>
          <a:xfrm>
            <a:off x="7160567" y="5010998"/>
            <a:ext cx="402336" cy="602304"/>
            <a:chOff x="7081156" y="4617720"/>
            <a:chExt cx="402336" cy="602304"/>
          </a:xfrm>
        </p:grpSpPr>
        <p:pic>
          <p:nvPicPr>
            <p:cNvPr id="134" name="Picture 133"/>
            <p:cNvPicPr>
              <a:picLocks noChangeAspect="1"/>
            </p:cNvPicPr>
            <p:nvPr/>
          </p:nvPicPr>
          <p:blipFill>
            <a:blip r:embed="rId8"/>
            <a:stretch>
              <a:fillRect/>
            </a:stretch>
          </p:blipFill>
          <p:spPr>
            <a:xfrm>
              <a:off x="7081156" y="4984812"/>
              <a:ext cx="402336" cy="235212"/>
            </a:xfrm>
            <a:prstGeom prst="rect">
              <a:avLst/>
            </a:prstGeom>
          </p:spPr>
        </p:pic>
        <p:pic>
          <p:nvPicPr>
            <p:cNvPr id="135" name="Picture 134"/>
            <p:cNvPicPr>
              <a:picLocks noChangeAspect="1"/>
            </p:cNvPicPr>
            <p:nvPr/>
          </p:nvPicPr>
          <p:blipFill>
            <a:blip r:embed="rId5"/>
            <a:stretch>
              <a:fillRect/>
            </a:stretch>
          </p:blipFill>
          <p:spPr>
            <a:xfrm>
              <a:off x="7084839" y="4617720"/>
              <a:ext cx="394741" cy="429768"/>
            </a:xfrm>
            <a:prstGeom prst="rect">
              <a:avLst/>
            </a:prstGeom>
          </p:spPr>
        </p:pic>
      </p:grpSp>
      <p:grpSp>
        <p:nvGrpSpPr>
          <p:cNvPr id="136" name="Group 135"/>
          <p:cNvGrpSpPr/>
          <p:nvPr/>
        </p:nvGrpSpPr>
        <p:grpSpPr>
          <a:xfrm>
            <a:off x="8047969" y="5287955"/>
            <a:ext cx="411480" cy="321628"/>
            <a:chOff x="9422928" y="3132965"/>
            <a:chExt cx="411480" cy="321628"/>
          </a:xfrm>
        </p:grpSpPr>
        <p:pic>
          <p:nvPicPr>
            <p:cNvPr id="137" name="Picture 136"/>
            <p:cNvPicPr>
              <a:picLocks noChangeAspect="1"/>
            </p:cNvPicPr>
            <p:nvPr/>
          </p:nvPicPr>
          <p:blipFill>
            <a:blip r:embed="rId9"/>
            <a:stretch>
              <a:fillRect/>
            </a:stretch>
          </p:blipFill>
          <p:spPr>
            <a:xfrm>
              <a:off x="9422928" y="3132965"/>
              <a:ext cx="411480" cy="241761"/>
            </a:xfrm>
            <a:prstGeom prst="rect">
              <a:avLst/>
            </a:prstGeom>
          </p:spPr>
        </p:pic>
        <p:pic>
          <p:nvPicPr>
            <p:cNvPr id="138" name="Picture 137"/>
            <p:cNvPicPr>
              <a:picLocks noChangeAspect="1"/>
            </p:cNvPicPr>
            <p:nvPr/>
          </p:nvPicPr>
          <p:blipFill>
            <a:blip r:embed="rId10"/>
            <a:stretch>
              <a:fillRect/>
            </a:stretch>
          </p:blipFill>
          <p:spPr>
            <a:xfrm>
              <a:off x="9430185" y="3294859"/>
              <a:ext cx="393192" cy="159734"/>
            </a:xfrm>
            <a:prstGeom prst="rect">
              <a:avLst/>
            </a:prstGeom>
          </p:spPr>
        </p:pic>
      </p:grpSp>
      <p:sp>
        <p:nvSpPr>
          <p:cNvPr id="139" name="Up Arrow 138"/>
          <p:cNvSpPr/>
          <p:nvPr/>
        </p:nvSpPr>
        <p:spPr>
          <a:xfrm rot="3732320">
            <a:off x="8523852" y="1837631"/>
            <a:ext cx="192024" cy="40329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427684" y="4891832"/>
            <a:ext cx="2787786" cy="1077218"/>
          </a:xfrm>
          <a:prstGeom prst="rect">
            <a:avLst/>
          </a:prstGeom>
          <a:noFill/>
          <a:ln w="25400">
            <a:noFill/>
          </a:ln>
        </p:spPr>
        <p:txBody>
          <a:bodyPr wrap="square" rtlCol="0">
            <a:spAutoFit/>
          </a:bodyPr>
          <a:lstStyle/>
          <a:p>
            <a:pPr algn="ctr"/>
            <a:r>
              <a:rPr lang="en-US" sz="3200" dirty="0">
                <a:latin typeface="Gill Sans" panose="020B0502020104020203" pitchFamily="34" charset="-79"/>
                <a:cs typeface="Gill Sans" panose="020B0502020104020203" pitchFamily="34" charset="-79"/>
              </a:rPr>
              <a:t>Does not require trust</a:t>
            </a:r>
          </a:p>
        </p:txBody>
      </p:sp>
      <p:sp>
        <p:nvSpPr>
          <p:cNvPr id="144" name="Up Arrow 143">
            <a:extLst>
              <a:ext uri="{FF2B5EF4-FFF2-40B4-BE49-F238E27FC236}">
                <a16:creationId xmlns:a16="http://schemas.microsoft.com/office/drawing/2014/main" id="{7B0B9FFA-D5A8-4B45-9FBB-786A052806FC}"/>
              </a:ext>
            </a:extLst>
          </p:cNvPr>
          <p:cNvSpPr/>
          <p:nvPr/>
        </p:nvSpPr>
        <p:spPr>
          <a:xfrm rot="4317160">
            <a:off x="3420777" y="1790218"/>
            <a:ext cx="189328" cy="24296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54895108"/>
      </p:ext>
    </p:extLst>
  </p:cSld>
  <p:clrMapOvr>
    <a:masterClrMapping/>
  </p:clrMapOvr>
  <mc:AlternateContent xmlns:mc="http://schemas.openxmlformats.org/markup-compatibility/2006" xmlns:p14="http://schemas.microsoft.com/office/powerpoint/2010/main">
    <mc:Choice Requires="p14">
      <p:transition spd="slow" p14:dur="2000" advTm="42512"/>
    </mc:Choice>
    <mc:Fallback xmlns="">
      <p:transition spd="slow" advTm="4251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7D3E06-D69A-8D4B-8F4E-A5338D96708D}" type="slidenum">
              <a:rPr lang="en-US" sz="2400" smtClean="0"/>
              <a:t>9</a:t>
            </a:fld>
            <a:endParaRPr lang="en-US" sz="2400"/>
          </a:p>
        </p:txBody>
      </p:sp>
      <p:pic>
        <p:nvPicPr>
          <p:cNvPr id="8" name="Picture 7">
            <a:extLst>
              <a:ext uri="{FF2B5EF4-FFF2-40B4-BE49-F238E27FC236}">
                <a16:creationId xmlns:a16="http://schemas.microsoft.com/office/drawing/2014/main"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8799718" y="2722688"/>
            <a:ext cx="1046279" cy="1293135"/>
          </a:xfrm>
          <a:prstGeom prst="rect">
            <a:avLst/>
          </a:prstGeom>
        </p:spPr>
      </p:pic>
      <p:sp>
        <p:nvSpPr>
          <p:cNvPr id="9" name="TextBox 8"/>
          <p:cNvSpPr txBox="1"/>
          <p:nvPr/>
        </p:nvSpPr>
        <p:spPr>
          <a:xfrm>
            <a:off x="8987941" y="2397884"/>
            <a:ext cx="675185" cy="461665"/>
          </a:xfrm>
          <a:prstGeom prst="rect">
            <a:avLst/>
          </a:prstGeom>
          <a:noFill/>
        </p:spPr>
        <p:txBody>
          <a:bodyPr wrap="none" rtlCol="0">
            <a:spAutoFit/>
          </a:bodyPr>
          <a:lstStyle/>
          <a:p>
            <a:r>
              <a:rPr lang="en-US" sz="2400" dirty="0"/>
              <a:t>Bob</a:t>
            </a:r>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a:t>Charlie</a:t>
            </a:r>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a:t>Eve</a:t>
            </a:r>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a:t>Mary</a:t>
            </a:r>
          </a:p>
        </p:txBody>
      </p:sp>
      <p:pic>
        <p:nvPicPr>
          <p:cNvPr id="41" name="Picture 40"/>
          <p:cNvPicPr>
            <a:picLocks noChangeAspect="1"/>
          </p:cNvPicPr>
          <p:nvPr/>
        </p:nvPicPr>
        <p:blipFill>
          <a:blip r:embed="rId4"/>
          <a:stretch>
            <a:fillRect/>
          </a:stretch>
        </p:blipFill>
        <p:spPr>
          <a:xfrm>
            <a:off x="6972089" y="4800892"/>
            <a:ext cx="434780" cy="429768"/>
          </a:xfrm>
          <a:prstGeom prst="rect">
            <a:avLst/>
          </a:prstGeom>
        </p:spPr>
      </p:pic>
      <p:pic>
        <p:nvPicPr>
          <p:cNvPr id="42" name="Picture 41"/>
          <p:cNvPicPr>
            <a:picLocks noChangeAspect="1"/>
          </p:cNvPicPr>
          <p:nvPr/>
        </p:nvPicPr>
        <p:blipFill>
          <a:blip r:embed="rId5"/>
          <a:stretch>
            <a:fillRect/>
          </a:stretch>
        </p:blipFill>
        <p:spPr>
          <a:xfrm>
            <a:off x="8178640" y="3951926"/>
            <a:ext cx="423697" cy="292608"/>
          </a:xfrm>
          <a:prstGeom prst="rect">
            <a:avLst/>
          </a:prstGeom>
        </p:spPr>
      </p:pic>
      <p:pic>
        <p:nvPicPr>
          <p:cNvPr id="43" name="Picture 42"/>
          <p:cNvPicPr>
            <a:picLocks noChangeAspect="1"/>
          </p:cNvPicPr>
          <p:nvPr/>
        </p:nvPicPr>
        <p:blipFill>
          <a:blip r:embed="rId4"/>
          <a:stretch>
            <a:fillRect/>
          </a:stretch>
        </p:blipFill>
        <p:spPr>
          <a:xfrm>
            <a:off x="3316689" y="4496666"/>
            <a:ext cx="434780" cy="429768"/>
          </a:xfrm>
          <a:prstGeom prst="rect">
            <a:avLst/>
          </a:prstGeom>
        </p:spPr>
      </p:pic>
      <p:pic>
        <p:nvPicPr>
          <p:cNvPr id="44" name="Picture 43"/>
          <p:cNvPicPr>
            <a:picLocks noChangeAspect="1"/>
          </p:cNvPicPr>
          <p:nvPr/>
        </p:nvPicPr>
        <p:blipFill>
          <a:blip r:embed="rId5"/>
          <a:stretch>
            <a:fillRect/>
          </a:stretch>
        </p:blipFill>
        <p:spPr>
          <a:xfrm>
            <a:off x="4335629" y="3352351"/>
            <a:ext cx="423697" cy="292608"/>
          </a:xfrm>
          <a:prstGeom prst="rect">
            <a:avLst/>
          </a:prstGeom>
        </p:spPr>
      </p:pic>
      <p:pic>
        <p:nvPicPr>
          <p:cNvPr id="45" name="Picture 44"/>
          <p:cNvPicPr>
            <a:picLocks noChangeAspect="1"/>
          </p:cNvPicPr>
          <p:nvPr/>
        </p:nvPicPr>
        <p:blipFill>
          <a:blip r:embed="rId4"/>
          <a:stretch>
            <a:fillRect/>
          </a:stretch>
        </p:blipFill>
        <p:spPr>
          <a:xfrm>
            <a:off x="4157732" y="5123190"/>
            <a:ext cx="434780" cy="429768"/>
          </a:xfrm>
          <a:prstGeom prst="rect">
            <a:avLst/>
          </a:prstGeom>
        </p:spPr>
      </p:pic>
      <p:pic>
        <p:nvPicPr>
          <p:cNvPr id="46" name="Picture 45"/>
          <p:cNvPicPr>
            <a:picLocks noChangeAspect="1"/>
          </p:cNvPicPr>
          <p:nvPr/>
        </p:nvPicPr>
        <p:blipFill>
          <a:blip r:embed="rId5"/>
          <a:stretch>
            <a:fillRect/>
          </a:stretch>
        </p:blipFill>
        <p:spPr>
          <a:xfrm>
            <a:off x="5463428" y="5280586"/>
            <a:ext cx="423697" cy="292608"/>
          </a:xfrm>
          <a:prstGeom prst="rect">
            <a:avLst/>
          </a:prstGeom>
        </p:spPr>
      </p:pic>
      <p:sp>
        <p:nvSpPr>
          <p:cNvPr id="55" name="Left-Right Arrow 54"/>
          <p:cNvSpPr/>
          <p:nvPr/>
        </p:nvSpPr>
        <p:spPr>
          <a:xfrm>
            <a:off x="3299353" y="2925735"/>
            <a:ext cx="1840249"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56"/>
          <p:cNvSpPr/>
          <p:nvPr/>
        </p:nvSpPr>
        <p:spPr>
          <a:xfrm rot="874875">
            <a:off x="6230446" y="3168141"/>
            <a:ext cx="2391995"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083214" y="1241610"/>
            <a:ext cx="2638864" cy="1200329"/>
          </a:xfrm>
          <a:prstGeom prst="rect">
            <a:avLst/>
          </a:prstGeom>
          <a:noFill/>
        </p:spPr>
        <p:txBody>
          <a:bodyPr wrap="square" rtlCol="0">
            <a:spAutoFit/>
          </a:bodyPr>
          <a:lstStyle/>
          <a:p>
            <a:r>
              <a:rPr lang="en-US" sz="2400" dirty="0">
                <a:latin typeface="Gill Sans" panose="020B0502020104020203" pitchFamily="34" charset="-79"/>
                <a:cs typeface="Gill Sans" panose="020B0502020104020203" pitchFamily="34" charset="-79"/>
              </a:rPr>
              <a:t>Alice wants to send</a:t>
            </a:r>
          </a:p>
          <a:p>
            <a:r>
              <a:rPr lang="en-US" sz="2400" dirty="0">
                <a:latin typeface="Gill Sans" panose="020B0502020104020203" pitchFamily="34" charset="-79"/>
                <a:cs typeface="Gill Sans" panose="020B0502020104020203" pitchFamily="34" charset="-79"/>
              </a:rPr>
              <a:t>3 coins to Bob</a:t>
            </a:r>
          </a:p>
          <a:p>
            <a:r>
              <a:rPr lang="en-US" sz="2400" dirty="0">
                <a:latin typeface="Gill Sans" panose="020B0502020104020203" pitchFamily="34" charset="-79"/>
                <a:cs typeface="Gill Sans" panose="020B0502020104020203" pitchFamily="34" charset="-79"/>
              </a:rPr>
              <a:t> </a:t>
            </a:r>
          </a:p>
        </p:txBody>
      </p:sp>
      <p:sp>
        <p:nvSpPr>
          <p:cNvPr id="36" name="TextBox 35"/>
          <p:cNvSpPr txBox="1"/>
          <p:nvPr/>
        </p:nvSpPr>
        <p:spPr>
          <a:xfrm>
            <a:off x="3381254" y="1810980"/>
            <a:ext cx="211032" cy="369332"/>
          </a:xfrm>
          <a:prstGeom prst="rect">
            <a:avLst/>
          </a:prstGeom>
          <a:noFill/>
        </p:spPr>
        <p:txBody>
          <a:bodyPr wrap="square" rtlCol="0">
            <a:spAutoFit/>
          </a:bodyPr>
          <a:lstStyle/>
          <a:p>
            <a:r>
              <a:rPr lang="en-US" dirty="0"/>
              <a:t>6</a:t>
            </a:r>
          </a:p>
        </p:txBody>
      </p:sp>
      <p:sp>
        <p:nvSpPr>
          <p:cNvPr id="37" name="TextBox 36"/>
          <p:cNvSpPr txBox="1"/>
          <p:nvPr/>
        </p:nvSpPr>
        <p:spPr>
          <a:xfrm>
            <a:off x="4735436" y="1989506"/>
            <a:ext cx="211032" cy="369332"/>
          </a:xfrm>
          <a:prstGeom prst="rect">
            <a:avLst/>
          </a:prstGeom>
          <a:noFill/>
        </p:spPr>
        <p:txBody>
          <a:bodyPr wrap="square" rtlCol="0">
            <a:spAutoFit/>
          </a:bodyPr>
          <a:lstStyle/>
          <a:p>
            <a:r>
              <a:rPr lang="en-US" dirty="0"/>
              <a:t>3</a:t>
            </a:r>
          </a:p>
        </p:txBody>
      </p:sp>
      <p:sp>
        <p:nvSpPr>
          <p:cNvPr id="47" name="TextBox 46"/>
          <p:cNvSpPr txBox="1"/>
          <p:nvPr/>
        </p:nvSpPr>
        <p:spPr>
          <a:xfrm>
            <a:off x="6292187" y="1859200"/>
            <a:ext cx="211032" cy="369332"/>
          </a:xfrm>
          <a:prstGeom prst="rect">
            <a:avLst/>
          </a:prstGeom>
          <a:noFill/>
        </p:spPr>
        <p:txBody>
          <a:bodyPr wrap="square" rtlCol="0">
            <a:spAutoFit/>
          </a:bodyPr>
          <a:lstStyle/>
          <a:p>
            <a:r>
              <a:rPr lang="en-US" dirty="0"/>
              <a:t>6</a:t>
            </a:r>
          </a:p>
        </p:txBody>
      </p:sp>
      <p:sp>
        <p:nvSpPr>
          <p:cNvPr id="48" name="TextBox 47"/>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49" name="TextBox 48"/>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0" name="TextBox 49"/>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51" name="TextBox 50"/>
          <p:cNvSpPr txBox="1"/>
          <p:nvPr/>
        </p:nvSpPr>
        <p:spPr>
          <a:xfrm>
            <a:off x="4642254" y="3192157"/>
            <a:ext cx="211032" cy="369332"/>
          </a:xfrm>
          <a:prstGeom prst="rect">
            <a:avLst/>
          </a:prstGeom>
          <a:noFill/>
        </p:spPr>
        <p:txBody>
          <a:bodyPr wrap="square" rtlCol="0">
            <a:spAutoFit/>
          </a:bodyPr>
          <a:lstStyle/>
          <a:p>
            <a:r>
              <a:rPr lang="en-US" dirty="0"/>
              <a:t>1</a:t>
            </a:r>
          </a:p>
        </p:txBody>
      </p:sp>
      <p:sp>
        <p:nvSpPr>
          <p:cNvPr id="52" name="TextBox 51"/>
          <p:cNvSpPr txBox="1"/>
          <p:nvPr/>
        </p:nvSpPr>
        <p:spPr>
          <a:xfrm>
            <a:off x="5518083" y="4990803"/>
            <a:ext cx="211032" cy="369332"/>
          </a:xfrm>
          <a:prstGeom prst="rect">
            <a:avLst/>
          </a:prstGeom>
          <a:noFill/>
        </p:spPr>
        <p:txBody>
          <a:bodyPr wrap="square" rtlCol="0">
            <a:spAutoFit/>
          </a:bodyPr>
          <a:lstStyle/>
          <a:p>
            <a:r>
              <a:rPr lang="en-US" dirty="0"/>
              <a:t>1</a:t>
            </a:r>
          </a:p>
        </p:txBody>
      </p:sp>
      <p:sp>
        <p:nvSpPr>
          <p:cNvPr id="53" name="TextBox 52"/>
          <p:cNvSpPr txBox="1"/>
          <p:nvPr/>
        </p:nvSpPr>
        <p:spPr>
          <a:xfrm>
            <a:off x="8284972" y="3708065"/>
            <a:ext cx="211032" cy="369332"/>
          </a:xfrm>
          <a:prstGeom prst="rect">
            <a:avLst/>
          </a:prstGeom>
          <a:noFill/>
        </p:spPr>
        <p:txBody>
          <a:bodyPr wrap="square" rtlCol="0">
            <a:spAutoFit/>
          </a:bodyPr>
          <a:lstStyle/>
          <a:p>
            <a:r>
              <a:rPr lang="en-US" dirty="0"/>
              <a:t>1</a:t>
            </a:r>
          </a:p>
        </p:txBody>
      </p:sp>
      <p:sp>
        <p:nvSpPr>
          <p:cNvPr id="54" name="TextBox 53"/>
          <p:cNvSpPr txBox="1"/>
          <p:nvPr/>
        </p:nvSpPr>
        <p:spPr>
          <a:xfrm>
            <a:off x="8275404" y="2952544"/>
            <a:ext cx="211032" cy="369332"/>
          </a:xfrm>
          <a:prstGeom prst="rect">
            <a:avLst/>
          </a:prstGeom>
          <a:noFill/>
        </p:spPr>
        <p:txBody>
          <a:bodyPr wrap="square" rtlCol="0">
            <a:spAutoFit/>
          </a:bodyPr>
          <a:lstStyle/>
          <a:p>
            <a:r>
              <a:rPr lang="en-US" dirty="0"/>
              <a:t>0</a:t>
            </a:r>
          </a:p>
        </p:txBody>
      </p:sp>
      <p:pic>
        <p:nvPicPr>
          <p:cNvPr id="56" name="Picture 55"/>
          <p:cNvPicPr>
            <a:picLocks noChangeAspect="1"/>
          </p:cNvPicPr>
          <p:nvPr/>
        </p:nvPicPr>
        <p:blipFill>
          <a:blip r:embed="rId6"/>
          <a:stretch>
            <a:fillRect/>
          </a:stretch>
        </p:blipFill>
        <p:spPr>
          <a:xfrm>
            <a:off x="4685308" y="2348684"/>
            <a:ext cx="393192" cy="428082"/>
          </a:xfrm>
          <a:prstGeom prst="rect">
            <a:avLst/>
          </a:prstGeom>
        </p:spPr>
      </p:pic>
      <p:pic>
        <p:nvPicPr>
          <p:cNvPr id="61" name="Picture 60"/>
          <p:cNvPicPr>
            <a:picLocks noChangeAspect="1"/>
          </p:cNvPicPr>
          <p:nvPr/>
        </p:nvPicPr>
        <p:blipFill>
          <a:blip r:embed="rId7"/>
          <a:stretch>
            <a:fillRect/>
          </a:stretch>
        </p:blipFill>
        <p:spPr>
          <a:xfrm>
            <a:off x="6237943" y="2105244"/>
            <a:ext cx="389577" cy="699787"/>
          </a:xfrm>
          <a:prstGeom prst="rect">
            <a:avLst/>
          </a:prstGeom>
        </p:spPr>
      </p:pic>
      <p:pic>
        <p:nvPicPr>
          <p:cNvPr id="63" name="Picture 62">
            <a:extLst>
              <a:ext uri="{FF2B5EF4-FFF2-40B4-BE49-F238E27FC236}">
                <a16:creationId xmlns:a16="http://schemas.microsoft.com/office/drawing/2014/main"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sp>
        <p:nvSpPr>
          <p:cNvPr id="64" name="TextBox 63"/>
          <p:cNvSpPr txBox="1"/>
          <p:nvPr/>
        </p:nvSpPr>
        <p:spPr>
          <a:xfrm>
            <a:off x="2284416" y="1463622"/>
            <a:ext cx="787395" cy="461665"/>
          </a:xfrm>
          <a:prstGeom prst="rect">
            <a:avLst/>
          </a:prstGeom>
          <a:noFill/>
        </p:spPr>
        <p:txBody>
          <a:bodyPr wrap="none" rtlCol="0">
            <a:spAutoFit/>
          </a:bodyPr>
          <a:lstStyle/>
          <a:p>
            <a:r>
              <a:rPr lang="en-US" sz="2400" dirty="0"/>
              <a:t>Alice</a:t>
            </a:r>
          </a:p>
        </p:txBody>
      </p:sp>
      <p:pic>
        <p:nvPicPr>
          <p:cNvPr id="65" name="Picture 64"/>
          <p:cNvPicPr>
            <a:picLocks noChangeAspect="1"/>
          </p:cNvPicPr>
          <p:nvPr/>
        </p:nvPicPr>
        <p:blipFill>
          <a:blip r:embed="rId7"/>
          <a:stretch>
            <a:fillRect/>
          </a:stretch>
        </p:blipFill>
        <p:spPr>
          <a:xfrm>
            <a:off x="3316689" y="2117003"/>
            <a:ext cx="389577" cy="699787"/>
          </a:xfrm>
          <a:prstGeom prst="rect">
            <a:avLst/>
          </a:prstGeom>
        </p:spPr>
      </p:pic>
      <p:sp>
        <p:nvSpPr>
          <p:cNvPr id="62"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Payment channel networks</a:t>
            </a:r>
          </a:p>
        </p:txBody>
      </p:sp>
    </p:spTree>
    <p:extLst>
      <p:ext uri="{BB962C8B-B14F-4D97-AF65-F5344CB8AC3E}">
        <p14:creationId xmlns:p14="http://schemas.microsoft.com/office/powerpoint/2010/main" val="525533390"/>
      </p:ext>
    </p:extLst>
  </p:cSld>
  <p:clrMapOvr>
    <a:masterClrMapping/>
  </p:clrMapOvr>
  <mc:AlternateContent xmlns:mc="http://schemas.openxmlformats.org/markup-compatibility/2006" xmlns:p14="http://schemas.microsoft.com/office/powerpoint/2010/main">
    <mc:Choice Requires="p14">
      <p:transition spd="slow" p14:dur="2000" advTm="15063"/>
    </mc:Choice>
    <mc:Fallback xmlns="">
      <p:transition spd="slow" advTm="1506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7|2.5|8.8"/>
</p:tagLst>
</file>

<file path=ppt/tags/tag10.xml><?xml version="1.0" encoding="utf-8"?>
<p:tagLst xmlns:a="http://schemas.openxmlformats.org/drawingml/2006/main" xmlns:r="http://schemas.openxmlformats.org/officeDocument/2006/relationships" xmlns:p="http://schemas.openxmlformats.org/presentationml/2006/main">
  <p:tag name="TIMING" val="|8.4"/>
</p:tagLst>
</file>

<file path=ppt/tags/tag11.xml><?xml version="1.0" encoding="utf-8"?>
<p:tagLst xmlns:a="http://schemas.openxmlformats.org/drawingml/2006/main" xmlns:r="http://schemas.openxmlformats.org/officeDocument/2006/relationships" xmlns:p="http://schemas.openxmlformats.org/presentationml/2006/main">
  <p:tag name="TIMING" val="|0.7"/>
</p:tagLst>
</file>

<file path=ppt/tags/tag12.xml><?xml version="1.0" encoding="utf-8"?>
<p:tagLst xmlns:a="http://schemas.openxmlformats.org/drawingml/2006/main" xmlns:r="http://schemas.openxmlformats.org/officeDocument/2006/relationships" xmlns:p="http://schemas.openxmlformats.org/presentationml/2006/main">
  <p:tag name="TIMING" val="|4.3|10.7|2.5"/>
</p:tagLst>
</file>

<file path=ppt/tags/tag13.xml><?xml version="1.0" encoding="utf-8"?>
<p:tagLst xmlns:a="http://schemas.openxmlformats.org/drawingml/2006/main" xmlns:r="http://schemas.openxmlformats.org/officeDocument/2006/relationships" xmlns:p="http://schemas.openxmlformats.org/presentationml/2006/main">
  <p:tag name="TIMING" val="|6.6|21.4"/>
</p:tagLst>
</file>

<file path=ppt/tags/tag14.xml><?xml version="1.0" encoding="utf-8"?>
<p:tagLst xmlns:a="http://schemas.openxmlformats.org/drawingml/2006/main" xmlns:r="http://schemas.openxmlformats.org/officeDocument/2006/relationships" xmlns:p="http://schemas.openxmlformats.org/presentationml/2006/main">
  <p:tag name="TIMING" val="|6.6|21.4"/>
</p:tagLst>
</file>

<file path=ppt/tags/tag15.xml><?xml version="1.0" encoding="utf-8"?>
<p:tagLst xmlns:a="http://schemas.openxmlformats.org/drawingml/2006/main" xmlns:r="http://schemas.openxmlformats.org/officeDocument/2006/relationships" xmlns:p="http://schemas.openxmlformats.org/presentationml/2006/main">
  <p:tag name="TIMING" val="|25.9|14.8"/>
</p:tagLst>
</file>

<file path=ppt/tags/tag16.xml><?xml version="1.0" encoding="utf-8"?>
<p:tagLst xmlns:a="http://schemas.openxmlformats.org/drawingml/2006/main" xmlns:r="http://schemas.openxmlformats.org/officeDocument/2006/relationships" xmlns:p="http://schemas.openxmlformats.org/presentationml/2006/main">
  <p:tag name="TIMING" val="|5.5|0.9|17.3"/>
</p:tagLst>
</file>

<file path=ppt/tags/tag17.xml><?xml version="1.0" encoding="utf-8"?>
<p:tagLst xmlns:a="http://schemas.openxmlformats.org/drawingml/2006/main" xmlns:r="http://schemas.openxmlformats.org/officeDocument/2006/relationships" xmlns:p="http://schemas.openxmlformats.org/presentationml/2006/main">
  <p:tag name="TIMING" val="|5.5|0.9|17.3"/>
</p:tagLst>
</file>

<file path=ppt/tags/tag18.xml><?xml version="1.0" encoding="utf-8"?>
<p:tagLst xmlns:a="http://schemas.openxmlformats.org/drawingml/2006/main" xmlns:r="http://schemas.openxmlformats.org/officeDocument/2006/relationships" xmlns:p="http://schemas.openxmlformats.org/presentationml/2006/main">
  <p:tag name="TIMING" val="|5.5|0.9|17.3"/>
</p:tagLst>
</file>

<file path=ppt/tags/tag19.xml><?xml version="1.0" encoding="utf-8"?>
<p:tagLst xmlns:a="http://schemas.openxmlformats.org/drawingml/2006/main" xmlns:r="http://schemas.openxmlformats.org/officeDocument/2006/relationships" xmlns:p="http://schemas.openxmlformats.org/presentationml/2006/main">
  <p:tag name="TIMING" val="|5.5|0.9|17.3"/>
</p:tagLst>
</file>

<file path=ppt/tags/tag2.xml><?xml version="1.0" encoding="utf-8"?>
<p:tagLst xmlns:a="http://schemas.openxmlformats.org/drawingml/2006/main" xmlns:r="http://schemas.openxmlformats.org/officeDocument/2006/relationships" xmlns:p="http://schemas.openxmlformats.org/presentationml/2006/main">
  <p:tag name="TIMING" val="|5|7.5|5.3"/>
</p:tagLst>
</file>

<file path=ppt/tags/tag20.xml><?xml version="1.0" encoding="utf-8"?>
<p:tagLst xmlns:a="http://schemas.openxmlformats.org/drawingml/2006/main" xmlns:r="http://schemas.openxmlformats.org/officeDocument/2006/relationships" xmlns:p="http://schemas.openxmlformats.org/presentationml/2006/main">
  <p:tag name="TIMING" val="|40.5|90.2"/>
</p:tagLst>
</file>

<file path=ppt/tags/tag21.xml><?xml version="1.0" encoding="utf-8"?>
<p:tagLst xmlns:a="http://schemas.openxmlformats.org/drawingml/2006/main" xmlns:r="http://schemas.openxmlformats.org/officeDocument/2006/relationships" xmlns:p="http://schemas.openxmlformats.org/presentationml/2006/main">
  <p:tag name="TIMING" val="|1.3|0.3|0.4|2.5|0.4|0.2"/>
</p:tagLst>
</file>

<file path=ppt/tags/tag22.xml><?xml version="1.0" encoding="utf-8"?>
<p:tagLst xmlns:a="http://schemas.openxmlformats.org/drawingml/2006/main" xmlns:r="http://schemas.openxmlformats.org/officeDocument/2006/relationships" xmlns:p="http://schemas.openxmlformats.org/presentationml/2006/main">
  <p:tag name="TIMING" val="|43.7|1.5|1.3|11.2"/>
</p:tagLst>
</file>

<file path=ppt/tags/tag23.xml><?xml version="1.0" encoding="utf-8"?>
<p:tagLst xmlns:a="http://schemas.openxmlformats.org/drawingml/2006/main" xmlns:r="http://schemas.openxmlformats.org/officeDocument/2006/relationships" xmlns:p="http://schemas.openxmlformats.org/presentationml/2006/main">
  <p:tag name="TIMING" val="|85.9|14.6|11|6|3.2|6|1.8|3.1"/>
</p:tagLst>
</file>

<file path=ppt/tags/tag24.xml><?xml version="1.0" encoding="utf-8"?>
<p:tagLst xmlns:a="http://schemas.openxmlformats.org/drawingml/2006/main" xmlns:r="http://schemas.openxmlformats.org/officeDocument/2006/relationships" xmlns:p="http://schemas.openxmlformats.org/presentationml/2006/main">
  <p:tag name="TIMING" val="|14|15.1|8.8|35.5|9.5"/>
</p:tagLst>
</file>

<file path=ppt/tags/tag25.xml><?xml version="1.0" encoding="utf-8"?>
<p:tagLst xmlns:a="http://schemas.openxmlformats.org/drawingml/2006/main" xmlns:r="http://schemas.openxmlformats.org/officeDocument/2006/relationships" xmlns:p="http://schemas.openxmlformats.org/presentationml/2006/main">
  <p:tag name="TIMING" val="|14|15.1|8.8|35.5|9.5"/>
</p:tagLst>
</file>

<file path=ppt/tags/tag26.xml><?xml version="1.0" encoding="utf-8"?>
<p:tagLst xmlns:a="http://schemas.openxmlformats.org/drawingml/2006/main" xmlns:r="http://schemas.openxmlformats.org/officeDocument/2006/relationships" xmlns:p="http://schemas.openxmlformats.org/presentationml/2006/main">
  <p:tag name="TIMING" val="|23.3"/>
</p:tagLst>
</file>

<file path=ppt/tags/tag27.xml><?xml version="1.0" encoding="utf-8"?>
<p:tagLst xmlns:a="http://schemas.openxmlformats.org/drawingml/2006/main" xmlns:r="http://schemas.openxmlformats.org/officeDocument/2006/relationships" xmlns:p="http://schemas.openxmlformats.org/presentationml/2006/main">
  <p:tag name="TIMING" val="|11.2|40.2|14.2"/>
</p:tagLst>
</file>

<file path=ppt/tags/tag28.xml><?xml version="1.0" encoding="utf-8"?>
<p:tagLst xmlns:a="http://schemas.openxmlformats.org/drawingml/2006/main" xmlns:r="http://schemas.openxmlformats.org/officeDocument/2006/relationships" xmlns:p="http://schemas.openxmlformats.org/presentationml/2006/main">
  <p:tag name="TIMING" val="|26.8|5.7|5.8"/>
</p:tagLst>
</file>

<file path=ppt/tags/tag29.xml><?xml version="1.0" encoding="utf-8"?>
<p:tagLst xmlns:a="http://schemas.openxmlformats.org/drawingml/2006/main" xmlns:r="http://schemas.openxmlformats.org/officeDocument/2006/relationships" xmlns:p="http://schemas.openxmlformats.org/presentationml/2006/main">
  <p:tag name="TIMING" val="|43.7|1.5|1.3|11.2"/>
</p:tagLst>
</file>

<file path=ppt/tags/tag3.xml><?xml version="1.0" encoding="utf-8"?>
<p:tagLst xmlns:a="http://schemas.openxmlformats.org/drawingml/2006/main" xmlns:r="http://schemas.openxmlformats.org/officeDocument/2006/relationships" xmlns:p="http://schemas.openxmlformats.org/presentationml/2006/main">
  <p:tag name="TIMING" val="|12.3|3.4|8.2|14|0.5|0.5|0.6|1.3"/>
</p:tagLst>
</file>

<file path=ppt/tags/tag30.xml><?xml version="1.0" encoding="utf-8"?>
<p:tagLst xmlns:a="http://schemas.openxmlformats.org/drawingml/2006/main" xmlns:r="http://schemas.openxmlformats.org/officeDocument/2006/relationships" xmlns:p="http://schemas.openxmlformats.org/presentationml/2006/main">
  <p:tag name="TIMING" val="|18.1|24.9|24.8|23.1|21|48.2"/>
</p:tagLst>
</file>

<file path=ppt/tags/tag31.xml><?xml version="1.0" encoding="utf-8"?>
<p:tagLst xmlns:a="http://schemas.openxmlformats.org/drawingml/2006/main" xmlns:r="http://schemas.openxmlformats.org/officeDocument/2006/relationships" xmlns:p="http://schemas.openxmlformats.org/presentationml/2006/main">
  <p:tag name="TIMING" val="|38.9|17|1.4|12.3"/>
</p:tagLst>
</file>

<file path=ppt/tags/tag32.xml><?xml version="1.0" encoding="utf-8"?>
<p:tagLst xmlns:a="http://schemas.openxmlformats.org/drawingml/2006/main" xmlns:r="http://schemas.openxmlformats.org/officeDocument/2006/relationships" xmlns:p="http://schemas.openxmlformats.org/presentationml/2006/main">
  <p:tag name="TIMING" val="|0.9|0.2|0|0.2|0.3|0.5|0.2|0.3"/>
</p:tagLst>
</file>

<file path=ppt/tags/tag33.xml><?xml version="1.0" encoding="utf-8"?>
<p:tagLst xmlns:a="http://schemas.openxmlformats.org/drawingml/2006/main" xmlns:r="http://schemas.openxmlformats.org/officeDocument/2006/relationships" xmlns:p="http://schemas.openxmlformats.org/presentationml/2006/main">
  <p:tag name="TIMING" val="|11.5|24.4"/>
</p:tagLst>
</file>

<file path=ppt/tags/tag34.xml><?xml version="1.0" encoding="utf-8"?>
<p:tagLst xmlns:a="http://schemas.openxmlformats.org/drawingml/2006/main" xmlns:r="http://schemas.openxmlformats.org/officeDocument/2006/relationships" xmlns:p="http://schemas.openxmlformats.org/presentationml/2006/main">
  <p:tag name="TIMING" val="|11.5|24.4"/>
</p:tagLst>
</file>

<file path=ppt/tags/tag35.xml><?xml version="1.0" encoding="utf-8"?>
<p:tagLst xmlns:a="http://schemas.openxmlformats.org/drawingml/2006/main" xmlns:r="http://schemas.openxmlformats.org/officeDocument/2006/relationships" xmlns:p="http://schemas.openxmlformats.org/presentationml/2006/main">
  <p:tag name="TIMING" val="|14.3|33.5|21.2"/>
</p:tagLst>
</file>

<file path=ppt/tags/tag36.xml><?xml version="1.0" encoding="utf-8"?>
<p:tagLst xmlns:a="http://schemas.openxmlformats.org/drawingml/2006/main" xmlns:r="http://schemas.openxmlformats.org/officeDocument/2006/relationships" xmlns:p="http://schemas.openxmlformats.org/presentationml/2006/main">
  <p:tag name="TIMING" val="|6.4|-1815.9|24.9|47"/>
</p:tagLst>
</file>

<file path=ppt/tags/tag37.xml><?xml version="1.0" encoding="utf-8"?>
<p:tagLst xmlns:a="http://schemas.openxmlformats.org/drawingml/2006/main" xmlns:r="http://schemas.openxmlformats.org/officeDocument/2006/relationships" xmlns:p="http://schemas.openxmlformats.org/presentationml/2006/main">
  <p:tag name="TIMING" val="|11.5|24.4"/>
</p:tagLst>
</file>

<file path=ppt/tags/tag4.xml><?xml version="1.0" encoding="utf-8"?>
<p:tagLst xmlns:a="http://schemas.openxmlformats.org/drawingml/2006/main" xmlns:r="http://schemas.openxmlformats.org/officeDocument/2006/relationships" xmlns:p="http://schemas.openxmlformats.org/presentationml/2006/main">
  <p:tag name="TIMING" val="|3"/>
</p:tagLst>
</file>

<file path=ppt/tags/tag5.xml><?xml version="1.0" encoding="utf-8"?>
<p:tagLst xmlns:a="http://schemas.openxmlformats.org/drawingml/2006/main" xmlns:r="http://schemas.openxmlformats.org/officeDocument/2006/relationships" xmlns:p="http://schemas.openxmlformats.org/presentationml/2006/main">
  <p:tag name="TIMING" val="|2.3"/>
</p:tagLst>
</file>

<file path=ppt/tags/tag6.xml><?xml version="1.0" encoding="utf-8"?>
<p:tagLst xmlns:a="http://schemas.openxmlformats.org/drawingml/2006/main" xmlns:r="http://schemas.openxmlformats.org/officeDocument/2006/relationships" xmlns:p="http://schemas.openxmlformats.org/presentationml/2006/main">
  <p:tag name="TIMING" val="|17.4"/>
</p:tagLst>
</file>

<file path=ppt/tags/tag7.xml><?xml version="1.0" encoding="utf-8"?>
<p:tagLst xmlns:a="http://schemas.openxmlformats.org/drawingml/2006/main" xmlns:r="http://schemas.openxmlformats.org/officeDocument/2006/relationships" xmlns:p="http://schemas.openxmlformats.org/presentationml/2006/main">
  <p:tag name="TIMING" val="|16.4|11.7|2|9.9"/>
</p:tagLst>
</file>

<file path=ppt/tags/tag8.xml><?xml version="1.0" encoding="utf-8"?>
<p:tagLst xmlns:a="http://schemas.openxmlformats.org/drawingml/2006/main" xmlns:r="http://schemas.openxmlformats.org/officeDocument/2006/relationships" xmlns:p="http://schemas.openxmlformats.org/presentationml/2006/main">
  <p:tag name="TIMING" val="|0.6"/>
</p:tagLst>
</file>

<file path=ppt/tags/tag9.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55601</TotalTime>
  <Words>6119</Words>
  <Application>Microsoft Macintosh PowerPoint</Application>
  <PresentationFormat>Widescreen</PresentationFormat>
  <Paragraphs>1217</Paragraphs>
  <Slides>54</Slides>
  <Notes>53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Cambria Math</vt:lpstr>
      <vt:lpstr>Gill Sans</vt:lpstr>
      <vt:lpstr>Gill Sans Light</vt:lpstr>
      <vt:lpstr>Gill Sans SemiBold</vt:lpstr>
      <vt:lpstr>Helvetica</vt:lpstr>
      <vt:lpstr>Helvetica Neue</vt:lpstr>
      <vt:lpstr>Office Theme</vt:lpstr>
      <vt:lpstr>High Throughput Cryptocurrency Routing  in Payment Channel Networks</vt:lpstr>
      <vt:lpstr>Cryptocurrencies today</vt:lpstr>
      <vt:lpstr>Cryptocurrencies don’t scale</vt:lpstr>
      <vt:lpstr>Ledger of all transactions</vt:lpstr>
      <vt:lpstr>Payment channels</vt:lpstr>
      <vt:lpstr>Payment channels</vt:lpstr>
      <vt:lpstr>Payment channels</vt:lpstr>
      <vt:lpstr>Payment channels</vt:lpstr>
      <vt:lpstr>PowerPoint Presentation</vt:lpstr>
      <vt:lpstr>PowerPoint Presentation</vt:lpstr>
      <vt:lpstr>PowerPoint Presentation</vt:lpstr>
      <vt:lpstr>The Lightning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networks vs. PCNs</vt:lpstr>
      <vt:lpstr>Differences in link model</vt:lpstr>
      <vt:lpstr>PowerPoint Presentation</vt:lpstr>
      <vt:lpstr>PowerPoint Presentation</vt:lpstr>
      <vt:lpstr>PowerPoint Presentation</vt:lpstr>
      <vt:lpstr>PowerPoint Presentation</vt:lpstr>
      <vt:lpstr>PowerPoint Presentation</vt:lpstr>
      <vt:lpstr>The Spider Network</vt:lpstr>
      <vt:lpstr>PowerPoint Presentation</vt:lpstr>
      <vt:lpstr>Spider routing</vt:lpstr>
      <vt:lpstr>Payment channel dynamics</vt:lpstr>
      <vt:lpstr>Payment channel dynamics</vt:lpstr>
      <vt:lpstr>Payment channel dynamics</vt:lpstr>
      <vt:lpstr>Payment channel dynamics</vt:lpstr>
      <vt:lpstr>Payment channel dynamics</vt:lpstr>
      <vt:lpstr>PowerPoint Presentation</vt:lpstr>
      <vt:lpstr>Spider routing</vt:lpstr>
      <vt:lpstr>Evaluation</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Routing Cryptocurrency with the Spider Network</dc:title>
  <dc:creator>Vibhaalakshmi Sivaraman</dc:creator>
  <cp:lastModifiedBy>Vibhaalakshmi Sivaraman</cp:lastModifiedBy>
  <cp:revision>1444</cp:revision>
  <dcterms:created xsi:type="dcterms:W3CDTF">2018-10-26T17:47:19Z</dcterms:created>
  <dcterms:modified xsi:type="dcterms:W3CDTF">2020-02-27T19:40:39Z</dcterms:modified>
</cp:coreProperties>
</file>