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1580" r:id="rId2"/>
    <p:sldId id="1886" r:id="rId3"/>
    <p:sldId id="1810" r:id="rId4"/>
    <p:sldId id="1811" r:id="rId5"/>
    <p:sldId id="1814" r:id="rId6"/>
    <p:sldId id="1821" r:id="rId7"/>
    <p:sldId id="1931" r:id="rId8"/>
    <p:sldId id="1846" r:id="rId9"/>
    <p:sldId id="1879" r:id="rId10"/>
    <p:sldId id="1847" r:id="rId11"/>
    <p:sldId id="1782" r:id="rId12"/>
    <p:sldId id="1896" r:id="rId13"/>
    <p:sldId id="1897" r:id="rId14"/>
    <p:sldId id="1898" r:id="rId15"/>
    <p:sldId id="1938" r:id="rId16"/>
    <p:sldId id="1794" r:id="rId17"/>
    <p:sldId id="1682" r:id="rId18"/>
    <p:sldId id="1932" r:id="rId19"/>
    <p:sldId id="1763" r:id="rId20"/>
    <p:sldId id="1800" r:id="rId21"/>
    <p:sldId id="1874" r:id="rId22"/>
    <p:sldId id="1875" r:id="rId23"/>
    <p:sldId id="1878" r:id="rId24"/>
    <p:sldId id="1855" r:id="rId25"/>
    <p:sldId id="1940" r:id="rId26"/>
    <p:sldId id="1876" r:id="rId27"/>
    <p:sldId id="1716" r:id="rId28"/>
    <p:sldId id="1937" r:id="rId29"/>
    <p:sldId id="1935" r:id="rId30"/>
    <p:sldId id="1936" r:id="rId31"/>
    <p:sldId id="1922" r:id="rId32"/>
    <p:sldId id="1857" r:id="rId33"/>
    <p:sldId id="1858" r:id="rId34"/>
    <p:sldId id="1859" r:id="rId35"/>
    <p:sldId id="1842" r:id="rId36"/>
    <p:sldId id="1820" r:id="rId37"/>
    <p:sldId id="1762" r:id="rId38"/>
    <p:sldId id="1923" r:id="rId39"/>
    <p:sldId id="1924" r:id="rId40"/>
    <p:sldId id="1925" r:id="rId41"/>
    <p:sldId id="1863" r:id="rId42"/>
    <p:sldId id="1864" r:id="rId43"/>
    <p:sldId id="1926" r:id="rId44"/>
    <p:sldId id="1783" r:id="rId45"/>
    <p:sldId id="1850" r:id="rId46"/>
    <p:sldId id="1725" r:id="rId47"/>
    <p:sldId id="1845" r:id="rId48"/>
    <p:sldId id="1819" r:id="rId49"/>
    <p:sldId id="1818" r:id="rId50"/>
    <p:sldId id="1933"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3E45DE3-2EF3-ED41-BD04-053004A9A755}">
          <p14:sldIdLst>
            <p14:sldId id="1580"/>
            <p14:sldId id="1886"/>
            <p14:sldId id="1810"/>
            <p14:sldId id="1811"/>
            <p14:sldId id="1814"/>
            <p14:sldId id="1821"/>
            <p14:sldId id="1931"/>
            <p14:sldId id="1846"/>
            <p14:sldId id="1879"/>
            <p14:sldId id="1847"/>
            <p14:sldId id="1782"/>
            <p14:sldId id="1896"/>
            <p14:sldId id="1897"/>
            <p14:sldId id="1898"/>
            <p14:sldId id="1938"/>
            <p14:sldId id="1794"/>
            <p14:sldId id="1682"/>
            <p14:sldId id="1932"/>
            <p14:sldId id="1763"/>
            <p14:sldId id="1800"/>
            <p14:sldId id="1874"/>
            <p14:sldId id="1875"/>
            <p14:sldId id="1878"/>
            <p14:sldId id="1855"/>
            <p14:sldId id="1940"/>
            <p14:sldId id="1876"/>
            <p14:sldId id="1716"/>
            <p14:sldId id="1937"/>
            <p14:sldId id="1935"/>
            <p14:sldId id="1936"/>
            <p14:sldId id="1922"/>
            <p14:sldId id="1857"/>
            <p14:sldId id="1858"/>
            <p14:sldId id="1859"/>
            <p14:sldId id="1842"/>
            <p14:sldId id="1820"/>
            <p14:sldId id="1762"/>
            <p14:sldId id="1923"/>
            <p14:sldId id="1924"/>
            <p14:sldId id="1925"/>
            <p14:sldId id="1863"/>
            <p14:sldId id="1864"/>
            <p14:sldId id="1926"/>
            <p14:sldId id="1783"/>
            <p14:sldId id="1850"/>
            <p14:sldId id="1725"/>
            <p14:sldId id="1845"/>
            <p14:sldId id="1819"/>
            <p14:sldId id="1818"/>
            <p14:sldId id="193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799"/>
    <p:restoredTop sz="85306"/>
  </p:normalViewPr>
  <p:slideViewPr>
    <p:cSldViewPr snapToGrid="0" snapToObjects="1">
      <p:cViewPr varScale="1">
        <p:scale>
          <a:sx n="79" d="100"/>
          <a:sy n="79" d="100"/>
        </p:scale>
        <p:origin x="232" y="824"/>
      </p:cViewPr>
      <p:guideLst/>
    </p:cSldViewPr>
  </p:slideViewPr>
  <p:notesTextViewPr>
    <p:cViewPr>
      <p:scale>
        <a:sx n="70" d="100"/>
        <a:sy n="7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6B9332-CFF9-DF4A-A0BC-FB4ED6CE103A}" type="datetimeFigureOut">
              <a:rPr lang="en-US" smtClean="0"/>
              <a:t>4/13/24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54EC7C-D2FE-5241-BA8F-3B1331B88D3A}" type="slidenum">
              <a:rPr lang="en-US" smtClean="0"/>
              <a:t>‹#›</a:t>
            </a:fld>
            <a:endParaRPr lang="en-US"/>
          </a:p>
        </p:txBody>
      </p:sp>
    </p:spTree>
    <p:extLst>
      <p:ext uri="{BB962C8B-B14F-4D97-AF65-F5344CB8AC3E}">
        <p14:creationId xmlns:p14="http://schemas.microsoft.com/office/powerpoint/2010/main" val="1863055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685800" rtl="0" eaLnBrk="1" fontAlgn="auto" latinLnBrk="0" hangingPunct="1">
              <a:lnSpc>
                <a:spcPct val="100000"/>
              </a:lnSpc>
              <a:spcBef>
                <a:spcPts val="0"/>
              </a:spcBef>
              <a:spcAft>
                <a:spcPts val="0"/>
              </a:spcAft>
              <a:buClrTx/>
              <a:buSzTx/>
              <a:buFontTx/>
              <a:buNone/>
              <a:tabLst/>
              <a:defRPr/>
            </a:pPr>
            <a:r>
              <a:rPr lang="en-US" dirty="0"/>
              <a:t>Replace with pictures</a:t>
            </a:r>
          </a:p>
        </p:txBody>
      </p:sp>
      <p:sp>
        <p:nvSpPr>
          <p:cNvPr id="4" name="Slide Number Placeholder 3"/>
          <p:cNvSpPr>
            <a:spLocks noGrp="1"/>
          </p:cNvSpPr>
          <p:nvPr>
            <p:ph type="sldNum" sz="quarter" idx="10"/>
          </p:nvPr>
        </p:nvSpPr>
        <p:spPr/>
        <p:txBody>
          <a:bodyPr/>
          <a:lstStyle/>
          <a:p>
            <a:fld id="{11C067B6-79AB-F549-B831-2B835A305380}" type="slidenum">
              <a:rPr lang="en-US" smtClean="0"/>
              <a:t>1</a:t>
            </a:fld>
            <a:endParaRPr lang="en-US"/>
          </a:p>
        </p:txBody>
      </p:sp>
    </p:spTree>
    <p:extLst>
      <p:ext uri="{BB962C8B-B14F-4D97-AF65-F5344CB8AC3E}">
        <p14:creationId xmlns:p14="http://schemas.microsoft.com/office/powerpoint/2010/main" val="832014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developed this technology to </a:t>
            </a:r>
            <a:r>
              <a:rPr lang="en-US" dirty="0" err="1"/>
              <a:t>dramati</a:t>
            </a:r>
            <a:endParaRPr lang="en-US" dirty="0"/>
          </a:p>
          <a:p>
            <a:endParaRPr lang="en-US" dirty="0"/>
          </a:p>
          <a:p>
            <a:r>
              <a:rPr lang="en-US" dirty="0"/>
              <a:t>In contrast, current approaches can’t really compress below a few 100 kbps in real-time</a:t>
            </a:r>
          </a:p>
          <a:p>
            <a:endParaRPr lang="en-US" dirty="0"/>
          </a:p>
          <a:p>
            <a:r>
              <a:rPr lang="en-US" dirty="0"/>
              <a:t>Add a figure that shows low-res of what size to HD resolution of this size – this is why get this much bandwidth savings</a:t>
            </a:r>
          </a:p>
        </p:txBody>
      </p:sp>
      <p:sp>
        <p:nvSpPr>
          <p:cNvPr id="4" name="Slide Number Placeholder 3"/>
          <p:cNvSpPr>
            <a:spLocks noGrp="1"/>
          </p:cNvSpPr>
          <p:nvPr>
            <p:ph type="sldNum" sz="quarter" idx="5"/>
          </p:nvPr>
        </p:nvSpPr>
        <p:spPr/>
        <p:txBody>
          <a:bodyPr/>
          <a:lstStyle/>
          <a:p>
            <a:fld id="{C6EB99A3-7DEE-4F48-849C-1D6E801D1B04}" type="slidenum">
              <a:rPr lang="en-US" smtClean="0"/>
              <a:t>10</a:t>
            </a:fld>
            <a:endParaRPr lang="en-US"/>
          </a:p>
        </p:txBody>
      </p:sp>
    </p:spTree>
    <p:extLst>
      <p:ext uri="{BB962C8B-B14F-4D97-AF65-F5344CB8AC3E}">
        <p14:creationId xmlns:p14="http://schemas.microsoft.com/office/powerpoint/2010/main" val="3021587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might ask- really what we’re doing is a version of super-resolution. Why don’t we just </a:t>
            </a:r>
            <a:r>
              <a:rPr lang="en-US" dirty="0" err="1"/>
              <a:t>upsample</a:t>
            </a:r>
            <a:r>
              <a:rPr lang="en-US" dirty="0"/>
              <a:t>?</a:t>
            </a:r>
          </a:p>
          <a:p>
            <a:endParaRPr lang="en-US" dirty="0"/>
          </a:p>
          <a:p>
            <a:r>
              <a:rPr lang="en-US" dirty="0"/>
              <a:t>Here’s an example of the same frame – it gets a decent number of the features, but microphone area still glitchy. Specifically, high-frequency content not conveyed efficiently. Hence, our design uses both pathways so that we can both recover high-frequency and low-frequency content with high fidelity.</a:t>
            </a:r>
          </a:p>
        </p:txBody>
      </p:sp>
      <p:sp>
        <p:nvSpPr>
          <p:cNvPr id="4" name="Slide Number Placeholder 3"/>
          <p:cNvSpPr>
            <a:spLocks noGrp="1"/>
          </p:cNvSpPr>
          <p:nvPr>
            <p:ph type="sldNum" sz="quarter" idx="5"/>
          </p:nvPr>
        </p:nvSpPr>
        <p:spPr/>
        <p:txBody>
          <a:bodyPr/>
          <a:lstStyle/>
          <a:p>
            <a:fld id="{A554EC7C-D2FE-5241-BA8F-3B1331B88D3A}" type="slidenum">
              <a:rPr lang="en-US" smtClean="0"/>
              <a:t>11</a:t>
            </a:fld>
            <a:endParaRPr lang="en-US"/>
          </a:p>
        </p:txBody>
      </p:sp>
    </p:spTree>
    <p:extLst>
      <p:ext uri="{BB962C8B-B14F-4D97-AF65-F5344CB8AC3E}">
        <p14:creationId xmlns:p14="http://schemas.microsoft.com/office/powerpoint/2010/main" val="2013993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FC130-09F1-F76A-A8C9-023EDC87CE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E98398-94D5-E96E-A85F-3AD3637046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A5E2AF-5DF9-1CA9-DFE9-47EEB39E315D}"/>
              </a:ext>
            </a:extLst>
          </p:cNvPr>
          <p:cNvSpPr>
            <a:spLocks noGrp="1"/>
          </p:cNvSpPr>
          <p:nvPr>
            <p:ph type="body" idx="1"/>
          </p:nvPr>
        </p:nvSpPr>
        <p:spPr/>
        <p:txBody>
          <a:bodyPr/>
          <a:lstStyle/>
          <a:p>
            <a:r>
              <a:rPr lang="en-US" dirty="0"/>
              <a:t>Hence, our design uses both pathways so that we can both recover high-frequency and low-frequency content with high fidelity.</a:t>
            </a:r>
          </a:p>
        </p:txBody>
      </p:sp>
      <p:sp>
        <p:nvSpPr>
          <p:cNvPr id="4" name="Slide Number Placeholder 3">
            <a:extLst>
              <a:ext uri="{FF2B5EF4-FFF2-40B4-BE49-F238E27FC236}">
                <a16:creationId xmlns:a16="http://schemas.microsoft.com/office/drawing/2014/main" id="{E1044E77-16D0-A6C8-7D24-580E0025512C}"/>
              </a:ext>
            </a:extLst>
          </p:cNvPr>
          <p:cNvSpPr>
            <a:spLocks noGrp="1"/>
          </p:cNvSpPr>
          <p:nvPr>
            <p:ph type="sldNum" sz="quarter" idx="5"/>
          </p:nvPr>
        </p:nvSpPr>
        <p:spPr/>
        <p:txBody>
          <a:bodyPr/>
          <a:lstStyle/>
          <a:p>
            <a:fld id="{A554EC7C-D2FE-5241-BA8F-3B1331B88D3A}" type="slidenum">
              <a:rPr lang="en-US" smtClean="0"/>
              <a:t>12</a:t>
            </a:fld>
            <a:endParaRPr lang="en-US"/>
          </a:p>
        </p:txBody>
      </p:sp>
    </p:spTree>
    <p:extLst>
      <p:ext uri="{BB962C8B-B14F-4D97-AF65-F5344CB8AC3E}">
        <p14:creationId xmlns:p14="http://schemas.microsoft.com/office/powerpoint/2010/main" val="1388842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07231-AA1D-7BC0-3A46-B880D3210C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08D470-0427-540B-6FFF-4A15AAA5EE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BA9957-03BE-3D2E-89F8-51ED24EDD237}"/>
              </a:ext>
            </a:extLst>
          </p:cNvPr>
          <p:cNvSpPr>
            <a:spLocks noGrp="1"/>
          </p:cNvSpPr>
          <p:nvPr>
            <p:ph type="body" idx="1"/>
          </p:nvPr>
        </p:nvSpPr>
        <p:spPr/>
        <p:txBody>
          <a:bodyPr/>
          <a:lstStyle/>
          <a:p>
            <a:r>
              <a:rPr lang="en-US" dirty="0"/>
              <a:t>Hence, our design uses both pathways so that we can both recover high-frequency and low-frequency content with high fidelity.</a:t>
            </a:r>
          </a:p>
        </p:txBody>
      </p:sp>
      <p:sp>
        <p:nvSpPr>
          <p:cNvPr id="4" name="Slide Number Placeholder 3">
            <a:extLst>
              <a:ext uri="{FF2B5EF4-FFF2-40B4-BE49-F238E27FC236}">
                <a16:creationId xmlns:a16="http://schemas.microsoft.com/office/drawing/2014/main" id="{C6D4C6BE-0F38-BD1E-1628-EAD052286C1E}"/>
              </a:ext>
            </a:extLst>
          </p:cNvPr>
          <p:cNvSpPr>
            <a:spLocks noGrp="1"/>
          </p:cNvSpPr>
          <p:nvPr>
            <p:ph type="sldNum" sz="quarter" idx="5"/>
          </p:nvPr>
        </p:nvSpPr>
        <p:spPr/>
        <p:txBody>
          <a:bodyPr/>
          <a:lstStyle/>
          <a:p>
            <a:fld id="{A554EC7C-D2FE-5241-BA8F-3B1331B88D3A}" type="slidenum">
              <a:rPr lang="en-US" smtClean="0"/>
              <a:t>13</a:t>
            </a:fld>
            <a:endParaRPr lang="en-US"/>
          </a:p>
        </p:txBody>
      </p:sp>
    </p:spTree>
    <p:extLst>
      <p:ext uri="{BB962C8B-B14F-4D97-AF65-F5344CB8AC3E}">
        <p14:creationId xmlns:p14="http://schemas.microsoft.com/office/powerpoint/2010/main" val="2369946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77B7A-8DFE-677F-F178-EC059D73F0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B56E9E-433E-C3B1-09BE-51F8A39A92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4E9B46-DDC3-99BF-BE36-41B5D989B310}"/>
              </a:ext>
            </a:extLst>
          </p:cNvPr>
          <p:cNvSpPr>
            <a:spLocks noGrp="1"/>
          </p:cNvSpPr>
          <p:nvPr>
            <p:ph type="body" idx="1"/>
          </p:nvPr>
        </p:nvSpPr>
        <p:spPr/>
        <p:txBody>
          <a:bodyPr/>
          <a:lstStyle/>
          <a:p>
            <a:r>
              <a:rPr lang="en-US" dirty="0"/>
              <a:t>We measure the motion relative to the reference so we can accordingly adjust or transform the features from the reference to the target.</a:t>
            </a:r>
          </a:p>
          <a:p>
            <a:r>
              <a:rPr lang="en-US" dirty="0"/>
              <a:t>We also use features directly from the target in the decoding pipeline to help with fidelity.</a:t>
            </a:r>
          </a:p>
        </p:txBody>
      </p:sp>
      <p:sp>
        <p:nvSpPr>
          <p:cNvPr id="4" name="Slide Number Placeholder 3">
            <a:extLst>
              <a:ext uri="{FF2B5EF4-FFF2-40B4-BE49-F238E27FC236}">
                <a16:creationId xmlns:a16="http://schemas.microsoft.com/office/drawing/2014/main" id="{D05099DB-2FE3-35F0-C4EA-9FF6A80A9AC1}"/>
              </a:ext>
            </a:extLst>
          </p:cNvPr>
          <p:cNvSpPr>
            <a:spLocks noGrp="1"/>
          </p:cNvSpPr>
          <p:nvPr>
            <p:ph type="sldNum" sz="quarter" idx="5"/>
          </p:nvPr>
        </p:nvSpPr>
        <p:spPr/>
        <p:txBody>
          <a:bodyPr/>
          <a:lstStyle/>
          <a:p>
            <a:fld id="{A554EC7C-D2FE-5241-BA8F-3B1331B88D3A}" type="slidenum">
              <a:rPr lang="en-US" smtClean="0"/>
              <a:t>14</a:t>
            </a:fld>
            <a:endParaRPr lang="en-US"/>
          </a:p>
        </p:txBody>
      </p:sp>
    </p:spTree>
    <p:extLst>
      <p:ext uri="{BB962C8B-B14F-4D97-AF65-F5344CB8AC3E}">
        <p14:creationId xmlns:p14="http://schemas.microsoft.com/office/powerpoint/2010/main" val="2690950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77B7A-8DFE-677F-F178-EC059D73F0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B56E9E-433E-C3B1-09BE-51F8A39A92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4E9B46-DDC3-99BF-BE36-41B5D989B310}"/>
              </a:ext>
            </a:extLst>
          </p:cNvPr>
          <p:cNvSpPr>
            <a:spLocks noGrp="1"/>
          </p:cNvSpPr>
          <p:nvPr>
            <p:ph type="body" idx="1"/>
          </p:nvPr>
        </p:nvSpPr>
        <p:spPr/>
        <p:txBody>
          <a:bodyPr/>
          <a:lstStyle/>
          <a:p>
            <a:r>
              <a:rPr lang="en-US" dirty="0"/>
              <a:t>We measure the motion relative to the reference so we can accordingly adjust or transform the features from the reference to the target.</a:t>
            </a:r>
          </a:p>
          <a:p>
            <a:r>
              <a:rPr lang="en-US" dirty="0"/>
              <a:t>We also use features directly from the target in the decoding pipeline to help with fidelity.</a:t>
            </a:r>
          </a:p>
        </p:txBody>
      </p:sp>
      <p:sp>
        <p:nvSpPr>
          <p:cNvPr id="4" name="Slide Number Placeholder 3">
            <a:extLst>
              <a:ext uri="{FF2B5EF4-FFF2-40B4-BE49-F238E27FC236}">
                <a16:creationId xmlns:a16="http://schemas.microsoft.com/office/drawing/2014/main" id="{D05099DB-2FE3-35F0-C4EA-9FF6A80A9AC1}"/>
              </a:ext>
            </a:extLst>
          </p:cNvPr>
          <p:cNvSpPr>
            <a:spLocks noGrp="1"/>
          </p:cNvSpPr>
          <p:nvPr>
            <p:ph type="sldNum" sz="quarter" idx="5"/>
          </p:nvPr>
        </p:nvSpPr>
        <p:spPr/>
        <p:txBody>
          <a:bodyPr/>
          <a:lstStyle/>
          <a:p>
            <a:fld id="{A554EC7C-D2FE-5241-BA8F-3B1331B88D3A}" type="slidenum">
              <a:rPr lang="en-US" smtClean="0"/>
              <a:t>15</a:t>
            </a:fld>
            <a:endParaRPr lang="en-US"/>
          </a:p>
        </p:txBody>
      </p:sp>
    </p:spTree>
    <p:extLst>
      <p:ext uri="{BB962C8B-B14F-4D97-AF65-F5344CB8AC3E}">
        <p14:creationId xmlns:p14="http://schemas.microsoft.com/office/powerpoint/2010/main" val="892036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Built atop </a:t>
            </a:r>
            <a:r>
              <a:rPr lang="en-US" dirty="0" err="1"/>
              <a:t>webrtc</a:t>
            </a:r>
            <a:r>
              <a:rPr lang="en-US" dirty="0"/>
              <a:t> </a:t>
            </a:r>
          </a:p>
          <a:p>
            <a:r>
              <a:rPr lang="en-US" dirty="0"/>
              <a:t>A peer-to-peer connection is set up via a standard signaling mechanism common to most video-conferencing applications</a:t>
            </a:r>
          </a:p>
          <a:p>
            <a:r>
              <a:rPr lang="en-US" dirty="0"/>
              <a:t>Establishes separate streams for audio and video. Audio is ignored in our setup</a:t>
            </a:r>
          </a:p>
          <a:p>
            <a:r>
              <a:rPr lang="en-US" dirty="0"/>
              <a:t>All our data is transmitted over RTP atop UDP. Standard for video communication</a:t>
            </a:r>
          </a:p>
        </p:txBody>
      </p:sp>
      <p:sp>
        <p:nvSpPr>
          <p:cNvPr id="4" name="Slide Number Placeholder 3"/>
          <p:cNvSpPr>
            <a:spLocks noGrp="1"/>
          </p:cNvSpPr>
          <p:nvPr>
            <p:ph type="sldNum" sz="quarter" idx="5"/>
          </p:nvPr>
        </p:nvSpPr>
        <p:spPr/>
        <p:txBody>
          <a:bodyPr/>
          <a:lstStyle/>
          <a:p>
            <a:fld id="{24F89F4E-51C4-E340-819B-700095CE8516}" type="slidenum">
              <a:rPr lang="en-US" smtClean="0"/>
              <a:t>16</a:t>
            </a:fld>
            <a:endParaRPr lang="en-US"/>
          </a:p>
        </p:txBody>
      </p:sp>
    </p:spTree>
    <p:extLst>
      <p:ext uri="{BB962C8B-B14F-4D97-AF65-F5344CB8AC3E}">
        <p14:creationId xmlns:p14="http://schemas.microsoft.com/office/powerpoint/2010/main" val="3478903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how the different resolutions allow it to trade off bitrate with quality because it can switch to a lower bitrate as it sees fit?</a:t>
            </a:r>
          </a:p>
        </p:txBody>
      </p:sp>
      <p:sp>
        <p:nvSpPr>
          <p:cNvPr id="4" name="Slide Number Placeholder 3"/>
          <p:cNvSpPr>
            <a:spLocks noGrp="1"/>
          </p:cNvSpPr>
          <p:nvPr>
            <p:ph type="sldNum" sz="quarter" idx="5"/>
          </p:nvPr>
        </p:nvSpPr>
        <p:spPr/>
        <p:txBody>
          <a:bodyPr/>
          <a:lstStyle/>
          <a:p>
            <a:fld id="{24F89F4E-51C4-E340-819B-700095CE8516}" type="slidenum">
              <a:rPr lang="en-US" smtClean="0"/>
              <a:t>17</a:t>
            </a:fld>
            <a:endParaRPr lang="en-US"/>
          </a:p>
        </p:txBody>
      </p:sp>
    </p:spTree>
    <p:extLst>
      <p:ext uri="{BB962C8B-B14F-4D97-AF65-F5344CB8AC3E}">
        <p14:creationId xmlns:p14="http://schemas.microsoft.com/office/powerpoint/2010/main" val="2887948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1024x1024 comparable to 720p</a:t>
            </a:r>
          </a:p>
          <a:p>
            <a:r>
              <a:rPr lang="en-US" dirty="0"/>
              <a:t>Didn’t use </a:t>
            </a:r>
            <a:r>
              <a:rPr lang="en-US" dirty="0" err="1"/>
              <a:t>nvidia</a:t>
            </a:r>
            <a:r>
              <a:rPr lang="en-US" dirty="0"/>
              <a:t> in talk – </a:t>
            </a:r>
            <a:r>
              <a:rPr lang="en-US"/>
              <a:t>but felt it needed to be added</a:t>
            </a:r>
            <a:endParaRPr lang="en-US" dirty="0"/>
          </a:p>
        </p:txBody>
      </p:sp>
      <p:sp>
        <p:nvSpPr>
          <p:cNvPr id="4" name="Slide Number Placeholder 3"/>
          <p:cNvSpPr>
            <a:spLocks noGrp="1"/>
          </p:cNvSpPr>
          <p:nvPr>
            <p:ph type="sldNum" sz="quarter" idx="5"/>
          </p:nvPr>
        </p:nvSpPr>
        <p:spPr/>
        <p:txBody>
          <a:bodyPr/>
          <a:lstStyle/>
          <a:p>
            <a:fld id="{A554EC7C-D2FE-5241-BA8F-3B1331B88D3A}" type="slidenum">
              <a:rPr lang="en-US" smtClean="0"/>
              <a:t>19</a:t>
            </a:fld>
            <a:endParaRPr lang="en-US"/>
          </a:p>
        </p:txBody>
      </p:sp>
    </p:spTree>
    <p:extLst>
      <p:ext uri="{BB962C8B-B14F-4D97-AF65-F5344CB8AC3E}">
        <p14:creationId xmlns:p14="http://schemas.microsoft.com/office/powerpoint/2010/main" val="719721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 this into individual plots</a:t>
            </a:r>
          </a:p>
          <a:p>
            <a:endParaRPr lang="en-US" dirty="0"/>
          </a:p>
        </p:txBody>
      </p:sp>
      <p:sp>
        <p:nvSpPr>
          <p:cNvPr id="4" name="Slide Number Placeholder 3"/>
          <p:cNvSpPr>
            <a:spLocks noGrp="1"/>
          </p:cNvSpPr>
          <p:nvPr>
            <p:ph type="sldNum" sz="quarter" idx="5"/>
          </p:nvPr>
        </p:nvSpPr>
        <p:spPr/>
        <p:txBody>
          <a:bodyPr/>
          <a:lstStyle/>
          <a:p>
            <a:fld id="{A554EC7C-D2FE-5241-BA8F-3B1331B88D3A}" type="slidenum">
              <a:rPr lang="en-US" smtClean="0"/>
              <a:t>20</a:t>
            </a:fld>
            <a:endParaRPr lang="en-US"/>
          </a:p>
        </p:txBody>
      </p:sp>
    </p:spTree>
    <p:extLst>
      <p:ext uri="{BB962C8B-B14F-4D97-AF65-F5344CB8AC3E}">
        <p14:creationId xmlns:p14="http://schemas.microsoft.com/office/powerpoint/2010/main" val="1861627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Frames are read off the camera at the sender, put through a video encoder which produces packets for the wire</a:t>
            </a:r>
          </a:p>
          <a:p>
            <a:r>
              <a:rPr lang="en-US" dirty="0"/>
              <a:t>The packets are sent to the receiver which decodes them and displays them.</a:t>
            </a:r>
          </a:p>
          <a:p>
            <a:r>
              <a:rPr lang="en-US" dirty="0"/>
              <a:t>The amount of data sent is affected by the extent of compression which is controlled by continuous target bitrate feedback from the sender to receiver. Smaller the target bitrate, less data is sent over and the more distorted the received video is.</a:t>
            </a:r>
          </a:p>
        </p:txBody>
      </p:sp>
      <p:sp>
        <p:nvSpPr>
          <p:cNvPr id="4" name="Slide Number Placeholder 3"/>
          <p:cNvSpPr>
            <a:spLocks noGrp="1"/>
          </p:cNvSpPr>
          <p:nvPr>
            <p:ph type="sldNum" sz="quarter" idx="5"/>
          </p:nvPr>
        </p:nvSpPr>
        <p:spPr/>
        <p:txBody>
          <a:bodyPr/>
          <a:lstStyle/>
          <a:p>
            <a:fld id="{A554EC7C-D2FE-5241-BA8F-3B1331B88D3A}" type="slidenum">
              <a:rPr lang="en-US" smtClean="0"/>
              <a:t>2</a:t>
            </a:fld>
            <a:endParaRPr lang="en-US"/>
          </a:p>
        </p:txBody>
      </p:sp>
    </p:spTree>
    <p:extLst>
      <p:ext uri="{BB962C8B-B14F-4D97-AF65-F5344CB8AC3E}">
        <p14:creationId xmlns:p14="http://schemas.microsoft.com/office/powerpoint/2010/main" val="1201378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 this into individual plots</a:t>
            </a:r>
          </a:p>
          <a:p>
            <a:endParaRPr lang="en-US" dirty="0"/>
          </a:p>
        </p:txBody>
      </p:sp>
      <p:sp>
        <p:nvSpPr>
          <p:cNvPr id="4" name="Slide Number Placeholder 3"/>
          <p:cNvSpPr>
            <a:spLocks noGrp="1"/>
          </p:cNvSpPr>
          <p:nvPr>
            <p:ph type="sldNum" sz="quarter" idx="5"/>
          </p:nvPr>
        </p:nvSpPr>
        <p:spPr/>
        <p:txBody>
          <a:bodyPr/>
          <a:lstStyle/>
          <a:p>
            <a:fld id="{A554EC7C-D2FE-5241-BA8F-3B1331B88D3A}" type="slidenum">
              <a:rPr lang="en-US" smtClean="0"/>
              <a:t>21</a:t>
            </a:fld>
            <a:endParaRPr lang="en-US"/>
          </a:p>
        </p:txBody>
      </p:sp>
    </p:spTree>
    <p:extLst>
      <p:ext uri="{BB962C8B-B14F-4D97-AF65-F5344CB8AC3E}">
        <p14:creationId xmlns:p14="http://schemas.microsoft.com/office/powerpoint/2010/main" val="1130805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 this into individual plots</a:t>
            </a:r>
          </a:p>
          <a:p>
            <a:endParaRPr lang="en-US" dirty="0"/>
          </a:p>
        </p:txBody>
      </p:sp>
      <p:sp>
        <p:nvSpPr>
          <p:cNvPr id="4" name="Slide Number Placeholder 3"/>
          <p:cNvSpPr>
            <a:spLocks noGrp="1"/>
          </p:cNvSpPr>
          <p:nvPr>
            <p:ph type="sldNum" sz="quarter" idx="5"/>
          </p:nvPr>
        </p:nvSpPr>
        <p:spPr/>
        <p:txBody>
          <a:bodyPr/>
          <a:lstStyle/>
          <a:p>
            <a:fld id="{A554EC7C-D2FE-5241-BA8F-3B1331B88D3A}" type="slidenum">
              <a:rPr lang="en-US" smtClean="0"/>
              <a:t>22</a:t>
            </a:fld>
            <a:endParaRPr lang="en-US"/>
          </a:p>
        </p:txBody>
      </p:sp>
    </p:spTree>
    <p:extLst>
      <p:ext uri="{BB962C8B-B14F-4D97-AF65-F5344CB8AC3E}">
        <p14:creationId xmlns:p14="http://schemas.microsoft.com/office/powerpoint/2010/main" val="2731401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VP8 and VP9 do not operate in this low bitrate regime, so instead we take the same compressed frame at the desired resolution and target bitrate and supply it to bicubic instead of </a:t>
            </a:r>
            <a:r>
              <a:rPr lang="en-US" dirty="0" err="1"/>
              <a:t>gemino’s</a:t>
            </a:r>
            <a:r>
              <a:rPr lang="en-US" dirty="0"/>
              <a:t> neural </a:t>
            </a:r>
            <a:r>
              <a:rPr lang="en-US" dirty="0" err="1"/>
              <a:t>upsampling</a:t>
            </a:r>
            <a:endParaRPr lang="en-US" dirty="0"/>
          </a:p>
        </p:txBody>
      </p:sp>
      <p:sp>
        <p:nvSpPr>
          <p:cNvPr id="4" name="Slide Number Placeholder 3"/>
          <p:cNvSpPr>
            <a:spLocks noGrp="1"/>
          </p:cNvSpPr>
          <p:nvPr>
            <p:ph type="sldNum" sz="quarter" idx="5"/>
          </p:nvPr>
        </p:nvSpPr>
        <p:spPr/>
        <p:txBody>
          <a:bodyPr/>
          <a:lstStyle/>
          <a:p>
            <a:fld id="{A554EC7C-D2FE-5241-BA8F-3B1331B88D3A}" type="slidenum">
              <a:rPr lang="en-US" smtClean="0"/>
              <a:t>23</a:t>
            </a:fld>
            <a:endParaRPr lang="en-US"/>
          </a:p>
        </p:txBody>
      </p:sp>
    </p:spTree>
    <p:extLst>
      <p:ext uri="{BB962C8B-B14F-4D97-AF65-F5344CB8AC3E}">
        <p14:creationId xmlns:p14="http://schemas.microsoft.com/office/powerpoint/2010/main" val="2102902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slide about comparing it to just super-resolution and content adapted:  add super resolution </a:t>
            </a:r>
            <a:r>
              <a:rPr lang="en-US" dirty="0" err="1"/>
              <a:t>cdf</a:t>
            </a:r>
            <a:r>
              <a:rPr lang="en-US" dirty="0"/>
              <a:t> comparison and a visual slide – there is benefit from having the high-frequency reference frame because we’re not finetuning per-person</a:t>
            </a:r>
          </a:p>
        </p:txBody>
      </p:sp>
      <p:sp>
        <p:nvSpPr>
          <p:cNvPr id="4" name="Slide Number Placeholder 3"/>
          <p:cNvSpPr>
            <a:spLocks noGrp="1"/>
          </p:cNvSpPr>
          <p:nvPr>
            <p:ph type="sldNum" sz="quarter" idx="5"/>
          </p:nvPr>
        </p:nvSpPr>
        <p:spPr/>
        <p:txBody>
          <a:bodyPr/>
          <a:lstStyle/>
          <a:p>
            <a:fld id="{A554EC7C-D2FE-5241-BA8F-3B1331B88D3A}" type="slidenum">
              <a:rPr lang="en-US" smtClean="0"/>
              <a:t>24</a:t>
            </a:fld>
            <a:endParaRPr lang="en-US"/>
          </a:p>
        </p:txBody>
      </p:sp>
    </p:spTree>
    <p:extLst>
      <p:ext uri="{BB962C8B-B14F-4D97-AF65-F5344CB8AC3E}">
        <p14:creationId xmlns:p14="http://schemas.microsoft.com/office/powerpoint/2010/main" val="1787098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77B7A-8DFE-677F-F178-EC059D73F0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B56E9E-433E-C3B1-09BE-51F8A39A92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4E9B46-DDC3-99BF-BE36-41B5D989B310}"/>
              </a:ext>
            </a:extLst>
          </p:cNvPr>
          <p:cNvSpPr>
            <a:spLocks noGrp="1"/>
          </p:cNvSpPr>
          <p:nvPr>
            <p:ph type="body" idx="1"/>
          </p:nvPr>
        </p:nvSpPr>
        <p:spPr/>
        <p:txBody>
          <a:bodyPr/>
          <a:lstStyle/>
          <a:p>
            <a:r>
              <a:rPr lang="en-US" dirty="0"/>
              <a:t>Now, we’ll compare </a:t>
            </a:r>
            <a:r>
              <a:rPr lang="en-US" dirty="0" err="1"/>
              <a:t>Gemino</a:t>
            </a:r>
            <a:r>
              <a:rPr lang="en-US" dirty="0"/>
              <a:t> to other learned approaches. Recall that </a:t>
            </a:r>
            <a:r>
              <a:rPr lang="en-US" dirty="0" err="1"/>
              <a:t>Gemino</a:t>
            </a:r>
            <a:r>
              <a:rPr lang="en-US" dirty="0"/>
              <a:t> uses two pathways – one the super resolution pathway, and one with warped high-resolution features from the reference frame. Here, we’ll compare it to other learned approaches that use one of these two pathways but not both to drive home the need for both.</a:t>
            </a:r>
          </a:p>
          <a:p>
            <a:endParaRPr lang="en-US" dirty="0"/>
          </a:p>
          <a:p>
            <a:endParaRPr lang="en-US" dirty="0"/>
          </a:p>
        </p:txBody>
      </p:sp>
      <p:sp>
        <p:nvSpPr>
          <p:cNvPr id="4" name="Slide Number Placeholder 3">
            <a:extLst>
              <a:ext uri="{FF2B5EF4-FFF2-40B4-BE49-F238E27FC236}">
                <a16:creationId xmlns:a16="http://schemas.microsoft.com/office/drawing/2014/main" id="{D05099DB-2FE3-35F0-C4EA-9FF6A80A9AC1}"/>
              </a:ext>
            </a:extLst>
          </p:cNvPr>
          <p:cNvSpPr>
            <a:spLocks noGrp="1"/>
          </p:cNvSpPr>
          <p:nvPr>
            <p:ph type="sldNum" sz="quarter" idx="5"/>
          </p:nvPr>
        </p:nvSpPr>
        <p:spPr/>
        <p:txBody>
          <a:bodyPr/>
          <a:lstStyle/>
          <a:p>
            <a:fld id="{A554EC7C-D2FE-5241-BA8F-3B1331B88D3A}" type="slidenum">
              <a:rPr lang="en-US" smtClean="0"/>
              <a:t>25</a:t>
            </a:fld>
            <a:endParaRPr lang="en-US"/>
          </a:p>
        </p:txBody>
      </p:sp>
    </p:spTree>
    <p:extLst>
      <p:ext uri="{BB962C8B-B14F-4D97-AF65-F5344CB8AC3E}">
        <p14:creationId xmlns:p14="http://schemas.microsoft.com/office/powerpoint/2010/main" val="198110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look at other approaches that use a high-resolution reference and warp its features but without low-resolution target. Instead, the FOMM transmits </a:t>
            </a:r>
            <a:r>
              <a:rPr lang="en-US" dirty="0" err="1"/>
              <a:t>keypoints</a:t>
            </a:r>
            <a:r>
              <a:rPr lang="en-US" dirty="0"/>
              <a:t> or sparse facial landmarks to convey the target pose. Turns out this performance is quite worse, because these </a:t>
            </a:r>
            <a:r>
              <a:rPr lang="en-US" dirty="0" err="1"/>
              <a:t>keypoints</a:t>
            </a:r>
            <a:r>
              <a:rPr lang="en-US" dirty="0"/>
              <a:t> are very limited in what they can convey.</a:t>
            </a:r>
          </a:p>
        </p:txBody>
      </p:sp>
      <p:sp>
        <p:nvSpPr>
          <p:cNvPr id="4" name="Slide Number Placeholder 3"/>
          <p:cNvSpPr>
            <a:spLocks noGrp="1"/>
          </p:cNvSpPr>
          <p:nvPr>
            <p:ph type="sldNum" sz="quarter" idx="5"/>
          </p:nvPr>
        </p:nvSpPr>
        <p:spPr/>
        <p:txBody>
          <a:bodyPr/>
          <a:lstStyle/>
          <a:p>
            <a:fld id="{A554EC7C-D2FE-5241-BA8F-3B1331B88D3A}" type="slidenum">
              <a:rPr lang="en-US" smtClean="0"/>
              <a:t>26</a:t>
            </a:fld>
            <a:endParaRPr lang="en-US"/>
          </a:p>
        </p:txBody>
      </p:sp>
    </p:spTree>
    <p:extLst>
      <p:ext uri="{BB962C8B-B14F-4D97-AF65-F5344CB8AC3E}">
        <p14:creationId xmlns:p14="http://schemas.microsoft.com/office/powerpoint/2010/main" val="1171601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 if there’s large motion between the reference and target, the FOMM produces a blob because it cannot accurately capture the motion between them .</a:t>
            </a:r>
          </a:p>
          <a:p>
            <a:r>
              <a:rPr lang="en-US" dirty="0"/>
              <a:t>Secondly, if there are new parts in the target frame, an approach that simply relies on the reference – will entirely miss it. For example, this palm is entirely missed because there’s no notion of what the features associated with it look like without the target frame.</a:t>
            </a:r>
          </a:p>
        </p:txBody>
      </p:sp>
      <p:sp>
        <p:nvSpPr>
          <p:cNvPr id="4" name="Slide Number Placeholder 3"/>
          <p:cNvSpPr>
            <a:spLocks noGrp="1"/>
          </p:cNvSpPr>
          <p:nvPr>
            <p:ph type="sldNum" sz="quarter" idx="5"/>
          </p:nvPr>
        </p:nvSpPr>
        <p:spPr/>
        <p:txBody>
          <a:bodyPr/>
          <a:lstStyle/>
          <a:p>
            <a:fld id="{A554EC7C-D2FE-5241-BA8F-3B1331B88D3A}" type="slidenum">
              <a:rPr lang="en-US" smtClean="0"/>
              <a:t>27</a:t>
            </a:fld>
            <a:endParaRPr lang="en-US"/>
          </a:p>
        </p:txBody>
      </p:sp>
    </p:spTree>
    <p:extLst>
      <p:ext uri="{BB962C8B-B14F-4D97-AF65-F5344CB8AC3E}">
        <p14:creationId xmlns:p14="http://schemas.microsoft.com/office/powerpoint/2010/main" val="1054887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Secondly, if there are new parts in the target frame, an approach that simply relies on the reference – will entirely miss it. For example, this palm is entirely missed because there’s no notion of what the features associated with it look like without the target frame. </a:t>
            </a:r>
            <a:r>
              <a:rPr lang="en-US" dirty="0" err="1"/>
              <a:t>Gemino</a:t>
            </a:r>
            <a:r>
              <a:rPr lang="en-US" dirty="0"/>
              <a:t> is able to use features from the low-resolution frame to do this better.</a:t>
            </a:r>
          </a:p>
        </p:txBody>
      </p:sp>
      <p:sp>
        <p:nvSpPr>
          <p:cNvPr id="4" name="Slide Number Placeholder 3"/>
          <p:cNvSpPr>
            <a:spLocks noGrp="1"/>
          </p:cNvSpPr>
          <p:nvPr>
            <p:ph type="sldNum" sz="quarter" idx="5"/>
          </p:nvPr>
        </p:nvSpPr>
        <p:spPr/>
        <p:txBody>
          <a:bodyPr/>
          <a:lstStyle/>
          <a:p>
            <a:fld id="{A554EC7C-D2FE-5241-BA8F-3B1331B88D3A}" type="slidenum">
              <a:rPr lang="en-US" smtClean="0"/>
              <a:t>28</a:t>
            </a:fld>
            <a:endParaRPr lang="en-US"/>
          </a:p>
        </p:txBody>
      </p:sp>
    </p:spTree>
    <p:extLst>
      <p:ext uri="{BB962C8B-B14F-4D97-AF65-F5344CB8AC3E}">
        <p14:creationId xmlns:p14="http://schemas.microsoft.com/office/powerpoint/2010/main" val="36321844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class of learned approaches uses just the super-resolution pathway without the reference. We call this pure </a:t>
            </a:r>
            <a:r>
              <a:rPr lang="en-US" dirty="0" err="1"/>
              <a:t>upsampling</a:t>
            </a:r>
            <a:r>
              <a:rPr lang="en-US" dirty="0"/>
              <a:t>, and in this </a:t>
            </a:r>
            <a:r>
              <a:rPr lang="en-US" dirty="0" err="1"/>
              <a:t>cdf</a:t>
            </a:r>
            <a:r>
              <a:rPr lang="en-US" dirty="0"/>
              <a:t> of </a:t>
            </a:r>
            <a:r>
              <a:rPr lang="en-US" dirty="0" err="1"/>
              <a:t>lpips</a:t>
            </a:r>
            <a:r>
              <a:rPr lang="en-US" dirty="0"/>
              <a:t> or perceptual quality of frames and videos, </a:t>
            </a:r>
            <a:r>
              <a:rPr lang="en-US" dirty="0" err="1"/>
              <a:t>gemino</a:t>
            </a:r>
            <a:r>
              <a:rPr lang="en-US" dirty="0"/>
              <a:t> outperforms </a:t>
            </a:r>
            <a:r>
              <a:rPr lang="en-US" dirty="0" err="1"/>
              <a:t>upsampling</a:t>
            </a:r>
            <a:r>
              <a:rPr lang="en-US" dirty="0"/>
              <a:t> in the entire regime.</a:t>
            </a:r>
          </a:p>
        </p:txBody>
      </p:sp>
      <p:sp>
        <p:nvSpPr>
          <p:cNvPr id="4" name="Slide Number Placeholder 3"/>
          <p:cNvSpPr>
            <a:spLocks noGrp="1"/>
          </p:cNvSpPr>
          <p:nvPr>
            <p:ph type="sldNum" sz="quarter" idx="5"/>
          </p:nvPr>
        </p:nvSpPr>
        <p:spPr/>
        <p:txBody>
          <a:bodyPr/>
          <a:lstStyle/>
          <a:p>
            <a:fld id="{A554EC7C-D2FE-5241-BA8F-3B1331B88D3A}" type="slidenum">
              <a:rPr lang="en-US" smtClean="0"/>
              <a:t>29</a:t>
            </a:fld>
            <a:endParaRPr lang="en-US"/>
          </a:p>
        </p:txBody>
      </p:sp>
    </p:spTree>
    <p:extLst>
      <p:ext uri="{BB962C8B-B14F-4D97-AF65-F5344CB8AC3E}">
        <p14:creationId xmlns:p14="http://schemas.microsoft.com/office/powerpoint/2010/main" val="2128956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Specifically, this difference manifests as better reconstruction of the high-frequency content.</a:t>
            </a:r>
          </a:p>
          <a:p>
            <a:r>
              <a:rPr lang="en-US" dirty="0"/>
              <a:t>128x128 at 15 Kbps</a:t>
            </a:r>
          </a:p>
        </p:txBody>
      </p:sp>
      <p:sp>
        <p:nvSpPr>
          <p:cNvPr id="4" name="Slide Number Placeholder 3"/>
          <p:cNvSpPr>
            <a:spLocks noGrp="1"/>
          </p:cNvSpPr>
          <p:nvPr>
            <p:ph type="sldNum" sz="quarter" idx="5"/>
          </p:nvPr>
        </p:nvSpPr>
        <p:spPr/>
        <p:txBody>
          <a:bodyPr/>
          <a:lstStyle/>
          <a:p>
            <a:fld id="{A554EC7C-D2FE-5241-BA8F-3B1331B88D3A}" type="slidenum">
              <a:rPr lang="en-US" smtClean="0"/>
              <a:t>30</a:t>
            </a:fld>
            <a:endParaRPr lang="en-US"/>
          </a:p>
        </p:txBody>
      </p:sp>
    </p:spTree>
    <p:extLst>
      <p:ext uri="{BB962C8B-B14F-4D97-AF65-F5344CB8AC3E}">
        <p14:creationId xmlns:p14="http://schemas.microsoft.com/office/powerpoint/2010/main" val="2985210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see how well this works in practice, we supply a time varying target bitrate from 1 Mbps to 20 to vp8 and measure the LPIPS, a learned similarity metric, for the decoded video in the bottom graph</a:t>
            </a:r>
          </a:p>
          <a:p>
            <a:r>
              <a:rPr lang="en-US" dirty="0"/>
              <a:t>Distance based metrics -&gt; lower is better</a:t>
            </a:r>
          </a:p>
          <a:p>
            <a:r>
              <a:rPr lang="en-US" dirty="0"/>
              <a:t>1024x1024 video frames at 30 fps</a:t>
            </a:r>
          </a:p>
          <a:p>
            <a:endParaRPr lang="en-US" dirty="0"/>
          </a:p>
        </p:txBody>
      </p:sp>
      <p:sp>
        <p:nvSpPr>
          <p:cNvPr id="4" name="Slide Number Placeholder 3"/>
          <p:cNvSpPr>
            <a:spLocks noGrp="1"/>
          </p:cNvSpPr>
          <p:nvPr>
            <p:ph type="sldNum" sz="quarter" idx="5"/>
          </p:nvPr>
        </p:nvSpPr>
        <p:spPr/>
        <p:txBody>
          <a:bodyPr/>
          <a:lstStyle/>
          <a:p>
            <a:fld id="{A554EC7C-D2FE-5241-BA8F-3B1331B88D3A}" type="slidenum">
              <a:rPr lang="en-US" smtClean="0"/>
              <a:t>3</a:t>
            </a:fld>
            <a:endParaRPr lang="en-US"/>
          </a:p>
        </p:txBody>
      </p:sp>
    </p:spTree>
    <p:extLst>
      <p:ext uri="{BB962C8B-B14F-4D97-AF65-F5344CB8AC3E}">
        <p14:creationId xmlns:p14="http://schemas.microsoft.com/office/powerpoint/2010/main" val="6679732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FOMM is a reference here because our architecture was motivated by this, but with all the optimizations mentioned, we were able to get it to real-time on </a:t>
            </a:r>
            <a:r>
              <a:rPr lang="en-US" dirty="0" err="1"/>
              <a:t>titanx</a:t>
            </a:r>
            <a:endParaRPr lang="en-US" dirty="0"/>
          </a:p>
        </p:txBody>
      </p:sp>
      <p:sp>
        <p:nvSpPr>
          <p:cNvPr id="4" name="Slide Number Placeholder 3"/>
          <p:cNvSpPr>
            <a:spLocks noGrp="1"/>
          </p:cNvSpPr>
          <p:nvPr>
            <p:ph type="sldNum" sz="quarter" idx="5"/>
          </p:nvPr>
        </p:nvSpPr>
        <p:spPr/>
        <p:txBody>
          <a:bodyPr/>
          <a:lstStyle/>
          <a:p>
            <a:fld id="{A554EC7C-D2FE-5241-BA8F-3B1331B88D3A}" type="slidenum">
              <a:rPr lang="en-US" smtClean="0"/>
              <a:t>31</a:t>
            </a:fld>
            <a:endParaRPr lang="en-US"/>
          </a:p>
        </p:txBody>
      </p:sp>
    </p:spTree>
    <p:extLst>
      <p:ext uri="{BB962C8B-B14F-4D97-AF65-F5344CB8AC3E}">
        <p14:creationId xmlns:p14="http://schemas.microsoft.com/office/powerpoint/2010/main" val="22308097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 this up – see what’s going on with the visual quality</a:t>
            </a:r>
          </a:p>
        </p:txBody>
      </p:sp>
      <p:sp>
        <p:nvSpPr>
          <p:cNvPr id="4" name="Slide Number Placeholder 3"/>
          <p:cNvSpPr>
            <a:spLocks noGrp="1"/>
          </p:cNvSpPr>
          <p:nvPr>
            <p:ph type="sldNum" sz="quarter" idx="5"/>
          </p:nvPr>
        </p:nvSpPr>
        <p:spPr/>
        <p:txBody>
          <a:bodyPr/>
          <a:lstStyle/>
          <a:p>
            <a:fld id="{A554EC7C-D2FE-5241-BA8F-3B1331B88D3A}" type="slidenum">
              <a:rPr lang="en-US" smtClean="0"/>
              <a:t>32</a:t>
            </a:fld>
            <a:endParaRPr lang="en-US"/>
          </a:p>
        </p:txBody>
      </p:sp>
    </p:spTree>
    <p:extLst>
      <p:ext uri="{BB962C8B-B14F-4D97-AF65-F5344CB8AC3E}">
        <p14:creationId xmlns:p14="http://schemas.microsoft.com/office/powerpoint/2010/main" val="40319571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 this up – see what’s going on with the visual quality</a:t>
            </a:r>
          </a:p>
        </p:txBody>
      </p:sp>
      <p:sp>
        <p:nvSpPr>
          <p:cNvPr id="4" name="Slide Number Placeholder 3"/>
          <p:cNvSpPr>
            <a:spLocks noGrp="1"/>
          </p:cNvSpPr>
          <p:nvPr>
            <p:ph type="sldNum" sz="quarter" idx="5"/>
          </p:nvPr>
        </p:nvSpPr>
        <p:spPr/>
        <p:txBody>
          <a:bodyPr/>
          <a:lstStyle/>
          <a:p>
            <a:fld id="{A554EC7C-D2FE-5241-BA8F-3B1331B88D3A}" type="slidenum">
              <a:rPr lang="en-US" smtClean="0"/>
              <a:t>33</a:t>
            </a:fld>
            <a:endParaRPr lang="en-US"/>
          </a:p>
        </p:txBody>
      </p:sp>
    </p:spTree>
    <p:extLst>
      <p:ext uri="{BB962C8B-B14F-4D97-AF65-F5344CB8AC3E}">
        <p14:creationId xmlns:p14="http://schemas.microsoft.com/office/powerpoint/2010/main" val="3810416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 this up – see what’s going on with the visual quality</a:t>
            </a:r>
          </a:p>
        </p:txBody>
      </p:sp>
      <p:sp>
        <p:nvSpPr>
          <p:cNvPr id="4" name="Slide Number Placeholder 3"/>
          <p:cNvSpPr>
            <a:spLocks noGrp="1"/>
          </p:cNvSpPr>
          <p:nvPr>
            <p:ph type="sldNum" sz="quarter" idx="5"/>
          </p:nvPr>
        </p:nvSpPr>
        <p:spPr/>
        <p:txBody>
          <a:bodyPr/>
          <a:lstStyle/>
          <a:p>
            <a:fld id="{A554EC7C-D2FE-5241-BA8F-3B1331B88D3A}" type="slidenum">
              <a:rPr lang="en-US" smtClean="0"/>
              <a:t>34</a:t>
            </a:fld>
            <a:endParaRPr lang="en-US"/>
          </a:p>
        </p:txBody>
      </p:sp>
    </p:spTree>
    <p:extLst>
      <p:ext uri="{BB962C8B-B14F-4D97-AF65-F5344CB8AC3E}">
        <p14:creationId xmlns:p14="http://schemas.microsoft.com/office/powerpoint/2010/main" val="34999643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54EC7C-D2FE-5241-BA8F-3B1331B88D3A}" type="slidenum">
              <a:rPr lang="en-US" smtClean="0"/>
              <a:t>35</a:t>
            </a:fld>
            <a:endParaRPr lang="en-US"/>
          </a:p>
        </p:txBody>
      </p:sp>
    </p:spTree>
    <p:extLst>
      <p:ext uri="{BB962C8B-B14F-4D97-AF65-F5344CB8AC3E}">
        <p14:creationId xmlns:p14="http://schemas.microsoft.com/office/powerpoint/2010/main" val="18046519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Produces a combined set of features that are decoded back to full-resolution using a matching set of decoder </a:t>
            </a:r>
            <a:r>
              <a:rPr lang="en-US" dirty="0" err="1"/>
              <a:t>upsampling</a:t>
            </a:r>
            <a:r>
              <a:rPr lang="en-US" dirty="0"/>
              <a:t> layers at the receiver.</a:t>
            </a:r>
          </a:p>
        </p:txBody>
      </p:sp>
      <p:sp>
        <p:nvSpPr>
          <p:cNvPr id="4" name="Slide Number Placeholder 3"/>
          <p:cNvSpPr>
            <a:spLocks noGrp="1"/>
          </p:cNvSpPr>
          <p:nvPr>
            <p:ph type="sldNum" sz="quarter" idx="5"/>
          </p:nvPr>
        </p:nvSpPr>
        <p:spPr/>
        <p:txBody>
          <a:bodyPr/>
          <a:lstStyle/>
          <a:p>
            <a:fld id="{A554EC7C-D2FE-5241-BA8F-3B1331B88D3A}" type="slidenum">
              <a:rPr lang="en-US" smtClean="0"/>
              <a:t>37</a:t>
            </a:fld>
            <a:endParaRPr lang="en-US"/>
          </a:p>
        </p:txBody>
      </p:sp>
    </p:spTree>
    <p:extLst>
      <p:ext uri="{BB962C8B-B14F-4D97-AF65-F5344CB8AC3E}">
        <p14:creationId xmlns:p14="http://schemas.microsoft.com/office/powerpoint/2010/main" val="576949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Produces a combined set of features that are decoded back to full-resolution using a matching set of decoder </a:t>
            </a:r>
            <a:r>
              <a:rPr lang="en-US" dirty="0" err="1"/>
              <a:t>upsampling</a:t>
            </a:r>
            <a:r>
              <a:rPr lang="en-US" dirty="0"/>
              <a:t> layers at the receiver.</a:t>
            </a:r>
          </a:p>
        </p:txBody>
      </p:sp>
      <p:sp>
        <p:nvSpPr>
          <p:cNvPr id="4" name="Slide Number Placeholder 3"/>
          <p:cNvSpPr>
            <a:spLocks noGrp="1"/>
          </p:cNvSpPr>
          <p:nvPr>
            <p:ph type="sldNum" sz="quarter" idx="5"/>
          </p:nvPr>
        </p:nvSpPr>
        <p:spPr/>
        <p:txBody>
          <a:bodyPr/>
          <a:lstStyle/>
          <a:p>
            <a:fld id="{A554EC7C-D2FE-5241-BA8F-3B1331B88D3A}" type="slidenum">
              <a:rPr lang="en-US" smtClean="0"/>
              <a:t>38</a:t>
            </a:fld>
            <a:endParaRPr lang="en-US"/>
          </a:p>
        </p:txBody>
      </p:sp>
    </p:spTree>
    <p:extLst>
      <p:ext uri="{BB962C8B-B14F-4D97-AF65-F5344CB8AC3E}">
        <p14:creationId xmlns:p14="http://schemas.microsoft.com/office/powerpoint/2010/main" val="19749811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Produces a combined set of features that are decoded back to full-resolution using a matching set of decoder </a:t>
            </a:r>
            <a:r>
              <a:rPr lang="en-US" dirty="0" err="1"/>
              <a:t>upsampling</a:t>
            </a:r>
            <a:r>
              <a:rPr lang="en-US" dirty="0"/>
              <a:t> layers at the receiver.</a:t>
            </a:r>
          </a:p>
        </p:txBody>
      </p:sp>
      <p:sp>
        <p:nvSpPr>
          <p:cNvPr id="4" name="Slide Number Placeholder 3"/>
          <p:cNvSpPr>
            <a:spLocks noGrp="1"/>
          </p:cNvSpPr>
          <p:nvPr>
            <p:ph type="sldNum" sz="quarter" idx="5"/>
          </p:nvPr>
        </p:nvSpPr>
        <p:spPr/>
        <p:txBody>
          <a:bodyPr/>
          <a:lstStyle/>
          <a:p>
            <a:fld id="{A554EC7C-D2FE-5241-BA8F-3B1331B88D3A}" type="slidenum">
              <a:rPr lang="en-US" smtClean="0"/>
              <a:t>39</a:t>
            </a:fld>
            <a:endParaRPr lang="en-US"/>
          </a:p>
        </p:txBody>
      </p:sp>
    </p:spTree>
    <p:extLst>
      <p:ext uri="{BB962C8B-B14F-4D97-AF65-F5344CB8AC3E}">
        <p14:creationId xmlns:p14="http://schemas.microsoft.com/office/powerpoint/2010/main" val="39220602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Produces a combined set of features that are decoded back to full-resolution using a matching set of decoder </a:t>
            </a:r>
            <a:r>
              <a:rPr lang="en-US" dirty="0" err="1"/>
              <a:t>upsampling</a:t>
            </a:r>
            <a:r>
              <a:rPr lang="en-US" dirty="0"/>
              <a:t> layers at the receiver.</a:t>
            </a:r>
          </a:p>
        </p:txBody>
      </p:sp>
      <p:sp>
        <p:nvSpPr>
          <p:cNvPr id="4" name="Slide Number Placeholder 3"/>
          <p:cNvSpPr>
            <a:spLocks noGrp="1"/>
          </p:cNvSpPr>
          <p:nvPr>
            <p:ph type="sldNum" sz="quarter" idx="5"/>
          </p:nvPr>
        </p:nvSpPr>
        <p:spPr/>
        <p:txBody>
          <a:bodyPr/>
          <a:lstStyle/>
          <a:p>
            <a:fld id="{A554EC7C-D2FE-5241-BA8F-3B1331B88D3A}" type="slidenum">
              <a:rPr lang="en-US" smtClean="0"/>
              <a:t>40</a:t>
            </a:fld>
            <a:endParaRPr lang="en-US"/>
          </a:p>
        </p:txBody>
      </p:sp>
    </p:spTree>
    <p:extLst>
      <p:ext uri="{BB962C8B-B14F-4D97-AF65-F5344CB8AC3E}">
        <p14:creationId xmlns:p14="http://schemas.microsoft.com/office/powerpoint/2010/main" val="4693732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lot of other thought also went into this with regards to thinking about what resolution to operate different parts of the model. For instance, the generative part of the pipeline such as the encoder for the reference frame needs the entire high-resolution reference to reconstruct high-frequency detail. So, we supply that in high resolution but add additional </a:t>
            </a:r>
            <a:r>
              <a:rPr lang="en-US" dirty="0" err="1"/>
              <a:t>downsampling</a:t>
            </a:r>
            <a:r>
              <a:rPr lang="en-US" dirty="0"/>
              <a:t> layers to maintain a reasonable spatial dimension.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554EC7C-D2FE-5241-BA8F-3B1331B88D3A}" type="slidenum">
              <a:rPr lang="en-US" smtClean="0"/>
              <a:t>41</a:t>
            </a:fld>
            <a:endParaRPr lang="en-US"/>
          </a:p>
        </p:txBody>
      </p:sp>
    </p:spTree>
    <p:extLst>
      <p:ext uri="{BB962C8B-B14F-4D97-AF65-F5344CB8AC3E}">
        <p14:creationId xmlns:p14="http://schemas.microsoft.com/office/powerpoint/2010/main" val="2506924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VP8 responds to the target bitrate initially with degrading quality as it compresses more, but it saturates at 550 Kbps.</a:t>
            </a:r>
          </a:p>
          <a:p>
            <a:r>
              <a:rPr lang="en-US" dirty="0"/>
              <a:t>Nothing salient about this number: it’s a particular video and codec, but is because these codecs are constrained in how much they can optimize in real-time settings.</a:t>
            </a:r>
          </a:p>
          <a:p>
            <a:endParaRPr lang="en-US" dirty="0"/>
          </a:p>
        </p:txBody>
      </p:sp>
      <p:sp>
        <p:nvSpPr>
          <p:cNvPr id="4" name="Slide Number Placeholder 3"/>
          <p:cNvSpPr>
            <a:spLocks noGrp="1"/>
          </p:cNvSpPr>
          <p:nvPr>
            <p:ph type="sldNum" sz="quarter" idx="5"/>
          </p:nvPr>
        </p:nvSpPr>
        <p:spPr/>
        <p:txBody>
          <a:bodyPr/>
          <a:lstStyle/>
          <a:p>
            <a:fld id="{A554EC7C-D2FE-5241-BA8F-3B1331B88D3A}" type="slidenum">
              <a:rPr lang="en-US" smtClean="0"/>
              <a:t>4</a:t>
            </a:fld>
            <a:endParaRPr lang="en-US"/>
          </a:p>
        </p:txBody>
      </p:sp>
    </p:spTree>
    <p:extLst>
      <p:ext uri="{BB962C8B-B14F-4D97-AF65-F5344CB8AC3E}">
        <p14:creationId xmlns:p14="http://schemas.microsoft.com/office/powerpoint/2010/main" val="35316871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lot of other thought also went into this with regards to thinking about what resolution to operate different parts of the model. For instance, the generative part of the pipeline such as the encoder for the reference frame needs the entire high-resolution reference to reconstruct high-frequency detail. So, we supply that in high resolution but add additional </a:t>
            </a:r>
            <a:r>
              <a:rPr lang="en-US" dirty="0" err="1"/>
              <a:t>downsampling</a:t>
            </a:r>
            <a:r>
              <a:rPr lang="en-US" dirty="0"/>
              <a:t> layers to maintain a reasonable spatial dimension.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554EC7C-D2FE-5241-BA8F-3B1331B88D3A}" type="slidenum">
              <a:rPr lang="en-US" smtClean="0"/>
              <a:t>42</a:t>
            </a:fld>
            <a:endParaRPr lang="en-US"/>
          </a:p>
        </p:txBody>
      </p:sp>
    </p:spTree>
    <p:extLst>
      <p:ext uri="{BB962C8B-B14F-4D97-AF65-F5344CB8AC3E}">
        <p14:creationId xmlns:p14="http://schemas.microsoft.com/office/powerpoint/2010/main" val="25707524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leverage the benefits of modern codecs in the design of our scheme, and design our model with the flexibility to operate on any input resolution based on the target bitrate regime. For instance, based on current codec capabilities to compress video to under 30 Kbps, we’d have to use 128x128 for the target frame’s resolution. As the target bitrate increase, we are able to increase the resolution.</a:t>
            </a:r>
          </a:p>
          <a:p>
            <a:endParaRPr lang="en-US" dirty="0"/>
          </a:p>
          <a:p>
            <a:r>
              <a:rPr lang="en-US" dirty="0"/>
              <a:t>However, to accommodate this, our model needs to be retrained for different starting resolutions, so we first profile the codecs, identify what resolutions it can compress for each bitrate range and then train a model for that regime. Here’s an example.</a:t>
            </a:r>
          </a:p>
        </p:txBody>
      </p:sp>
      <p:sp>
        <p:nvSpPr>
          <p:cNvPr id="4" name="Slide Number Placeholder 3"/>
          <p:cNvSpPr>
            <a:spLocks noGrp="1"/>
          </p:cNvSpPr>
          <p:nvPr>
            <p:ph type="sldNum" sz="quarter" idx="5"/>
          </p:nvPr>
        </p:nvSpPr>
        <p:spPr/>
        <p:txBody>
          <a:bodyPr/>
          <a:lstStyle/>
          <a:p>
            <a:fld id="{A554EC7C-D2FE-5241-BA8F-3B1331B88D3A}" type="slidenum">
              <a:rPr lang="en-US" smtClean="0"/>
              <a:t>44</a:t>
            </a:fld>
            <a:endParaRPr lang="en-US"/>
          </a:p>
        </p:txBody>
      </p:sp>
    </p:spTree>
    <p:extLst>
      <p:ext uri="{BB962C8B-B14F-4D97-AF65-F5344CB8AC3E}">
        <p14:creationId xmlns:p14="http://schemas.microsoft.com/office/powerpoint/2010/main" val="28741919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improve fidelity, we finetune our model to each person so that it can understand the high-</a:t>
            </a:r>
            <a:r>
              <a:rPr lang="en-US" dirty="0" err="1"/>
              <a:t>frequenct</a:t>
            </a:r>
            <a:r>
              <a:rPr lang="en-US" dirty="0"/>
              <a:t> content for that person. </a:t>
            </a:r>
          </a:p>
          <a:p>
            <a:endParaRPr lang="en-US" dirty="0"/>
          </a:p>
          <a:p>
            <a:r>
              <a:rPr lang="en-US" dirty="0"/>
              <a:t>Here’s an example comparing generic reconstruction to personalized and you notice the reconstruction of the glasses, and the eyes are better with the personalized model. </a:t>
            </a:r>
          </a:p>
          <a:p>
            <a:r>
              <a:rPr lang="en-US" dirty="0"/>
              <a:t>We envision caching these models for each person that we regularly converse with on the receiver side.</a:t>
            </a:r>
          </a:p>
          <a:p>
            <a:endParaRPr lang="en-US" dirty="0"/>
          </a:p>
          <a:p>
            <a:r>
              <a:rPr lang="en-US" dirty="0"/>
              <a:t>use one per slide and make it bigger</a:t>
            </a:r>
          </a:p>
        </p:txBody>
      </p:sp>
      <p:sp>
        <p:nvSpPr>
          <p:cNvPr id="4" name="Slide Number Placeholder 3"/>
          <p:cNvSpPr>
            <a:spLocks noGrp="1"/>
          </p:cNvSpPr>
          <p:nvPr>
            <p:ph type="sldNum" sz="quarter" idx="5"/>
          </p:nvPr>
        </p:nvSpPr>
        <p:spPr/>
        <p:txBody>
          <a:bodyPr/>
          <a:lstStyle/>
          <a:p>
            <a:fld id="{A554EC7C-D2FE-5241-BA8F-3B1331B88D3A}" type="slidenum">
              <a:rPr lang="en-US" smtClean="0"/>
              <a:t>45</a:t>
            </a:fld>
            <a:endParaRPr lang="en-US"/>
          </a:p>
        </p:txBody>
      </p:sp>
    </p:spTree>
    <p:extLst>
      <p:ext uri="{BB962C8B-B14F-4D97-AF65-F5344CB8AC3E}">
        <p14:creationId xmlns:p14="http://schemas.microsoft.com/office/powerpoint/2010/main" val="33942561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improve fidelity, we finetune our model to each person so that it can understand the high-</a:t>
            </a:r>
            <a:r>
              <a:rPr lang="en-US" dirty="0" err="1"/>
              <a:t>frequenct</a:t>
            </a:r>
            <a:r>
              <a:rPr lang="en-US" dirty="0"/>
              <a:t> content for that person. </a:t>
            </a:r>
          </a:p>
          <a:p>
            <a:endParaRPr lang="en-US" dirty="0"/>
          </a:p>
          <a:p>
            <a:r>
              <a:rPr lang="en-US" dirty="0"/>
              <a:t>Here’s an example comparing generic reconstruction to personalized and you notice the reconstruction of the glasses, and the eyes are better with the personalized model. </a:t>
            </a:r>
          </a:p>
          <a:p>
            <a:r>
              <a:rPr lang="en-US" dirty="0"/>
              <a:t>We envision caching these models for each person that we regularly converse with on the receiver side.</a:t>
            </a:r>
          </a:p>
          <a:p>
            <a:endParaRPr lang="en-US" dirty="0"/>
          </a:p>
          <a:p>
            <a:r>
              <a:rPr lang="en-US" dirty="0"/>
              <a:t>use one per slide and make it bigger</a:t>
            </a:r>
          </a:p>
        </p:txBody>
      </p:sp>
      <p:sp>
        <p:nvSpPr>
          <p:cNvPr id="4" name="Slide Number Placeholder 3"/>
          <p:cNvSpPr>
            <a:spLocks noGrp="1"/>
          </p:cNvSpPr>
          <p:nvPr>
            <p:ph type="sldNum" sz="quarter" idx="5"/>
          </p:nvPr>
        </p:nvSpPr>
        <p:spPr/>
        <p:txBody>
          <a:bodyPr/>
          <a:lstStyle/>
          <a:p>
            <a:fld id="{A554EC7C-D2FE-5241-BA8F-3B1331B88D3A}" type="slidenum">
              <a:rPr lang="en-US" smtClean="0"/>
              <a:t>46</a:t>
            </a:fld>
            <a:endParaRPr lang="en-US"/>
          </a:p>
        </p:txBody>
      </p:sp>
    </p:spTree>
    <p:extLst>
      <p:ext uri="{BB962C8B-B14F-4D97-AF65-F5344CB8AC3E}">
        <p14:creationId xmlns:p14="http://schemas.microsoft.com/office/powerpoint/2010/main" val="11744944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lot of other thought also went into this with regards to thinking about what resolution to operate different parts of the model. For instance, the generative part of the pipeline such as the encoder for the reference frame needs the entire high-resolution reference to reconstruct high-frequency detail. So, we supply that in high resolution but add additional </a:t>
            </a:r>
            <a:r>
              <a:rPr lang="en-US" dirty="0" err="1"/>
              <a:t>downsampling</a:t>
            </a:r>
            <a:r>
              <a:rPr lang="en-US" dirty="0"/>
              <a:t> layers to maintain a reasonable spatial dimension.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554EC7C-D2FE-5241-BA8F-3B1331B88D3A}" type="slidenum">
              <a:rPr lang="en-US" smtClean="0"/>
              <a:t>47</a:t>
            </a:fld>
            <a:endParaRPr lang="en-US"/>
          </a:p>
        </p:txBody>
      </p:sp>
    </p:spTree>
    <p:extLst>
      <p:ext uri="{BB962C8B-B14F-4D97-AF65-F5344CB8AC3E}">
        <p14:creationId xmlns:p14="http://schemas.microsoft.com/office/powerpoint/2010/main" val="5859786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Hence, our design uses both pathways so that we can both recover high-frequency and low-frequency content with high fidelity.</a:t>
            </a:r>
          </a:p>
          <a:p>
            <a:endParaRPr lang="en-US" dirty="0"/>
          </a:p>
          <a:p>
            <a:r>
              <a:rPr lang="en-US" dirty="0"/>
              <a:t>As resolution increases, operations per pixel must decrease</a:t>
            </a:r>
          </a:p>
          <a:p>
            <a:r>
              <a:rPr lang="en-US" dirty="0"/>
              <a:t>Carefully choose the resolution of different modules</a:t>
            </a:r>
          </a:p>
          <a:p>
            <a:endParaRPr lang="en-US" dirty="0"/>
          </a:p>
        </p:txBody>
      </p:sp>
      <p:sp>
        <p:nvSpPr>
          <p:cNvPr id="4" name="Slide Number Placeholder 3"/>
          <p:cNvSpPr>
            <a:spLocks noGrp="1"/>
          </p:cNvSpPr>
          <p:nvPr>
            <p:ph type="sldNum" sz="quarter" idx="5"/>
          </p:nvPr>
        </p:nvSpPr>
        <p:spPr/>
        <p:txBody>
          <a:bodyPr/>
          <a:lstStyle/>
          <a:p>
            <a:fld id="{A554EC7C-D2FE-5241-BA8F-3B1331B88D3A}" type="slidenum">
              <a:rPr lang="en-US" smtClean="0"/>
              <a:t>48</a:t>
            </a:fld>
            <a:endParaRPr lang="en-US"/>
          </a:p>
        </p:txBody>
      </p:sp>
    </p:spTree>
    <p:extLst>
      <p:ext uri="{BB962C8B-B14F-4D97-AF65-F5344CB8AC3E}">
        <p14:creationId xmlns:p14="http://schemas.microsoft.com/office/powerpoint/2010/main" val="33316395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Hence, our design uses both pathways so that we can both recover high-frequency and low-frequency content with high fidelity.</a:t>
            </a:r>
          </a:p>
        </p:txBody>
      </p:sp>
      <p:sp>
        <p:nvSpPr>
          <p:cNvPr id="4" name="Slide Number Placeholder 3"/>
          <p:cNvSpPr>
            <a:spLocks noGrp="1"/>
          </p:cNvSpPr>
          <p:nvPr>
            <p:ph type="sldNum" sz="quarter" idx="5"/>
          </p:nvPr>
        </p:nvSpPr>
        <p:spPr/>
        <p:txBody>
          <a:bodyPr/>
          <a:lstStyle/>
          <a:p>
            <a:fld id="{A554EC7C-D2FE-5241-BA8F-3B1331B88D3A}" type="slidenum">
              <a:rPr lang="en-US" smtClean="0"/>
              <a:t>49</a:t>
            </a:fld>
            <a:endParaRPr lang="en-US"/>
          </a:p>
        </p:txBody>
      </p:sp>
    </p:spTree>
    <p:extLst>
      <p:ext uri="{BB962C8B-B14F-4D97-AF65-F5344CB8AC3E}">
        <p14:creationId xmlns:p14="http://schemas.microsoft.com/office/powerpoint/2010/main" val="10716592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lot of other thought also went into this with regards to thinking about what resolution to operate different parts of the model. For instance, the generative part of the pipeline such as the encoder for the reference frame needs the entire high-resolution reference to reconstruct high-frequency detail. So, we supply that in high resolution but add additional </a:t>
            </a:r>
            <a:r>
              <a:rPr lang="en-US" dirty="0" err="1"/>
              <a:t>downsampling</a:t>
            </a:r>
            <a:r>
              <a:rPr lang="en-US" dirty="0"/>
              <a:t> layers to maintain a reasonable spatial dimension.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554EC7C-D2FE-5241-BA8F-3B1331B88D3A}" type="slidenum">
              <a:rPr lang="en-US" smtClean="0"/>
              <a:t>50</a:t>
            </a:fld>
            <a:endParaRPr lang="en-US"/>
          </a:p>
        </p:txBody>
      </p:sp>
    </p:spTree>
    <p:extLst>
      <p:ext uri="{BB962C8B-B14F-4D97-AF65-F5344CB8AC3E}">
        <p14:creationId xmlns:p14="http://schemas.microsoft.com/office/powerpoint/2010/main" val="1281047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broadband, </a:t>
            </a:r>
            <a:r>
              <a:rPr lang="en-US" b="1" dirty="0" err="1"/>
              <a:t>wifi</a:t>
            </a:r>
            <a:r>
              <a:rPr lang="en-US" b="1" dirty="0"/>
              <a:t>/cellular  is a different story</a:t>
            </a:r>
          </a:p>
          <a:p>
            <a:endParaRPr lang="en-US" dirty="0"/>
          </a:p>
          <a:p>
            <a:r>
              <a:rPr lang="en-US" dirty="0" err="1"/>
              <a:t>Fcc</a:t>
            </a:r>
            <a:r>
              <a:rPr lang="en-US" dirty="0"/>
              <a:t> definition of reliable internet speeds is around 25 Mbps</a:t>
            </a:r>
          </a:p>
          <a:p>
            <a:r>
              <a:rPr lang="en-US" dirty="0"/>
              <a:t>Parts of Africa have less than 2 </a:t>
            </a:r>
            <a:r>
              <a:rPr lang="en-US" dirty="0" err="1"/>
              <a:t>mbps</a:t>
            </a:r>
            <a:endParaRPr lang="en-US" dirty="0"/>
          </a:p>
          <a:p>
            <a:r>
              <a:rPr lang="en-US" dirty="0"/>
              <a:t>Reducing bandwidth means enabling video conferencing in such locations that cannot currently access it</a:t>
            </a:r>
          </a:p>
          <a:p>
            <a:r>
              <a:rPr lang="en-US" dirty="0"/>
              <a:t>Few 100 million people of this world – cannot actually have reliable internet connections</a:t>
            </a:r>
          </a:p>
          <a:p>
            <a:endParaRPr lang="en-US" dirty="0"/>
          </a:p>
          <a:p>
            <a:r>
              <a:rPr lang="en-US" dirty="0"/>
              <a:t>Parts of Africa, and </a:t>
            </a:r>
            <a:r>
              <a:rPr lang="en-US" dirty="0" err="1"/>
              <a:t>asia</a:t>
            </a:r>
            <a:r>
              <a:rPr lang="en-US" dirty="0"/>
              <a:t> – do not have high enough broadband connection – cannot sustain more than a few </a:t>
            </a:r>
            <a:r>
              <a:rPr lang="en-US" dirty="0" err="1"/>
              <a:t>mbps</a:t>
            </a:r>
            <a:r>
              <a:rPr lang="en-US" dirty="0"/>
              <a:t>. For example, parts of Africa and </a:t>
            </a:r>
          </a:p>
          <a:p>
            <a:endParaRPr lang="en-US" dirty="0"/>
          </a:p>
          <a:p>
            <a:endParaRPr lang="en-US" dirty="0"/>
          </a:p>
          <a:p>
            <a:r>
              <a:rPr lang="en-US" dirty="0"/>
              <a:t>countries that have really poor broadband also have lower-end devices. We've thought about efficiency at the architecture level, not at an implementation level. In a few years, the tech will get there, we can equip people with phones. Upgrading the bandwidth is a lot harder to do for an entire country. Hardware that enables video codecs that are optimized already in edge devices, we haven't been able to leverage it</a:t>
            </a:r>
          </a:p>
        </p:txBody>
      </p:sp>
      <p:sp>
        <p:nvSpPr>
          <p:cNvPr id="4" name="Slide Number Placeholder 3"/>
          <p:cNvSpPr>
            <a:spLocks noGrp="1"/>
          </p:cNvSpPr>
          <p:nvPr>
            <p:ph type="sldNum" sz="quarter" idx="5"/>
          </p:nvPr>
        </p:nvSpPr>
        <p:spPr/>
        <p:txBody>
          <a:bodyPr/>
          <a:lstStyle/>
          <a:p>
            <a:fld id="{A554EC7C-D2FE-5241-BA8F-3B1331B88D3A}" type="slidenum">
              <a:rPr lang="en-US" smtClean="0"/>
              <a:t>5</a:t>
            </a:fld>
            <a:endParaRPr lang="en-US"/>
          </a:p>
        </p:txBody>
      </p:sp>
    </p:spTree>
    <p:extLst>
      <p:ext uri="{BB962C8B-B14F-4D97-AF65-F5344CB8AC3E}">
        <p14:creationId xmlns:p14="http://schemas.microsoft.com/office/powerpoint/2010/main" val="3202210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Disruptions are not determined by average bandwidth, but rather by tail very infrequent bad scenarios. Not </a:t>
            </a:r>
            <a:r>
              <a:rPr lang="en-US" dirty="0" err="1"/>
              <a:t>gonna</a:t>
            </a:r>
            <a:r>
              <a:rPr lang="en-US" dirty="0"/>
              <a:t> go away, there will always be a tail, standards are likely to go up. Today, we’re using 720p. Likely to go up. 1080p, expectations around video quality will go up.</a:t>
            </a:r>
          </a:p>
          <a:p>
            <a:endParaRPr lang="en-US" dirty="0"/>
          </a:p>
          <a:p>
            <a:r>
              <a:rPr lang="en-US" dirty="0"/>
              <a:t>LONGER DISTANCE CALLS – many many things can go wrong</a:t>
            </a:r>
          </a:p>
          <a:p>
            <a:endParaRPr lang="en-US" dirty="0"/>
          </a:p>
          <a:p>
            <a:r>
              <a:rPr lang="en-US" dirty="0"/>
              <a:t>All too used to sudden drops in video quality where there’s a transient pixelated video</a:t>
            </a:r>
          </a:p>
          <a:p>
            <a:r>
              <a:rPr lang="en-US" dirty="0"/>
              <a:t>Or a frame with a glitch</a:t>
            </a:r>
          </a:p>
          <a:p>
            <a:r>
              <a:rPr lang="en-US" dirty="0"/>
              <a:t>Or some version of “can you hear me”, “can you see me now”</a:t>
            </a:r>
          </a:p>
          <a:p>
            <a:endParaRPr lang="en-US" dirty="0"/>
          </a:p>
          <a:p>
            <a:r>
              <a:rPr lang="en-US" dirty="0"/>
              <a:t>Most of these happen not because network bandwidth is fundamentally low, but because it goes through some time-varying nature, where it may drop briefly before picking back up</a:t>
            </a:r>
          </a:p>
          <a:p>
            <a:endParaRPr lang="en-US" dirty="0"/>
          </a:p>
        </p:txBody>
      </p:sp>
      <p:sp>
        <p:nvSpPr>
          <p:cNvPr id="4" name="Slide Number Placeholder 3"/>
          <p:cNvSpPr>
            <a:spLocks noGrp="1"/>
          </p:cNvSpPr>
          <p:nvPr>
            <p:ph type="sldNum" sz="quarter" idx="5"/>
          </p:nvPr>
        </p:nvSpPr>
        <p:spPr/>
        <p:txBody>
          <a:bodyPr/>
          <a:lstStyle/>
          <a:p>
            <a:fld id="{A554EC7C-D2FE-5241-BA8F-3B1331B88D3A}" type="slidenum">
              <a:rPr lang="en-US" smtClean="0"/>
              <a:t>6</a:t>
            </a:fld>
            <a:endParaRPr lang="en-US"/>
          </a:p>
        </p:txBody>
      </p:sp>
    </p:spTree>
    <p:extLst>
      <p:ext uri="{BB962C8B-B14F-4D97-AF65-F5344CB8AC3E}">
        <p14:creationId xmlns:p14="http://schemas.microsoft.com/office/powerpoint/2010/main" val="775150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show you one quick example of achieving video conferencing at audio like bitrates. </a:t>
            </a:r>
          </a:p>
          <a:p>
            <a:r>
              <a:rPr lang="en-US" dirty="0"/>
              <a:t>talk </a:t>
            </a:r>
            <a:r>
              <a:rPr lang="en-US" dirty="0" err="1"/>
              <a:t>abouut</a:t>
            </a:r>
            <a:r>
              <a:rPr lang="en-US" dirty="0"/>
              <a:t> </a:t>
            </a:r>
            <a:r>
              <a:rPr lang="en-US" dirty="0" err="1"/>
              <a:t>downsampling</a:t>
            </a:r>
            <a:r>
              <a:rPr lang="en-US" dirty="0"/>
              <a:t> along with bitrate vein</a:t>
            </a:r>
          </a:p>
        </p:txBody>
      </p:sp>
      <p:sp>
        <p:nvSpPr>
          <p:cNvPr id="4" name="Slide Number Placeholder 3"/>
          <p:cNvSpPr>
            <a:spLocks noGrp="1"/>
          </p:cNvSpPr>
          <p:nvPr>
            <p:ph type="sldNum" sz="quarter" idx="5"/>
          </p:nvPr>
        </p:nvSpPr>
        <p:spPr/>
        <p:txBody>
          <a:bodyPr/>
          <a:lstStyle/>
          <a:p>
            <a:fld id="{A554EC7C-D2FE-5241-BA8F-3B1331B88D3A}" type="slidenum">
              <a:rPr lang="en-US" smtClean="0"/>
              <a:t>7</a:t>
            </a:fld>
            <a:endParaRPr lang="en-US"/>
          </a:p>
        </p:txBody>
      </p:sp>
    </p:spTree>
    <p:extLst>
      <p:ext uri="{BB962C8B-B14F-4D97-AF65-F5344CB8AC3E}">
        <p14:creationId xmlns:p14="http://schemas.microsoft.com/office/powerpoint/2010/main" val="4155427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original and decoded not being identical</a:t>
            </a:r>
          </a:p>
          <a:p>
            <a:r>
              <a:rPr lang="en-US" dirty="0"/>
              <a:t>different extents of compression have different amounts of loss/quality degradation around it</a:t>
            </a:r>
          </a:p>
          <a:p>
            <a:endParaRPr lang="en-US" dirty="0"/>
          </a:p>
          <a:p>
            <a:r>
              <a:rPr lang="en-US" dirty="0"/>
              <a:t>common examples: vp8/vp9/av1</a:t>
            </a:r>
          </a:p>
          <a:p>
            <a:r>
              <a:rPr lang="en-US" dirty="0"/>
              <a:t>codecs have been around for a while, </a:t>
            </a:r>
            <a:r>
              <a:rPr lang="en-US" dirty="0" err="1"/>
              <a:t>whats</a:t>
            </a:r>
            <a:r>
              <a:rPr lang="en-US" dirty="0"/>
              <a:t> actual compression</a:t>
            </a:r>
          </a:p>
          <a:p>
            <a:endParaRPr lang="en-US" dirty="0"/>
          </a:p>
          <a:p>
            <a:endParaRPr lang="en-US" dirty="0"/>
          </a:p>
          <a:p>
            <a:r>
              <a:rPr lang="en-US" dirty="0"/>
              <a:t>use packets -- instead of encoded video</a:t>
            </a:r>
          </a:p>
        </p:txBody>
      </p:sp>
      <p:sp>
        <p:nvSpPr>
          <p:cNvPr id="4" name="Slide Number Placeholder 3"/>
          <p:cNvSpPr>
            <a:spLocks noGrp="1"/>
          </p:cNvSpPr>
          <p:nvPr>
            <p:ph type="sldNum" sz="quarter" idx="5"/>
          </p:nvPr>
        </p:nvSpPr>
        <p:spPr/>
        <p:txBody>
          <a:bodyPr/>
          <a:lstStyle/>
          <a:p>
            <a:fld id="{A554EC7C-D2FE-5241-BA8F-3B1331B88D3A}" type="slidenum">
              <a:rPr lang="en-US" smtClean="0"/>
              <a:t>8</a:t>
            </a:fld>
            <a:endParaRPr lang="en-US"/>
          </a:p>
        </p:txBody>
      </p:sp>
    </p:spTree>
    <p:extLst>
      <p:ext uri="{BB962C8B-B14F-4D97-AF65-F5344CB8AC3E}">
        <p14:creationId xmlns:p14="http://schemas.microsoft.com/office/powerpoint/2010/main" val="3574029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for better example - look at images </a:t>
            </a:r>
          </a:p>
          <a:p>
            <a:endParaRPr lang="en-US" dirty="0"/>
          </a:p>
          <a:p>
            <a:r>
              <a:rPr lang="en-US" dirty="0" err="1"/>
              <a:t>gemino</a:t>
            </a:r>
            <a:r>
              <a:rPr lang="en-US" dirty="0"/>
              <a:t> 256x256</a:t>
            </a:r>
          </a:p>
          <a:p>
            <a:endParaRPr lang="en-US" dirty="0"/>
          </a:p>
          <a:p>
            <a:r>
              <a:rPr lang="en-US" dirty="0"/>
              <a:t>There have been more recent codecs like vp9 for which we still observe about a 3x reduction for reasonable visual quality</a:t>
            </a:r>
          </a:p>
          <a:p>
            <a:endParaRPr lang="en-US" dirty="0"/>
          </a:p>
        </p:txBody>
      </p:sp>
      <p:sp>
        <p:nvSpPr>
          <p:cNvPr id="4" name="Slide Number Placeholder 3"/>
          <p:cNvSpPr>
            <a:spLocks noGrp="1"/>
          </p:cNvSpPr>
          <p:nvPr>
            <p:ph type="sldNum" sz="quarter" idx="5"/>
          </p:nvPr>
        </p:nvSpPr>
        <p:spPr/>
        <p:txBody>
          <a:bodyPr/>
          <a:lstStyle/>
          <a:p>
            <a:fld id="{A554EC7C-D2FE-5241-BA8F-3B1331B88D3A}" type="slidenum">
              <a:rPr lang="en-US" smtClean="0"/>
              <a:t>9</a:t>
            </a:fld>
            <a:endParaRPr lang="en-US"/>
          </a:p>
        </p:txBody>
      </p:sp>
    </p:spTree>
    <p:extLst>
      <p:ext uri="{BB962C8B-B14F-4D97-AF65-F5344CB8AC3E}">
        <p14:creationId xmlns:p14="http://schemas.microsoft.com/office/powerpoint/2010/main" val="1007617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10147-A1B1-2E48-B962-7843E6DEE0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A01980-B62D-BE44-ACAE-1CD9BE357F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7445A5-8952-E94A-8FFE-9654BF7272FE}"/>
              </a:ext>
            </a:extLst>
          </p:cNvPr>
          <p:cNvSpPr>
            <a:spLocks noGrp="1"/>
          </p:cNvSpPr>
          <p:nvPr>
            <p:ph type="dt" sz="half" idx="10"/>
          </p:nvPr>
        </p:nvSpPr>
        <p:spPr/>
        <p:txBody>
          <a:bodyPr/>
          <a:lstStyle/>
          <a:p>
            <a:fld id="{39049650-CF45-CB40-BEA3-6E971BA1E30C}" type="datetime1">
              <a:rPr lang="en-US" smtClean="0"/>
              <a:t>4/13/24</a:t>
            </a:fld>
            <a:endParaRPr lang="en-US"/>
          </a:p>
        </p:txBody>
      </p:sp>
      <p:sp>
        <p:nvSpPr>
          <p:cNvPr id="5" name="Footer Placeholder 4">
            <a:extLst>
              <a:ext uri="{FF2B5EF4-FFF2-40B4-BE49-F238E27FC236}">
                <a16:creationId xmlns:a16="http://schemas.microsoft.com/office/drawing/2014/main" id="{9412C9E0-C59C-F64E-B655-EB568CF0A6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C0A8A2-0137-FB41-8CDC-99CA35224AA2}"/>
              </a:ext>
            </a:extLst>
          </p:cNvPr>
          <p:cNvSpPr>
            <a:spLocks noGrp="1"/>
          </p:cNvSpPr>
          <p:nvPr>
            <p:ph type="sldNum" sz="quarter" idx="12"/>
          </p:nvPr>
        </p:nvSpPr>
        <p:spPr>
          <a:xfrm>
            <a:off x="8610600" y="6356350"/>
            <a:ext cx="2743200" cy="365125"/>
          </a:xfrm>
          <a:prstGeom prst="rect">
            <a:avLst/>
          </a:prstGeom>
        </p:spPr>
        <p:txBody>
          <a:bodyPr/>
          <a:lstStyle/>
          <a:p>
            <a:fld id="{D95E0ABE-6640-064D-92E9-8377E3855562}" type="slidenum">
              <a:rPr lang="en-US" smtClean="0"/>
              <a:t>‹#›</a:t>
            </a:fld>
            <a:endParaRPr lang="en-US" dirty="0"/>
          </a:p>
        </p:txBody>
      </p:sp>
    </p:spTree>
    <p:extLst>
      <p:ext uri="{BB962C8B-B14F-4D97-AF65-F5344CB8AC3E}">
        <p14:creationId xmlns:p14="http://schemas.microsoft.com/office/powerpoint/2010/main" val="3111918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7BC9F-2DA1-0841-9607-22F9B5799C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D2D6F3-49A0-A949-BCEF-F8CA3C5A0D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3675FC-78E0-534B-BD5E-ACAF0188318B}"/>
              </a:ext>
            </a:extLst>
          </p:cNvPr>
          <p:cNvSpPr>
            <a:spLocks noGrp="1"/>
          </p:cNvSpPr>
          <p:nvPr>
            <p:ph type="dt" sz="half" idx="10"/>
          </p:nvPr>
        </p:nvSpPr>
        <p:spPr/>
        <p:txBody>
          <a:bodyPr/>
          <a:lstStyle/>
          <a:p>
            <a:fld id="{48CC0FB7-E3E2-8344-86F2-CAF4E2751751}" type="datetime1">
              <a:rPr lang="en-US" smtClean="0"/>
              <a:t>4/13/24</a:t>
            </a:fld>
            <a:endParaRPr lang="en-US"/>
          </a:p>
        </p:txBody>
      </p:sp>
      <p:sp>
        <p:nvSpPr>
          <p:cNvPr id="5" name="Footer Placeholder 4">
            <a:extLst>
              <a:ext uri="{FF2B5EF4-FFF2-40B4-BE49-F238E27FC236}">
                <a16:creationId xmlns:a16="http://schemas.microsoft.com/office/drawing/2014/main" id="{43975DDF-58D6-C949-866E-251BEDEDE9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6AE867-DE72-C44C-94BA-99B84A2FC36B}"/>
              </a:ext>
            </a:extLst>
          </p:cNvPr>
          <p:cNvSpPr>
            <a:spLocks noGrp="1"/>
          </p:cNvSpPr>
          <p:nvPr>
            <p:ph type="sldNum" sz="quarter" idx="12"/>
          </p:nvPr>
        </p:nvSpPr>
        <p:spPr>
          <a:xfrm>
            <a:off x="8610600" y="6356350"/>
            <a:ext cx="2743200" cy="365125"/>
          </a:xfrm>
          <a:prstGeom prst="rect">
            <a:avLst/>
          </a:prstGeom>
        </p:spPr>
        <p:txBody>
          <a:bodyPr/>
          <a:lstStyle/>
          <a:p>
            <a:fld id="{D95E0ABE-6640-064D-92E9-8377E3855562}" type="slidenum">
              <a:rPr lang="en-US" smtClean="0"/>
              <a:t>‹#›</a:t>
            </a:fld>
            <a:endParaRPr lang="en-US"/>
          </a:p>
        </p:txBody>
      </p:sp>
    </p:spTree>
    <p:extLst>
      <p:ext uri="{BB962C8B-B14F-4D97-AF65-F5344CB8AC3E}">
        <p14:creationId xmlns:p14="http://schemas.microsoft.com/office/powerpoint/2010/main" val="1333103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713A46-0275-7347-B41A-FBCD9764E0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627DB0-F759-3D45-BF82-0E2ABF46F6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762245-7E78-0A42-990D-446B1208DB55}"/>
              </a:ext>
            </a:extLst>
          </p:cNvPr>
          <p:cNvSpPr>
            <a:spLocks noGrp="1"/>
          </p:cNvSpPr>
          <p:nvPr>
            <p:ph type="dt" sz="half" idx="10"/>
          </p:nvPr>
        </p:nvSpPr>
        <p:spPr/>
        <p:txBody>
          <a:bodyPr/>
          <a:lstStyle/>
          <a:p>
            <a:fld id="{6780FFF5-B5F4-CC42-B57C-C7EE39802A90}" type="datetime1">
              <a:rPr lang="en-US" smtClean="0"/>
              <a:t>4/13/24</a:t>
            </a:fld>
            <a:endParaRPr lang="en-US"/>
          </a:p>
        </p:txBody>
      </p:sp>
      <p:sp>
        <p:nvSpPr>
          <p:cNvPr id="5" name="Footer Placeholder 4">
            <a:extLst>
              <a:ext uri="{FF2B5EF4-FFF2-40B4-BE49-F238E27FC236}">
                <a16:creationId xmlns:a16="http://schemas.microsoft.com/office/drawing/2014/main" id="{C6C9C2B5-5FE7-AF42-998E-671E2E0214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2C521A-598D-CD4B-A145-A4537A668F83}"/>
              </a:ext>
            </a:extLst>
          </p:cNvPr>
          <p:cNvSpPr>
            <a:spLocks noGrp="1"/>
          </p:cNvSpPr>
          <p:nvPr>
            <p:ph type="sldNum" sz="quarter" idx="12"/>
          </p:nvPr>
        </p:nvSpPr>
        <p:spPr>
          <a:xfrm>
            <a:off x="8610600" y="6356350"/>
            <a:ext cx="2743200" cy="365125"/>
          </a:xfrm>
          <a:prstGeom prst="rect">
            <a:avLst/>
          </a:prstGeom>
        </p:spPr>
        <p:txBody>
          <a:bodyPr/>
          <a:lstStyle/>
          <a:p>
            <a:fld id="{D95E0ABE-6640-064D-92E9-8377E3855562}" type="slidenum">
              <a:rPr lang="en-US" smtClean="0"/>
              <a:t>‹#›</a:t>
            </a:fld>
            <a:endParaRPr lang="en-US"/>
          </a:p>
        </p:txBody>
      </p:sp>
    </p:spTree>
    <p:extLst>
      <p:ext uri="{BB962C8B-B14F-4D97-AF65-F5344CB8AC3E}">
        <p14:creationId xmlns:p14="http://schemas.microsoft.com/office/powerpoint/2010/main" val="799431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6C7A3-3CD0-2F4E-B1A7-246537AF93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1FF918-3ECE-7A46-8ECC-197E75488C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C79E8D-23F9-C445-BD10-F2927D4BE2D3}"/>
              </a:ext>
            </a:extLst>
          </p:cNvPr>
          <p:cNvSpPr>
            <a:spLocks noGrp="1"/>
          </p:cNvSpPr>
          <p:nvPr>
            <p:ph type="dt" sz="half" idx="10"/>
          </p:nvPr>
        </p:nvSpPr>
        <p:spPr/>
        <p:txBody>
          <a:bodyPr/>
          <a:lstStyle/>
          <a:p>
            <a:fld id="{16201FEC-6D01-F34D-BEF4-38408FE1944D}" type="datetime1">
              <a:rPr lang="en-US" smtClean="0"/>
              <a:t>4/13/24</a:t>
            </a:fld>
            <a:endParaRPr lang="en-US"/>
          </a:p>
        </p:txBody>
      </p:sp>
      <p:sp>
        <p:nvSpPr>
          <p:cNvPr id="5" name="Footer Placeholder 4">
            <a:extLst>
              <a:ext uri="{FF2B5EF4-FFF2-40B4-BE49-F238E27FC236}">
                <a16:creationId xmlns:a16="http://schemas.microsoft.com/office/drawing/2014/main" id="{5A11768C-5111-B948-B8E0-F985B2A2AD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0EF9F8-4269-DB49-98AD-577CB73E6269}"/>
              </a:ext>
            </a:extLst>
          </p:cNvPr>
          <p:cNvSpPr>
            <a:spLocks noGrp="1"/>
          </p:cNvSpPr>
          <p:nvPr>
            <p:ph type="sldNum" sz="quarter" idx="12"/>
          </p:nvPr>
        </p:nvSpPr>
        <p:spPr>
          <a:xfrm>
            <a:off x="8610600" y="6356350"/>
            <a:ext cx="2743200" cy="365125"/>
          </a:xfrm>
          <a:prstGeom prst="rect">
            <a:avLst/>
          </a:prstGeom>
        </p:spPr>
        <p:txBody>
          <a:bodyPr/>
          <a:lstStyle/>
          <a:p>
            <a:fld id="{D95E0ABE-6640-064D-92E9-8377E3855562}" type="slidenum">
              <a:rPr lang="en-US" smtClean="0"/>
              <a:t>‹#›</a:t>
            </a:fld>
            <a:endParaRPr lang="en-US"/>
          </a:p>
        </p:txBody>
      </p:sp>
    </p:spTree>
    <p:extLst>
      <p:ext uri="{BB962C8B-B14F-4D97-AF65-F5344CB8AC3E}">
        <p14:creationId xmlns:p14="http://schemas.microsoft.com/office/powerpoint/2010/main" val="289240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4239A-E637-FF4B-BBCA-6DACC9D17A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3C3CE2-9B99-1342-8D03-1D35BAD087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405952-7D72-7E4E-8811-B1CAB74A9E5D}"/>
              </a:ext>
            </a:extLst>
          </p:cNvPr>
          <p:cNvSpPr>
            <a:spLocks noGrp="1"/>
          </p:cNvSpPr>
          <p:nvPr>
            <p:ph type="dt" sz="half" idx="10"/>
          </p:nvPr>
        </p:nvSpPr>
        <p:spPr/>
        <p:txBody>
          <a:bodyPr/>
          <a:lstStyle/>
          <a:p>
            <a:fld id="{158195B1-156E-C949-8A01-AA5CE6131C90}" type="datetime1">
              <a:rPr lang="en-US" smtClean="0"/>
              <a:t>4/13/24</a:t>
            </a:fld>
            <a:endParaRPr lang="en-US"/>
          </a:p>
        </p:txBody>
      </p:sp>
      <p:sp>
        <p:nvSpPr>
          <p:cNvPr id="5" name="Footer Placeholder 4">
            <a:extLst>
              <a:ext uri="{FF2B5EF4-FFF2-40B4-BE49-F238E27FC236}">
                <a16:creationId xmlns:a16="http://schemas.microsoft.com/office/drawing/2014/main" id="{9E91D22E-0D65-3D4D-8087-DA81A1223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59E02A-E679-CD44-BAF6-3F37CC00EAAE}"/>
              </a:ext>
            </a:extLst>
          </p:cNvPr>
          <p:cNvSpPr>
            <a:spLocks noGrp="1"/>
          </p:cNvSpPr>
          <p:nvPr>
            <p:ph type="sldNum" sz="quarter" idx="12"/>
          </p:nvPr>
        </p:nvSpPr>
        <p:spPr>
          <a:xfrm>
            <a:off x="8610600" y="6356350"/>
            <a:ext cx="2743200" cy="365125"/>
          </a:xfrm>
          <a:prstGeom prst="rect">
            <a:avLst/>
          </a:prstGeom>
        </p:spPr>
        <p:txBody>
          <a:bodyPr/>
          <a:lstStyle/>
          <a:p>
            <a:fld id="{D95E0ABE-6640-064D-92E9-8377E3855562}" type="slidenum">
              <a:rPr lang="en-US" smtClean="0"/>
              <a:t>‹#›</a:t>
            </a:fld>
            <a:endParaRPr lang="en-US"/>
          </a:p>
        </p:txBody>
      </p:sp>
    </p:spTree>
    <p:extLst>
      <p:ext uri="{BB962C8B-B14F-4D97-AF65-F5344CB8AC3E}">
        <p14:creationId xmlns:p14="http://schemas.microsoft.com/office/powerpoint/2010/main" val="1909455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1E8BF-001E-8E4E-B921-67AD59E408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5CD589-044A-D943-8A35-F977A802E7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FFD975-FC9F-AB4B-8E82-9ABAAC97C1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3FED4C-F1FA-1F4D-96F1-4B1253353637}"/>
              </a:ext>
            </a:extLst>
          </p:cNvPr>
          <p:cNvSpPr>
            <a:spLocks noGrp="1"/>
          </p:cNvSpPr>
          <p:nvPr>
            <p:ph type="dt" sz="half" idx="10"/>
          </p:nvPr>
        </p:nvSpPr>
        <p:spPr/>
        <p:txBody>
          <a:bodyPr/>
          <a:lstStyle/>
          <a:p>
            <a:fld id="{051E36A0-CA40-2948-A02C-A8A09F70DA56}" type="datetime1">
              <a:rPr lang="en-US" smtClean="0"/>
              <a:t>4/13/24</a:t>
            </a:fld>
            <a:endParaRPr lang="en-US"/>
          </a:p>
        </p:txBody>
      </p:sp>
      <p:sp>
        <p:nvSpPr>
          <p:cNvPr id="6" name="Footer Placeholder 5">
            <a:extLst>
              <a:ext uri="{FF2B5EF4-FFF2-40B4-BE49-F238E27FC236}">
                <a16:creationId xmlns:a16="http://schemas.microsoft.com/office/drawing/2014/main" id="{65610201-F1E4-034D-B06C-44E97F786F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2FBBE5-0693-204E-AEF0-15000C739279}"/>
              </a:ext>
            </a:extLst>
          </p:cNvPr>
          <p:cNvSpPr>
            <a:spLocks noGrp="1"/>
          </p:cNvSpPr>
          <p:nvPr>
            <p:ph type="sldNum" sz="quarter" idx="12"/>
          </p:nvPr>
        </p:nvSpPr>
        <p:spPr>
          <a:xfrm>
            <a:off x="8610600" y="6356350"/>
            <a:ext cx="2743200" cy="365125"/>
          </a:xfrm>
          <a:prstGeom prst="rect">
            <a:avLst/>
          </a:prstGeom>
        </p:spPr>
        <p:txBody>
          <a:bodyPr/>
          <a:lstStyle/>
          <a:p>
            <a:fld id="{D95E0ABE-6640-064D-92E9-8377E3855562}" type="slidenum">
              <a:rPr lang="en-US" smtClean="0"/>
              <a:t>‹#›</a:t>
            </a:fld>
            <a:endParaRPr lang="en-US"/>
          </a:p>
        </p:txBody>
      </p:sp>
    </p:spTree>
    <p:extLst>
      <p:ext uri="{BB962C8B-B14F-4D97-AF65-F5344CB8AC3E}">
        <p14:creationId xmlns:p14="http://schemas.microsoft.com/office/powerpoint/2010/main" val="2758856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4412B-B1AC-1B43-8D99-386F15B2AC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6A8DFB-BF51-B348-9B10-AFAE5A7E53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46F248-D580-3348-A58C-23838B560E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AC407A-536A-C742-B1A6-6C30AE555D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5A7680-E37A-9D44-BAF7-637AB3986C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9BA8BA-C085-1643-9153-78E9A2F792FD}"/>
              </a:ext>
            </a:extLst>
          </p:cNvPr>
          <p:cNvSpPr>
            <a:spLocks noGrp="1"/>
          </p:cNvSpPr>
          <p:nvPr>
            <p:ph type="dt" sz="half" idx="10"/>
          </p:nvPr>
        </p:nvSpPr>
        <p:spPr/>
        <p:txBody>
          <a:bodyPr/>
          <a:lstStyle/>
          <a:p>
            <a:fld id="{D3687FDB-3581-7A4B-B900-945A4AC54642}" type="datetime1">
              <a:rPr lang="en-US" smtClean="0"/>
              <a:t>4/13/24</a:t>
            </a:fld>
            <a:endParaRPr lang="en-US"/>
          </a:p>
        </p:txBody>
      </p:sp>
      <p:sp>
        <p:nvSpPr>
          <p:cNvPr id="8" name="Footer Placeholder 7">
            <a:extLst>
              <a:ext uri="{FF2B5EF4-FFF2-40B4-BE49-F238E27FC236}">
                <a16:creationId xmlns:a16="http://schemas.microsoft.com/office/drawing/2014/main" id="{6E345655-7D80-0E43-B8A6-8CA40620A6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D81DE9-7503-124F-A976-3F812ED73199}"/>
              </a:ext>
            </a:extLst>
          </p:cNvPr>
          <p:cNvSpPr>
            <a:spLocks noGrp="1"/>
          </p:cNvSpPr>
          <p:nvPr>
            <p:ph type="sldNum" sz="quarter" idx="12"/>
          </p:nvPr>
        </p:nvSpPr>
        <p:spPr>
          <a:xfrm>
            <a:off x="8610600" y="6356350"/>
            <a:ext cx="2743200" cy="365125"/>
          </a:xfrm>
          <a:prstGeom prst="rect">
            <a:avLst/>
          </a:prstGeom>
        </p:spPr>
        <p:txBody>
          <a:bodyPr/>
          <a:lstStyle/>
          <a:p>
            <a:fld id="{D95E0ABE-6640-064D-92E9-8377E3855562}" type="slidenum">
              <a:rPr lang="en-US" smtClean="0"/>
              <a:t>‹#›</a:t>
            </a:fld>
            <a:endParaRPr lang="en-US"/>
          </a:p>
        </p:txBody>
      </p:sp>
    </p:spTree>
    <p:extLst>
      <p:ext uri="{BB962C8B-B14F-4D97-AF65-F5344CB8AC3E}">
        <p14:creationId xmlns:p14="http://schemas.microsoft.com/office/powerpoint/2010/main" val="3862841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1D18-4272-BA42-9D77-1BE35C9E07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B2A3D9-C8E2-C245-8873-10DCA77C04E4}"/>
              </a:ext>
            </a:extLst>
          </p:cNvPr>
          <p:cNvSpPr>
            <a:spLocks noGrp="1"/>
          </p:cNvSpPr>
          <p:nvPr>
            <p:ph type="dt" sz="half" idx="10"/>
          </p:nvPr>
        </p:nvSpPr>
        <p:spPr/>
        <p:txBody>
          <a:bodyPr/>
          <a:lstStyle/>
          <a:p>
            <a:fld id="{4A0983FB-9DF6-2940-8538-3CF8B6D079D4}" type="datetime1">
              <a:rPr lang="en-US" smtClean="0"/>
              <a:t>4/13/24</a:t>
            </a:fld>
            <a:endParaRPr lang="en-US"/>
          </a:p>
        </p:txBody>
      </p:sp>
      <p:sp>
        <p:nvSpPr>
          <p:cNvPr id="4" name="Footer Placeholder 3">
            <a:extLst>
              <a:ext uri="{FF2B5EF4-FFF2-40B4-BE49-F238E27FC236}">
                <a16:creationId xmlns:a16="http://schemas.microsoft.com/office/drawing/2014/main" id="{72619DA9-3C45-F14E-9BE2-5909B802FE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5AFEB8-A1AC-084B-A40D-75116F968E42}"/>
              </a:ext>
            </a:extLst>
          </p:cNvPr>
          <p:cNvSpPr>
            <a:spLocks noGrp="1"/>
          </p:cNvSpPr>
          <p:nvPr>
            <p:ph type="sldNum" sz="quarter" idx="12"/>
          </p:nvPr>
        </p:nvSpPr>
        <p:spPr>
          <a:xfrm>
            <a:off x="8610600" y="6356350"/>
            <a:ext cx="2743200" cy="365125"/>
          </a:xfrm>
          <a:prstGeom prst="rect">
            <a:avLst/>
          </a:prstGeom>
        </p:spPr>
        <p:txBody>
          <a:bodyPr/>
          <a:lstStyle/>
          <a:p>
            <a:fld id="{D95E0ABE-6640-064D-92E9-8377E3855562}" type="slidenum">
              <a:rPr lang="en-US" smtClean="0"/>
              <a:t>‹#›</a:t>
            </a:fld>
            <a:endParaRPr lang="en-US"/>
          </a:p>
        </p:txBody>
      </p:sp>
    </p:spTree>
    <p:extLst>
      <p:ext uri="{BB962C8B-B14F-4D97-AF65-F5344CB8AC3E}">
        <p14:creationId xmlns:p14="http://schemas.microsoft.com/office/powerpoint/2010/main" val="842476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6C73AB-AE88-524D-B4C0-23BD5481CEE1}"/>
              </a:ext>
            </a:extLst>
          </p:cNvPr>
          <p:cNvSpPr>
            <a:spLocks noGrp="1"/>
          </p:cNvSpPr>
          <p:nvPr>
            <p:ph type="dt" sz="half" idx="10"/>
          </p:nvPr>
        </p:nvSpPr>
        <p:spPr/>
        <p:txBody>
          <a:bodyPr/>
          <a:lstStyle/>
          <a:p>
            <a:fld id="{166DB082-33E2-B44E-8C8D-B6FA88C5D5DD}" type="datetime1">
              <a:rPr lang="en-US" smtClean="0"/>
              <a:t>4/13/24</a:t>
            </a:fld>
            <a:endParaRPr lang="en-US"/>
          </a:p>
        </p:txBody>
      </p:sp>
      <p:sp>
        <p:nvSpPr>
          <p:cNvPr id="3" name="Footer Placeholder 2">
            <a:extLst>
              <a:ext uri="{FF2B5EF4-FFF2-40B4-BE49-F238E27FC236}">
                <a16:creationId xmlns:a16="http://schemas.microsoft.com/office/drawing/2014/main" id="{41F5770A-1C74-EA41-BA43-7EA9EC5B1F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0B809B-3EA7-3941-B49E-A13FE3AB1E4B}"/>
              </a:ext>
            </a:extLst>
          </p:cNvPr>
          <p:cNvSpPr>
            <a:spLocks noGrp="1"/>
          </p:cNvSpPr>
          <p:nvPr>
            <p:ph type="sldNum" sz="quarter" idx="12"/>
          </p:nvPr>
        </p:nvSpPr>
        <p:spPr>
          <a:xfrm>
            <a:off x="8610600" y="6356350"/>
            <a:ext cx="2743200" cy="365125"/>
          </a:xfrm>
          <a:prstGeom prst="rect">
            <a:avLst/>
          </a:prstGeom>
        </p:spPr>
        <p:txBody>
          <a:bodyPr/>
          <a:lstStyle/>
          <a:p>
            <a:fld id="{D95E0ABE-6640-064D-92E9-8377E3855562}" type="slidenum">
              <a:rPr lang="en-US" smtClean="0"/>
              <a:t>‹#›</a:t>
            </a:fld>
            <a:endParaRPr lang="en-US"/>
          </a:p>
        </p:txBody>
      </p:sp>
    </p:spTree>
    <p:extLst>
      <p:ext uri="{BB962C8B-B14F-4D97-AF65-F5344CB8AC3E}">
        <p14:creationId xmlns:p14="http://schemas.microsoft.com/office/powerpoint/2010/main" val="2903055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7E65B-795E-ED4D-B6C6-DF72E82FE3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498A05-906A-C646-8048-028A6AAB3A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BE1853-603A-344A-AA8C-BD7736C236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CBB3BB-2CB7-6543-A8AE-FF4296A73FE4}"/>
              </a:ext>
            </a:extLst>
          </p:cNvPr>
          <p:cNvSpPr>
            <a:spLocks noGrp="1"/>
          </p:cNvSpPr>
          <p:nvPr>
            <p:ph type="dt" sz="half" idx="10"/>
          </p:nvPr>
        </p:nvSpPr>
        <p:spPr/>
        <p:txBody>
          <a:bodyPr/>
          <a:lstStyle/>
          <a:p>
            <a:fld id="{C4A55594-BECB-6240-89C6-C9B4562FC738}" type="datetime1">
              <a:rPr lang="en-US" smtClean="0"/>
              <a:t>4/13/24</a:t>
            </a:fld>
            <a:endParaRPr lang="en-US"/>
          </a:p>
        </p:txBody>
      </p:sp>
      <p:sp>
        <p:nvSpPr>
          <p:cNvPr id="6" name="Footer Placeholder 5">
            <a:extLst>
              <a:ext uri="{FF2B5EF4-FFF2-40B4-BE49-F238E27FC236}">
                <a16:creationId xmlns:a16="http://schemas.microsoft.com/office/drawing/2014/main" id="{90E02B75-046A-DA42-AC14-130AEFC6DD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EB5D80-809F-9E49-845A-11FBA31784DB}"/>
              </a:ext>
            </a:extLst>
          </p:cNvPr>
          <p:cNvSpPr>
            <a:spLocks noGrp="1"/>
          </p:cNvSpPr>
          <p:nvPr>
            <p:ph type="sldNum" sz="quarter" idx="12"/>
          </p:nvPr>
        </p:nvSpPr>
        <p:spPr>
          <a:xfrm>
            <a:off x="8610600" y="6356350"/>
            <a:ext cx="2743200" cy="365125"/>
          </a:xfrm>
          <a:prstGeom prst="rect">
            <a:avLst/>
          </a:prstGeom>
        </p:spPr>
        <p:txBody>
          <a:bodyPr/>
          <a:lstStyle/>
          <a:p>
            <a:fld id="{D95E0ABE-6640-064D-92E9-8377E3855562}" type="slidenum">
              <a:rPr lang="en-US" smtClean="0"/>
              <a:t>‹#›</a:t>
            </a:fld>
            <a:endParaRPr lang="en-US"/>
          </a:p>
        </p:txBody>
      </p:sp>
    </p:spTree>
    <p:extLst>
      <p:ext uri="{BB962C8B-B14F-4D97-AF65-F5344CB8AC3E}">
        <p14:creationId xmlns:p14="http://schemas.microsoft.com/office/powerpoint/2010/main" val="1444893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1DA07-46D9-DF4C-92F3-9759E81A2B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E287F7-157B-F04E-8351-E0BF2C36C2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C2D01F-F808-3B47-B4C9-E5677F173E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BF9668-6AE0-4B40-B667-85566940CDA5}"/>
              </a:ext>
            </a:extLst>
          </p:cNvPr>
          <p:cNvSpPr>
            <a:spLocks noGrp="1"/>
          </p:cNvSpPr>
          <p:nvPr>
            <p:ph type="dt" sz="half" idx="10"/>
          </p:nvPr>
        </p:nvSpPr>
        <p:spPr/>
        <p:txBody>
          <a:bodyPr/>
          <a:lstStyle/>
          <a:p>
            <a:fld id="{BCFC6ED1-59D4-CA4C-A06B-F34C0C4DDC76}" type="datetime1">
              <a:rPr lang="en-US" smtClean="0"/>
              <a:t>4/13/24</a:t>
            </a:fld>
            <a:endParaRPr lang="en-US"/>
          </a:p>
        </p:txBody>
      </p:sp>
      <p:sp>
        <p:nvSpPr>
          <p:cNvPr id="6" name="Footer Placeholder 5">
            <a:extLst>
              <a:ext uri="{FF2B5EF4-FFF2-40B4-BE49-F238E27FC236}">
                <a16:creationId xmlns:a16="http://schemas.microsoft.com/office/drawing/2014/main" id="{A60A10CC-A9E6-6A4C-AB7D-5729C07360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B1FC5D-8EA5-8F43-B9B9-FFFD4DD898A2}"/>
              </a:ext>
            </a:extLst>
          </p:cNvPr>
          <p:cNvSpPr>
            <a:spLocks noGrp="1"/>
          </p:cNvSpPr>
          <p:nvPr>
            <p:ph type="sldNum" sz="quarter" idx="12"/>
          </p:nvPr>
        </p:nvSpPr>
        <p:spPr>
          <a:xfrm>
            <a:off x="8610600" y="6356350"/>
            <a:ext cx="2743200" cy="365125"/>
          </a:xfrm>
          <a:prstGeom prst="rect">
            <a:avLst/>
          </a:prstGeom>
        </p:spPr>
        <p:txBody>
          <a:bodyPr/>
          <a:lstStyle/>
          <a:p>
            <a:fld id="{D95E0ABE-6640-064D-92E9-8377E3855562}" type="slidenum">
              <a:rPr lang="en-US" smtClean="0"/>
              <a:t>‹#›</a:t>
            </a:fld>
            <a:endParaRPr lang="en-US"/>
          </a:p>
        </p:txBody>
      </p:sp>
    </p:spTree>
    <p:extLst>
      <p:ext uri="{BB962C8B-B14F-4D97-AF65-F5344CB8AC3E}">
        <p14:creationId xmlns:p14="http://schemas.microsoft.com/office/powerpoint/2010/main" val="1850950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8DFF78-3F43-1C4A-922C-D210A084D8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DB14512-43B7-5240-80FB-85BF85494E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AA50D50-79ED-EB45-9F3F-F2EC66A034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8220E2-8D3F-804D-9211-E55BFF9EED39}" type="datetime1">
              <a:rPr lang="en-US" smtClean="0"/>
              <a:t>4/13/24</a:t>
            </a:fld>
            <a:endParaRPr lang="en-US"/>
          </a:p>
        </p:txBody>
      </p:sp>
      <p:sp>
        <p:nvSpPr>
          <p:cNvPr id="5" name="Footer Placeholder 4">
            <a:extLst>
              <a:ext uri="{FF2B5EF4-FFF2-40B4-BE49-F238E27FC236}">
                <a16:creationId xmlns:a16="http://schemas.microsoft.com/office/drawing/2014/main" id="{E5F2B593-DD7A-5F4D-9D38-53E9EE0355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3C2369-82CC-924E-9915-28E8D55671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5E0ABE-6640-064D-92E9-8377E3855562}" type="slidenum">
              <a:rPr lang="en-US" smtClean="0"/>
              <a:t>‹#›</a:t>
            </a:fld>
            <a:endParaRPr lang="en-US"/>
          </a:p>
        </p:txBody>
      </p:sp>
    </p:spTree>
    <p:extLst>
      <p:ext uri="{BB962C8B-B14F-4D97-AF65-F5344CB8AC3E}">
        <p14:creationId xmlns:p14="http://schemas.microsoft.com/office/powerpoint/2010/main" val="3478346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Gill Sans" panose="020B0502020104020203" pitchFamily="34" charset="-79"/>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4"/><Relationship Id="rId7" Type="http://schemas.openxmlformats.org/officeDocument/2006/relationships/image" Target="../media/image3.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video" Target="../media/media2.mp4"/><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4"/><Relationship Id="rId7" Type="http://schemas.openxmlformats.org/officeDocument/2006/relationships/image" Target="../media/image3.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8.xml"/><Relationship Id="rId5" Type="http://schemas.openxmlformats.org/officeDocument/2006/relationships/slideLayout" Target="../slideLayouts/slideLayout2.xml"/><Relationship Id="rId10" Type="http://schemas.openxmlformats.org/officeDocument/2006/relationships/image" Target="../media/image10.jpg"/><Relationship Id="rId4" Type="http://schemas.openxmlformats.org/officeDocument/2006/relationships/video" Target="../media/media2.mp4"/><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video" Target="../media/media6.mp4"/><Relationship Id="rId13" Type="http://schemas.openxmlformats.org/officeDocument/2006/relationships/image" Target="../media/image13.png"/><Relationship Id="rId3" Type="http://schemas.microsoft.com/office/2007/relationships/media" Target="../media/media4.mp4"/><Relationship Id="rId7" Type="http://schemas.microsoft.com/office/2007/relationships/media" Target="../media/media6.mp4"/><Relationship Id="rId12" Type="http://schemas.openxmlformats.org/officeDocument/2006/relationships/image" Target="../media/image1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video" Target="../media/media5.mp4"/><Relationship Id="rId11" Type="http://schemas.openxmlformats.org/officeDocument/2006/relationships/image" Target="../media/image11.png"/><Relationship Id="rId5" Type="http://schemas.microsoft.com/office/2007/relationships/media" Target="../media/media5.mp4"/><Relationship Id="rId10" Type="http://schemas.openxmlformats.org/officeDocument/2006/relationships/notesSlide" Target="../notesSlides/notesSlide9.xml"/><Relationship Id="rId4" Type="http://schemas.openxmlformats.org/officeDocument/2006/relationships/video" Target="../media/media4.mp4"/><Relationship Id="rId9" Type="http://schemas.openxmlformats.org/officeDocument/2006/relationships/slideLayout" Target="../slideLayouts/slideLayout2.xml"/><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43636"/>
            <a:ext cx="10363200" cy="2261431"/>
          </a:xfrm>
        </p:spPr>
        <p:txBody>
          <a:bodyPr>
            <a:normAutofit fontScale="90000"/>
          </a:bodyPr>
          <a:lstStyle/>
          <a:p>
            <a:r>
              <a:rPr lang="en-US" dirty="0" err="1"/>
              <a:t>Gemino</a:t>
            </a:r>
            <a:r>
              <a:rPr lang="en-US" dirty="0"/>
              <a:t>: Practical and Robust Neural Compression for Video Conferencing</a:t>
            </a:r>
            <a:endParaRPr lang="en-US" dirty="0">
              <a:solidFill>
                <a:schemeClr val="tx1"/>
              </a:solidFill>
            </a:endParaRPr>
          </a:p>
        </p:txBody>
      </p:sp>
      <p:pic>
        <p:nvPicPr>
          <p:cNvPr id="7" name="Picture 4" descr="https://lh4.googleusercontent.com/QvM5yJ5s5kBdWlKOhIg0P22-NTE324qLgAxPTk2ToAZEZNuJwWuYWj1xXLDVGq2voevQNdVgkYZFIG8AZ-J-4AAzUB90hongApwwxp0cQuWxFYMTDNW88HTG9iMzIiSmpFn8PLCz6j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3052" y="5956652"/>
            <a:ext cx="2598033" cy="7993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raphical user interface&#10;&#10;Description automatically generated with medium confidence">
            <a:extLst>
              <a:ext uri="{FF2B5EF4-FFF2-40B4-BE49-F238E27FC236}">
                <a16:creationId xmlns:a16="http://schemas.microsoft.com/office/drawing/2014/main" id="{5AEFB780-E423-79D9-75E5-52D304F1EA20}"/>
              </a:ext>
            </a:extLst>
          </p:cNvPr>
          <p:cNvPicPr>
            <a:picLocks noChangeAspect="1"/>
          </p:cNvPicPr>
          <p:nvPr/>
        </p:nvPicPr>
        <p:blipFill>
          <a:blip r:embed="rId4"/>
          <a:stretch>
            <a:fillRect/>
          </a:stretch>
        </p:blipFill>
        <p:spPr>
          <a:xfrm>
            <a:off x="7083953" y="5956652"/>
            <a:ext cx="1777963" cy="799394"/>
          </a:xfrm>
          <a:prstGeom prst="rect">
            <a:avLst/>
          </a:prstGeom>
        </p:spPr>
      </p:pic>
      <p:sp>
        <p:nvSpPr>
          <p:cNvPr id="28" name="TextBox 27">
            <a:extLst>
              <a:ext uri="{FF2B5EF4-FFF2-40B4-BE49-F238E27FC236}">
                <a16:creationId xmlns:a16="http://schemas.microsoft.com/office/drawing/2014/main" id="{7FFDA09F-620E-1363-6CB0-E5E75F0354B8}"/>
              </a:ext>
            </a:extLst>
          </p:cNvPr>
          <p:cNvSpPr txBox="1"/>
          <p:nvPr/>
        </p:nvSpPr>
        <p:spPr>
          <a:xfrm>
            <a:off x="1688306" y="4043210"/>
            <a:ext cx="8815388" cy="1200329"/>
          </a:xfrm>
          <a:prstGeom prst="rect">
            <a:avLst/>
          </a:prstGeom>
          <a:noFill/>
        </p:spPr>
        <p:txBody>
          <a:bodyPr wrap="square">
            <a:spAutoFit/>
          </a:bodyPr>
          <a:lstStyle/>
          <a:p>
            <a:pPr algn="ctr"/>
            <a:r>
              <a:rPr lang="en-US" sz="2400" dirty="0">
                <a:latin typeface="Gill Sans" panose="020B0502020104020203" pitchFamily="34" charset="-79"/>
                <a:cs typeface="Gill Sans" panose="020B0502020104020203" pitchFamily="34" charset="-79"/>
              </a:rPr>
              <a:t>Vibhaalakshmi Sivaraman, </a:t>
            </a:r>
            <a:r>
              <a:rPr lang="en-US" sz="2400" dirty="0" err="1">
                <a:latin typeface="Gill Sans Light" panose="020B0302020104020203" pitchFamily="34" charset="-79"/>
                <a:cs typeface="Gill Sans Light" panose="020B0302020104020203" pitchFamily="34" charset="-79"/>
              </a:rPr>
              <a:t>Pantea</a:t>
            </a:r>
            <a:r>
              <a:rPr lang="en-US" sz="2400" dirty="0">
                <a:latin typeface="Gill Sans Light" panose="020B0302020104020203" pitchFamily="34" charset="-79"/>
                <a:cs typeface="Gill Sans Light" panose="020B0302020104020203" pitchFamily="34" charset="-79"/>
              </a:rPr>
              <a:t> Karimi,  </a:t>
            </a:r>
            <a:r>
              <a:rPr lang="en-US" sz="2400" dirty="0" err="1">
                <a:latin typeface="Gill Sans Light" panose="020B0302020104020203" pitchFamily="34" charset="-79"/>
                <a:cs typeface="Gill Sans Light" panose="020B0302020104020203" pitchFamily="34" charset="-79"/>
              </a:rPr>
              <a:t>Vedantha</a:t>
            </a:r>
            <a:r>
              <a:rPr lang="en-US" sz="2400" dirty="0">
                <a:latin typeface="Gill Sans Light" panose="020B0302020104020203" pitchFamily="34" charset="-79"/>
                <a:cs typeface="Gill Sans Light" panose="020B0302020104020203" pitchFamily="34" charset="-79"/>
              </a:rPr>
              <a:t> </a:t>
            </a:r>
            <a:r>
              <a:rPr lang="en-US" sz="2400" dirty="0" err="1">
                <a:latin typeface="Gill Sans Light" panose="020B0302020104020203" pitchFamily="34" charset="-79"/>
                <a:cs typeface="Gill Sans Light" panose="020B0302020104020203" pitchFamily="34" charset="-79"/>
              </a:rPr>
              <a:t>Venkatapathy</a:t>
            </a:r>
            <a:r>
              <a:rPr lang="en-US" sz="2400" dirty="0">
                <a:latin typeface="Gill Sans Light" panose="020B0302020104020203" pitchFamily="34" charset="-79"/>
                <a:cs typeface="Gill Sans Light" panose="020B0302020104020203" pitchFamily="34" charset="-79"/>
              </a:rPr>
              <a:t>, Mehrdad </a:t>
            </a:r>
            <a:r>
              <a:rPr lang="en-US" sz="2400" dirty="0" err="1">
                <a:latin typeface="Gill Sans Light" panose="020B0302020104020203" pitchFamily="34" charset="-79"/>
                <a:cs typeface="Gill Sans Light" panose="020B0302020104020203" pitchFamily="34" charset="-79"/>
              </a:rPr>
              <a:t>Khani</a:t>
            </a:r>
            <a:r>
              <a:rPr lang="en-US" sz="2400" dirty="0">
                <a:latin typeface="Gill Sans Light" panose="020B0302020104020203" pitchFamily="34" charset="-79"/>
                <a:cs typeface="Gill Sans Light" panose="020B0302020104020203" pitchFamily="34" charset="-79"/>
              </a:rPr>
              <a:t>,  </a:t>
            </a:r>
            <a:r>
              <a:rPr lang="en-US" sz="2400" dirty="0" err="1">
                <a:latin typeface="Gill Sans Light" panose="020B0302020104020203" pitchFamily="34" charset="-79"/>
                <a:cs typeface="Gill Sans Light" panose="020B0302020104020203" pitchFamily="34" charset="-79"/>
              </a:rPr>
              <a:t>Sadjad</a:t>
            </a:r>
            <a:r>
              <a:rPr lang="en-US" sz="2400" dirty="0">
                <a:latin typeface="Gill Sans Light" panose="020B0302020104020203" pitchFamily="34" charset="-79"/>
                <a:cs typeface="Gill Sans Light" panose="020B0302020104020203" pitchFamily="34" charset="-79"/>
              </a:rPr>
              <a:t> </a:t>
            </a:r>
            <a:r>
              <a:rPr lang="en-US" sz="2400" dirty="0" err="1">
                <a:latin typeface="Gill Sans Light" panose="020B0302020104020203" pitchFamily="34" charset="-79"/>
                <a:cs typeface="Gill Sans Light" panose="020B0302020104020203" pitchFamily="34" charset="-79"/>
              </a:rPr>
              <a:t>Fouladi</a:t>
            </a:r>
            <a:r>
              <a:rPr lang="en-US" sz="2400" dirty="0">
                <a:latin typeface="Gill Sans Light" panose="020B0302020104020203" pitchFamily="34" charset="-79"/>
                <a:cs typeface="Gill Sans Light" panose="020B0302020104020203" pitchFamily="34" charset="-79"/>
              </a:rPr>
              <a:t>, </a:t>
            </a:r>
          </a:p>
          <a:p>
            <a:pPr algn="ctr"/>
            <a:r>
              <a:rPr lang="en-US" sz="2400" dirty="0">
                <a:latin typeface="Gill Sans Light" panose="020B0302020104020203" pitchFamily="34" charset="-79"/>
                <a:cs typeface="Gill Sans Light" panose="020B0302020104020203" pitchFamily="34" charset="-79"/>
              </a:rPr>
              <a:t>Mohammad Alizadeh, </a:t>
            </a:r>
            <a:r>
              <a:rPr lang="en-US" sz="2400" dirty="0" err="1">
                <a:latin typeface="Gill Sans Light" panose="020B0302020104020203" pitchFamily="34" charset="-79"/>
                <a:cs typeface="Gill Sans Light" panose="020B0302020104020203" pitchFamily="34" charset="-79"/>
              </a:rPr>
              <a:t>Frédo</a:t>
            </a:r>
            <a:r>
              <a:rPr lang="en-US" sz="2400" dirty="0">
                <a:latin typeface="Gill Sans Light" panose="020B0302020104020203" pitchFamily="34" charset="-79"/>
                <a:cs typeface="Gill Sans Light" panose="020B0302020104020203" pitchFamily="34" charset="-79"/>
              </a:rPr>
              <a:t> Durand,  Vivienne Sze</a:t>
            </a:r>
            <a:endParaRPr lang="en-US" sz="2400" strike="noStrike" dirty="0">
              <a:solidFill>
                <a:srgbClr val="000000"/>
              </a:solidFill>
              <a:effectLst/>
              <a:latin typeface="Gill Sans Light" panose="020B0302020104020203" pitchFamily="34" charset="-79"/>
              <a:cs typeface="Gill Sans Light" panose="020B0302020104020203" pitchFamily="34" charset="-79"/>
            </a:endParaRPr>
          </a:p>
        </p:txBody>
      </p:sp>
    </p:spTree>
    <p:extLst>
      <p:ext uri="{BB962C8B-B14F-4D97-AF65-F5344CB8AC3E}">
        <p14:creationId xmlns:p14="http://schemas.microsoft.com/office/powerpoint/2010/main" val="1175143281"/>
      </p:ext>
    </p:extLst>
  </p:cSld>
  <p:clrMapOvr>
    <a:masterClrMapping/>
  </p:clrMapOvr>
  <mc:AlternateContent xmlns:mc="http://schemas.openxmlformats.org/markup-compatibility/2006" xmlns:p14="http://schemas.microsoft.com/office/powerpoint/2010/main">
    <mc:Choice Requires="p14">
      <p:transition spd="slow" p14:dur="2000" advTm="21024"/>
    </mc:Choice>
    <mc:Fallback xmlns="">
      <p:transition spd="slow" advTm="2102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39AD50-641D-DC48-B528-DE51B0ED2BAE}"/>
              </a:ext>
            </a:extLst>
          </p:cNvPr>
          <p:cNvSpPr>
            <a:spLocks noGrp="1"/>
          </p:cNvSpPr>
          <p:nvPr>
            <p:ph idx="1"/>
          </p:nvPr>
        </p:nvSpPr>
        <p:spPr>
          <a:xfrm>
            <a:off x="707488" y="6192375"/>
            <a:ext cx="10777023" cy="476797"/>
          </a:xfrm>
        </p:spPr>
        <p:txBody>
          <a:bodyPr>
            <a:noAutofit/>
          </a:bodyPr>
          <a:lstStyle/>
          <a:p>
            <a:pPr marL="0" indent="0">
              <a:buNone/>
            </a:pPr>
            <a:r>
              <a:rPr lang="en-US" sz="2400" b="1" dirty="0">
                <a:cs typeface="Gill Sans" panose="020B0502020104020203" pitchFamily="34" charset="-79"/>
              </a:rPr>
              <a:t>Extreme super-resolution enables video-conferencing at audio bitrates (~30 Kbps)</a:t>
            </a:r>
          </a:p>
          <a:p>
            <a:endParaRPr lang="en-US" sz="2400" b="1" dirty="0">
              <a:cs typeface="Gill Sans" panose="020B0502020104020203" pitchFamily="34" charset="-79"/>
            </a:endParaRPr>
          </a:p>
        </p:txBody>
      </p:sp>
      <p:pic>
        <p:nvPicPr>
          <p:cNvPr id="2" name="Picture 1">
            <a:extLst>
              <a:ext uri="{FF2B5EF4-FFF2-40B4-BE49-F238E27FC236}">
                <a16:creationId xmlns:a16="http://schemas.microsoft.com/office/drawing/2014/main" id="{C290486B-C050-4676-2464-FA1BB874E7EE}"/>
              </a:ext>
            </a:extLst>
          </p:cNvPr>
          <p:cNvPicPr>
            <a:picLocks noChangeAspect="1"/>
          </p:cNvPicPr>
          <p:nvPr/>
        </p:nvPicPr>
        <p:blipFill rotWithShape="1">
          <a:blip r:embed="rId4"/>
          <a:srcRect l="16665" t="165" r="82293" b="87634"/>
          <a:stretch/>
        </p:blipFill>
        <p:spPr>
          <a:xfrm>
            <a:off x="2828030" y="3069658"/>
            <a:ext cx="562541" cy="548640"/>
          </a:xfrm>
          <a:prstGeom prst="rect">
            <a:avLst/>
          </a:prstGeom>
        </p:spPr>
      </p:pic>
      <p:pic>
        <p:nvPicPr>
          <p:cNvPr id="3" name="Picture 2">
            <a:extLst>
              <a:ext uri="{FF2B5EF4-FFF2-40B4-BE49-F238E27FC236}">
                <a16:creationId xmlns:a16="http://schemas.microsoft.com/office/drawing/2014/main" id="{2C455E7C-3D35-0BC0-D967-23733A79F661}"/>
              </a:ext>
            </a:extLst>
          </p:cNvPr>
          <p:cNvPicPr>
            <a:picLocks noChangeAspect="1"/>
          </p:cNvPicPr>
          <p:nvPr/>
        </p:nvPicPr>
        <p:blipFill rotWithShape="1">
          <a:blip r:embed="rId5"/>
          <a:srcRect l="25147" t="36761" r="50077" b="31831"/>
          <a:stretch/>
        </p:blipFill>
        <p:spPr>
          <a:xfrm>
            <a:off x="6096000" y="1132490"/>
            <a:ext cx="4374571" cy="4389120"/>
          </a:xfrm>
          <a:prstGeom prst="rect">
            <a:avLst/>
          </a:prstGeom>
        </p:spPr>
      </p:pic>
      <p:sp>
        <p:nvSpPr>
          <p:cNvPr id="4" name="TextBox 3">
            <a:extLst>
              <a:ext uri="{FF2B5EF4-FFF2-40B4-BE49-F238E27FC236}">
                <a16:creationId xmlns:a16="http://schemas.microsoft.com/office/drawing/2014/main" id="{B76F19F3-9379-F075-092D-7EAA72545256}"/>
              </a:ext>
            </a:extLst>
          </p:cNvPr>
          <p:cNvSpPr txBox="1"/>
          <p:nvPr/>
        </p:nvSpPr>
        <p:spPr>
          <a:xfrm>
            <a:off x="7117461" y="5650350"/>
            <a:ext cx="2331648" cy="400110"/>
          </a:xfrm>
          <a:prstGeom prst="rect">
            <a:avLst/>
          </a:prstGeom>
          <a:noFill/>
        </p:spPr>
        <p:txBody>
          <a:bodyPr wrap="square" rtlCol="0">
            <a:spAutoFit/>
          </a:bodyPr>
          <a:lstStyle/>
          <a:p>
            <a:pPr algn="ctr"/>
            <a:r>
              <a:rPr lang="en-US" sz="2000" dirty="0">
                <a:latin typeface="Gill Sans" panose="020B0502020104020203" pitchFamily="34" charset="-79"/>
                <a:cs typeface="Gill Sans" panose="020B0502020104020203" pitchFamily="34" charset="-79"/>
              </a:rPr>
              <a:t>1024x1024 Target</a:t>
            </a:r>
          </a:p>
        </p:txBody>
      </p:sp>
      <p:sp>
        <p:nvSpPr>
          <p:cNvPr id="5" name="TextBox 4">
            <a:extLst>
              <a:ext uri="{FF2B5EF4-FFF2-40B4-BE49-F238E27FC236}">
                <a16:creationId xmlns:a16="http://schemas.microsoft.com/office/drawing/2014/main" id="{93F8390A-8A76-CFC7-8B34-0965E414F69E}"/>
              </a:ext>
            </a:extLst>
          </p:cNvPr>
          <p:cNvSpPr txBox="1"/>
          <p:nvPr/>
        </p:nvSpPr>
        <p:spPr>
          <a:xfrm>
            <a:off x="2125298" y="3654920"/>
            <a:ext cx="1968003" cy="400110"/>
          </a:xfrm>
          <a:prstGeom prst="rect">
            <a:avLst/>
          </a:prstGeom>
          <a:noFill/>
        </p:spPr>
        <p:txBody>
          <a:bodyPr wrap="square" rtlCol="0">
            <a:spAutoFit/>
          </a:bodyPr>
          <a:lstStyle/>
          <a:p>
            <a:pPr algn="ctr"/>
            <a:r>
              <a:rPr lang="en-US" sz="2000" dirty="0">
                <a:latin typeface="Gill Sans" panose="020B0502020104020203" pitchFamily="34" charset="-79"/>
                <a:cs typeface="Gill Sans" panose="020B0502020104020203" pitchFamily="34" charset="-79"/>
              </a:rPr>
              <a:t>128x128 Target</a:t>
            </a:r>
          </a:p>
        </p:txBody>
      </p:sp>
      <p:cxnSp>
        <p:nvCxnSpPr>
          <p:cNvPr id="6" name="Straight Arrow Connector 5">
            <a:extLst>
              <a:ext uri="{FF2B5EF4-FFF2-40B4-BE49-F238E27FC236}">
                <a16:creationId xmlns:a16="http://schemas.microsoft.com/office/drawing/2014/main" id="{4204F6F9-3CAC-C32B-F889-42DA3010A8AF}"/>
              </a:ext>
            </a:extLst>
          </p:cNvPr>
          <p:cNvCxnSpPr>
            <a:cxnSpLocks/>
          </p:cNvCxnSpPr>
          <p:nvPr/>
        </p:nvCxnSpPr>
        <p:spPr>
          <a:xfrm>
            <a:off x="3887637" y="3376385"/>
            <a:ext cx="2057152"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2C313CCB-F02C-D9F0-7A96-44B36015E2B7}"/>
              </a:ext>
            </a:extLst>
          </p:cNvPr>
          <p:cNvSpPr>
            <a:spLocks noGrp="1"/>
          </p:cNvSpPr>
          <p:nvPr>
            <p:ph type="title"/>
          </p:nvPr>
        </p:nvSpPr>
        <p:spPr>
          <a:xfrm>
            <a:off x="838200" y="6539"/>
            <a:ext cx="11250706" cy="1325563"/>
          </a:xfrm>
        </p:spPr>
        <p:txBody>
          <a:bodyPr>
            <a:normAutofit/>
          </a:bodyPr>
          <a:lstStyle/>
          <a:p>
            <a:r>
              <a:rPr lang="en-US" dirty="0" err="1"/>
              <a:t>Gemino’s</a:t>
            </a:r>
            <a:r>
              <a:rPr lang="en-US" dirty="0"/>
              <a:t> Neural Video Conferencing</a:t>
            </a:r>
          </a:p>
        </p:txBody>
      </p:sp>
    </p:spTree>
    <p:custDataLst>
      <p:tags r:id="rId1"/>
    </p:custDataLst>
    <p:extLst>
      <p:ext uri="{BB962C8B-B14F-4D97-AF65-F5344CB8AC3E}">
        <p14:creationId xmlns:p14="http://schemas.microsoft.com/office/powerpoint/2010/main" val="684711053"/>
      </p:ext>
    </p:extLst>
  </p:cSld>
  <p:clrMapOvr>
    <a:masterClrMapping/>
  </p:clrMapOvr>
  <mc:AlternateContent xmlns:mc="http://schemas.openxmlformats.org/markup-compatibility/2006" xmlns:p14="http://schemas.microsoft.com/office/powerpoint/2010/main">
    <mc:Choice Requires="p14">
      <p:transition spd="slow" p14:dur="2000" advTm="174408"/>
    </mc:Choice>
    <mc:Fallback xmlns="">
      <p:transition spd="slow" advTm="174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clothing, posing, dress&#10;&#10;Description automatically generated">
            <a:extLst>
              <a:ext uri="{FF2B5EF4-FFF2-40B4-BE49-F238E27FC236}">
                <a16:creationId xmlns:a16="http://schemas.microsoft.com/office/drawing/2014/main" id="{EB7A3A6E-D08F-C29A-6993-BA19CF54D007}"/>
              </a:ext>
            </a:extLst>
          </p:cNvPr>
          <p:cNvPicPr>
            <a:picLocks noChangeAspect="1"/>
          </p:cNvPicPr>
          <p:nvPr/>
        </p:nvPicPr>
        <p:blipFill>
          <a:blip r:embed="rId3"/>
          <a:stretch>
            <a:fillRect/>
          </a:stretch>
        </p:blipFill>
        <p:spPr>
          <a:xfrm>
            <a:off x="7035413" y="2711071"/>
            <a:ext cx="3124792" cy="3123795"/>
          </a:xfrm>
          <a:prstGeom prst="rect">
            <a:avLst/>
          </a:prstGeom>
        </p:spPr>
      </p:pic>
      <p:sp>
        <p:nvSpPr>
          <p:cNvPr id="2" name="Title 1">
            <a:extLst>
              <a:ext uri="{FF2B5EF4-FFF2-40B4-BE49-F238E27FC236}">
                <a16:creationId xmlns:a16="http://schemas.microsoft.com/office/drawing/2014/main" id="{5B9DF372-4E93-1A46-8869-C8474C026409}"/>
              </a:ext>
            </a:extLst>
          </p:cNvPr>
          <p:cNvSpPr>
            <a:spLocks noGrp="1"/>
          </p:cNvSpPr>
          <p:nvPr>
            <p:ph type="title"/>
          </p:nvPr>
        </p:nvSpPr>
        <p:spPr/>
        <p:txBody>
          <a:bodyPr/>
          <a:lstStyle/>
          <a:p>
            <a:r>
              <a:rPr lang="en-US" dirty="0"/>
              <a:t>Super Resolution Approaches</a:t>
            </a:r>
          </a:p>
        </p:txBody>
      </p:sp>
      <p:sp>
        <p:nvSpPr>
          <p:cNvPr id="3" name="Content Placeholder 2">
            <a:extLst>
              <a:ext uri="{FF2B5EF4-FFF2-40B4-BE49-F238E27FC236}">
                <a16:creationId xmlns:a16="http://schemas.microsoft.com/office/drawing/2014/main" id="{A24F976D-B134-9244-BF44-2D9BE03D6B6D}"/>
              </a:ext>
            </a:extLst>
          </p:cNvPr>
          <p:cNvSpPr>
            <a:spLocks noGrp="1"/>
          </p:cNvSpPr>
          <p:nvPr>
            <p:ph idx="1"/>
          </p:nvPr>
        </p:nvSpPr>
        <p:spPr>
          <a:xfrm>
            <a:off x="838200" y="1610398"/>
            <a:ext cx="10515600" cy="4351338"/>
          </a:xfrm>
        </p:spPr>
        <p:txBody>
          <a:bodyPr/>
          <a:lstStyle/>
          <a:p>
            <a:pPr marL="0" indent="0">
              <a:buNone/>
            </a:pPr>
            <a:r>
              <a:rPr lang="en-US" dirty="0"/>
              <a:t>High-frequency content is missed</a:t>
            </a:r>
            <a:endParaRPr lang="en-US" dirty="0">
              <a:solidFill>
                <a:srgbClr val="FF0000"/>
              </a:solidFill>
            </a:endParaRPr>
          </a:p>
        </p:txBody>
      </p:sp>
      <p:pic>
        <p:nvPicPr>
          <p:cNvPr id="17" name="Picture 16">
            <a:extLst>
              <a:ext uri="{FF2B5EF4-FFF2-40B4-BE49-F238E27FC236}">
                <a16:creationId xmlns:a16="http://schemas.microsoft.com/office/drawing/2014/main" id="{F5045FA7-4516-A237-455F-509B4ED3F12E}"/>
              </a:ext>
            </a:extLst>
          </p:cNvPr>
          <p:cNvPicPr>
            <a:picLocks noChangeAspect="1"/>
          </p:cNvPicPr>
          <p:nvPr/>
        </p:nvPicPr>
        <p:blipFill rotWithShape="1">
          <a:blip r:embed="rId4"/>
          <a:srcRect l="25147" t="36761" r="50077" b="31831"/>
          <a:stretch/>
        </p:blipFill>
        <p:spPr>
          <a:xfrm>
            <a:off x="2398639" y="2699681"/>
            <a:ext cx="3124793" cy="3135186"/>
          </a:xfrm>
          <a:prstGeom prst="rect">
            <a:avLst/>
          </a:prstGeom>
        </p:spPr>
      </p:pic>
      <p:sp>
        <p:nvSpPr>
          <p:cNvPr id="18" name="TextBox 17">
            <a:extLst>
              <a:ext uri="{FF2B5EF4-FFF2-40B4-BE49-F238E27FC236}">
                <a16:creationId xmlns:a16="http://schemas.microsoft.com/office/drawing/2014/main" id="{698D0399-97FF-294B-092D-D3E77C118881}"/>
              </a:ext>
            </a:extLst>
          </p:cNvPr>
          <p:cNvSpPr txBox="1"/>
          <p:nvPr/>
        </p:nvSpPr>
        <p:spPr>
          <a:xfrm>
            <a:off x="2619240" y="2310962"/>
            <a:ext cx="2683590" cy="400110"/>
          </a:xfrm>
          <a:prstGeom prst="rect">
            <a:avLst/>
          </a:prstGeom>
          <a:noFill/>
        </p:spPr>
        <p:txBody>
          <a:bodyPr wrap="square" rtlCol="0">
            <a:spAutoFit/>
          </a:bodyPr>
          <a:lstStyle/>
          <a:p>
            <a:pPr algn="ctr"/>
            <a:r>
              <a:rPr lang="en-US" sz="2000" dirty="0">
                <a:latin typeface="Helvetica" pitchFamily="2" charset="0"/>
                <a:cs typeface="Gill Sans" panose="020B0502020104020203" pitchFamily="34" charset="-79"/>
              </a:rPr>
              <a:t>1024x1024 Target</a:t>
            </a:r>
          </a:p>
        </p:txBody>
      </p:sp>
      <p:sp>
        <p:nvSpPr>
          <p:cNvPr id="19" name="TextBox 18">
            <a:extLst>
              <a:ext uri="{FF2B5EF4-FFF2-40B4-BE49-F238E27FC236}">
                <a16:creationId xmlns:a16="http://schemas.microsoft.com/office/drawing/2014/main" id="{07DAD121-1F6B-A555-FC1B-8D5D7CED3A3E}"/>
              </a:ext>
            </a:extLst>
          </p:cNvPr>
          <p:cNvSpPr txBox="1"/>
          <p:nvPr/>
        </p:nvSpPr>
        <p:spPr>
          <a:xfrm>
            <a:off x="6959574" y="2291895"/>
            <a:ext cx="3302051" cy="400110"/>
          </a:xfrm>
          <a:prstGeom prst="rect">
            <a:avLst/>
          </a:prstGeom>
          <a:noFill/>
        </p:spPr>
        <p:txBody>
          <a:bodyPr wrap="square" rtlCol="0">
            <a:spAutoFit/>
          </a:bodyPr>
          <a:lstStyle/>
          <a:p>
            <a:pPr algn="ctr"/>
            <a:r>
              <a:rPr lang="en-US" sz="2000" dirty="0" err="1">
                <a:latin typeface="Helvetica" pitchFamily="2" charset="0"/>
                <a:cs typeface="Gill Sans" panose="020B0502020104020203" pitchFamily="34" charset="-79"/>
              </a:rPr>
              <a:t>Upsampled</a:t>
            </a:r>
            <a:r>
              <a:rPr lang="en-US" sz="2000" dirty="0">
                <a:latin typeface="Helvetica" pitchFamily="2" charset="0"/>
                <a:cs typeface="Gill Sans" panose="020B0502020104020203" pitchFamily="34" charset="-79"/>
              </a:rPr>
              <a:t> 128x128 Target</a:t>
            </a:r>
          </a:p>
        </p:txBody>
      </p:sp>
      <p:sp>
        <p:nvSpPr>
          <p:cNvPr id="21" name="TextBox 20">
            <a:extLst>
              <a:ext uri="{FF2B5EF4-FFF2-40B4-BE49-F238E27FC236}">
                <a16:creationId xmlns:a16="http://schemas.microsoft.com/office/drawing/2014/main" id="{F474EB86-CD19-F580-E190-B2EFEF0AE71D}"/>
              </a:ext>
            </a:extLst>
          </p:cNvPr>
          <p:cNvSpPr txBox="1"/>
          <p:nvPr/>
        </p:nvSpPr>
        <p:spPr>
          <a:xfrm>
            <a:off x="454408" y="6097488"/>
            <a:ext cx="10899392" cy="523220"/>
          </a:xfrm>
          <a:prstGeom prst="rect">
            <a:avLst/>
          </a:prstGeom>
          <a:noFill/>
        </p:spPr>
        <p:txBody>
          <a:bodyPr wrap="square" rtlCol="0">
            <a:spAutoFit/>
          </a:bodyPr>
          <a:lstStyle/>
          <a:p>
            <a:r>
              <a:rPr lang="en-US" sz="2800" dirty="0">
                <a:latin typeface="Gill Sans Light" panose="020B0302020104020203" pitchFamily="34" charset="-79"/>
                <a:cs typeface="Gill Sans Light" panose="020B0302020104020203" pitchFamily="34" charset="-79"/>
              </a:rPr>
              <a:t>Can we recover the high-frequency information from a reference frame?</a:t>
            </a:r>
          </a:p>
        </p:txBody>
      </p:sp>
      <p:sp>
        <p:nvSpPr>
          <p:cNvPr id="4" name="Oval 3">
            <a:extLst>
              <a:ext uri="{FF2B5EF4-FFF2-40B4-BE49-F238E27FC236}">
                <a16:creationId xmlns:a16="http://schemas.microsoft.com/office/drawing/2014/main" id="{5BFEF5B2-7AAF-FC49-5B44-D702562114ED}"/>
              </a:ext>
            </a:extLst>
          </p:cNvPr>
          <p:cNvSpPr/>
          <p:nvPr/>
        </p:nvSpPr>
        <p:spPr>
          <a:xfrm>
            <a:off x="7035413" y="4309473"/>
            <a:ext cx="920054" cy="7856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565E1B4-BBE2-CD4D-CBEA-51545B944BE8}"/>
              </a:ext>
            </a:extLst>
          </p:cNvPr>
          <p:cNvSpPr/>
          <p:nvPr/>
        </p:nvSpPr>
        <p:spPr>
          <a:xfrm>
            <a:off x="8228494" y="4526129"/>
            <a:ext cx="658833" cy="6331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447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FAD7C-D125-FC52-936B-542146D6CE6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3BD1C2E-EFA7-6F9A-07D6-DACB3E4AA07E}"/>
              </a:ext>
            </a:extLst>
          </p:cNvPr>
          <p:cNvPicPr>
            <a:picLocks noChangeAspect="1"/>
          </p:cNvPicPr>
          <p:nvPr/>
        </p:nvPicPr>
        <p:blipFill>
          <a:blip r:embed="rId3"/>
          <a:stretch>
            <a:fillRect/>
          </a:stretch>
        </p:blipFill>
        <p:spPr>
          <a:xfrm>
            <a:off x="1922724" y="1142970"/>
            <a:ext cx="8343943" cy="5394960"/>
          </a:xfrm>
          <a:prstGeom prst="rect">
            <a:avLst/>
          </a:prstGeom>
        </p:spPr>
      </p:pic>
      <p:sp>
        <p:nvSpPr>
          <p:cNvPr id="6" name="Rectangle 5">
            <a:extLst>
              <a:ext uri="{FF2B5EF4-FFF2-40B4-BE49-F238E27FC236}">
                <a16:creationId xmlns:a16="http://schemas.microsoft.com/office/drawing/2014/main" id="{623FD059-508E-C1C5-0873-70CF3789A59F}"/>
              </a:ext>
            </a:extLst>
          </p:cNvPr>
          <p:cNvSpPr/>
          <p:nvPr/>
        </p:nvSpPr>
        <p:spPr>
          <a:xfrm>
            <a:off x="1922724" y="1557338"/>
            <a:ext cx="2549264" cy="2714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2FBFBE2-F44F-E16A-75BD-56952B7D27B6}"/>
              </a:ext>
            </a:extLst>
          </p:cNvPr>
          <p:cNvSpPr/>
          <p:nvPr/>
        </p:nvSpPr>
        <p:spPr>
          <a:xfrm>
            <a:off x="1922724" y="6266468"/>
            <a:ext cx="2549264" cy="2714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DE51BB8-0B37-2EEE-BB64-DB6B780A7AF2}"/>
              </a:ext>
            </a:extLst>
          </p:cNvPr>
          <p:cNvSpPr/>
          <p:nvPr/>
        </p:nvSpPr>
        <p:spPr>
          <a:xfrm>
            <a:off x="2117985" y="4281487"/>
            <a:ext cx="2711189" cy="18192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7A12043-222F-EA7A-FCFD-200B121F6076}"/>
              </a:ext>
            </a:extLst>
          </p:cNvPr>
          <p:cNvGrpSpPr/>
          <p:nvPr/>
        </p:nvGrpSpPr>
        <p:grpSpPr>
          <a:xfrm>
            <a:off x="5529263" y="2121188"/>
            <a:ext cx="4544752" cy="3879562"/>
            <a:chOff x="5529263" y="2121188"/>
            <a:chExt cx="4544752" cy="3879562"/>
          </a:xfrm>
        </p:grpSpPr>
        <p:sp>
          <p:nvSpPr>
            <p:cNvPr id="9" name="Rectangle 8">
              <a:extLst>
                <a:ext uri="{FF2B5EF4-FFF2-40B4-BE49-F238E27FC236}">
                  <a16:creationId xmlns:a16="http://schemas.microsoft.com/office/drawing/2014/main" id="{F1ED3EE2-72EF-769B-3EF0-3C8AD4B1BA00}"/>
                </a:ext>
              </a:extLst>
            </p:cNvPr>
            <p:cNvSpPr/>
            <p:nvPr/>
          </p:nvSpPr>
          <p:spPr>
            <a:xfrm>
              <a:off x="6370897" y="2121188"/>
              <a:ext cx="3703118" cy="38795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01DA76-A153-6DBF-1120-880326A69E93}"/>
                </a:ext>
              </a:extLst>
            </p:cNvPr>
            <p:cNvSpPr/>
            <p:nvPr/>
          </p:nvSpPr>
          <p:spPr>
            <a:xfrm>
              <a:off x="5529263" y="3891945"/>
              <a:ext cx="3328987" cy="21088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C858D5FE-918F-C9E7-7263-9583518C79B9}"/>
              </a:ext>
            </a:extLst>
          </p:cNvPr>
          <p:cNvSpPr>
            <a:spLocks noGrp="1"/>
          </p:cNvSpPr>
          <p:nvPr>
            <p:ph type="title"/>
          </p:nvPr>
        </p:nvSpPr>
        <p:spPr>
          <a:xfrm>
            <a:off x="838200" y="365125"/>
            <a:ext cx="10515600" cy="1325563"/>
          </a:xfrm>
        </p:spPr>
        <p:txBody>
          <a:bodyPr/>
          <a:lstStyle/>
          <a:p>
            <a:r>
              <a:rPr lang="en-US" dirty="0" err="1"/>
              <a:t>Gemino</a:t>
            </a:r>
            <a:r>
              <a:rPr lang="en-US" dirty="0"/>
              <a:t> Design</a:t>
            </a:r>
          </a:p>
        </p:txBody>
      </p:sp>
    </p:spTree>
    <p:extLst>
      <p:ext uri="{BB962C8B-B14F-4D97-AF65-F5344CB8AC3E}">
        <p14:creationId xmlns:p14="http://schemas.microsoft.com/office/powerpoint/2010/main" val="2761018984"/>
      </p:ext>
    </p:extLst>
  </p:cSld>
  <p:clrMapOvr>
    <a:masterClrMapping/>
  </p:clrMapOvr>
  <mc:AlternateContent xmlns:mc="http://schemas.openxmlformats.org/markup-compatibility/2006" xmlns:p14="http://schemas.microsoft.com/office/powerpoint/2010/main">
    <mc:Choice Requires="p14">
      <p:transition spd="slow" p14:dur="2000" advTm="26650"/>
    </mc:Choice>
    <mc:Fallback xmlns="">
      <p:transition spd="slow" advTm="2665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C2797-620F-4BB6-5642-19EDDD68571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1ECC482-C70D-331D-A4B6-697B8D26065C}"/>
              </a:ext>
            </a:extLst>
          </p:cNvPr>
          <p:cNvPicPr>
            <a:picLocks noChangeAspect="1"/>
          </p:cNvPicPr>
          <p:nvPr/>
        </p:nvPicPr>
        <p:blipFill>
          <a:blip r:embed="rId3"/>
          <a:stretch>
            <a:fillRect/>
          </a:stretch>
        </p:blipFill>
        <p:spPr>
          <a:xfrm>
            <a:off x="1922724" y="1142970"/>
            <a:ext cx="8343943" cy="5394960"/>
          </a:xfrm>
          <a:prstGeom prst="rect">
            <a:avLst/>
          </a:prstGeom>
        </p:spPr>
      </p:pic>
      <p:sp>
        <p:nvSpPr>
          <p:cNvPr id="6" name="Rectangle 5">
            <a:extLst>
              <a:ext uri="{FF2B5EF4-FFF2-40B4-BE49-F238E27FC236}">
                <a16:creationId xmlns:a16="http://schemas.microsoft.com/office/drawing/2014/main" id="{68A163D0-F1AD-123A-8FD2-34DD7A2064F5}"/>
              </a:ext>
            </a:extLst>
          </p:cNvPr>
          <p:cNvSpPr/>
          <p:nvPr/>
        </p:nvSpPr>
        <p:spPr>
          <a:xfrm>
            <a:off x="1922724" y="1557338"/>
            <a:ext cx="2549264" cy="2714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1595D4A-D27B-7DAA-F6D7-1BE1326D1083}"/>
              </a:ext>
            </a:extLst>
          </p:cNvPr>
          <p:cNvGrpSpPr/>
          <p:nvPr/>
        </p:nvGrpSpPr>
        <p:grpSpPr>
          <a:xfrm>
            <a:off x="5529263" y="2121188"/>
            <a:ext cx="4544752" cy="3879562"/>
            <a:chOff x="5529263" y="2121188"/>
            <a:chExt cx="4544752" cy="3879562"/>
          </a:xfrm>
        </p:grpSpPr>
        <p:sp>
          <p:nvSpPr>
            <p:cNvPr id="9" name="Rectangle 8">
              <a:extLst>
                <a:ext uri="{FF2B5EF4-FFF2-40B4-BE49-F238E27FC236}">
                  <a16:creationId xmlns:a16="http://schemas.microsoft.com/office/drawing/2014/main" id="{7990F137-CCAA-FDBB-1351-9FE3E0425B3A}"/>
                </a:ext>
              </a:extLst>
            </p:cNvPr>
            <p:cNvSpPr/>
            <p:nvPr/>
          </p:nvSpPr>
          <p:spPr>
            <a:xfrm>
              <a:off x="6370897" y="2121188"/>
              <a:ext cx="3703118" cy="38795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17B454D-5CC9-CA9F-85B1-5D576D93E044}"/>
                </a:ext>
              </a:extLst>
            </p:cNvPr>
            <p:cNvSpPr/>
            <p:nvPr/>
          </p:nvSpPr>
          <p:spPr>
            <a:xfrm>
              <a:off x="5529263" y="3891945"/>
              <a:ext cx="3328987" cy="21088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029C3D7-9D9C-2BE5-59B5-1ACBBE3F3F6D}"/>
              </a:ext>
            </a:extLst>
          </p:cNvPr>
          <p:cNvSpPr>
            <a:spLocks noGrp="1"/>
          </p:cNvSpPr>
          <p:nvPr>
            <p:ph type="title"/>
          </p:nvPr>
        </p:nvSpPr>
        <p:spPr>
          <a:xfrm>
            <a:off x="838200" y="365125"/>
            <a:ext cx="10515600" cy="1325563"/>
          </a:xfrm>
        </p:spPr>
        <p:txBody>
          <a:bodyPr/>
          <a:lstStyle/>
          <a:p>
            <a:r>
              <a:rPr lang="en-US" dirty="0" err="1"/>
              <a:t>Gemino</a:t>
            </a:r>
            <a:r>
              <a:rPr lang="en-US" dirty="0"/>
              <a:t> Design</a:t>
            </a:r>
          </a:p>
        </p:txBody>
      </p:sp>
    </p:spTree>
    <p:extLst>
      <p:ext uri="{BB962C8B-B14F-4D97-AF65-F5344CB8AC3E}">
        <p14:creationId xmlns:p14="http://schemas.microsoft.com/office/powerpoint/2010/main" val="2985356911"/>
      </p:ext>
    </p:extLst>
  </p:cSld>
  <p:clrMapOvr>
    <a:masterClrMapping/>
  </p:clrMapOvr>
  <mc:AlternateContent xmlns:mc="http://schemas.openxmlformats.org/markup-compatibility/2006" xmlns:p14="http://schemas.microsoft.com/office/powerpoint/2010/main">
    <mc:Choice Requires="p14">
      <p:transition spd="slow" p14:dur="2000" advTm="20323"/>
    </mc:Choice>
    <mc:Fallback xmlns="">
      <p:transition spd="slow" advTm="2032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B35A2-8E57-93CF-2CC9-96A7568D83C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98A2598-7820-A0AA-7AB1-08BA7CE73F99}"/>
              </a:ext>
            </a:extLst>
          </p:cNvPr>
          <p:cNvPicPr>
            <a:picLocks noChangeAspect="1"/>
          </p:cNvPicPr>
          <p:nvPr/>
        </p:nvPicPr>
        <p:blipFill>
          <a:blip r:embed="rId3"/>
          <a:stretch>
            <a:fillRect/>
          </a:stretch>
        </p:blipFill>
        <p:spPr>
          <a:xfrm>
            <a:off x="1922724" y="1142970"/>
            <a:ext cx="8343943" cy="5394960"/>
          </a:xfrm>
          <a:prstGeom prst="rect">
            <a:avLst/>
          </a:prstGeom>
        </p:spPr>
      </p:pic>
      <p:sp>
        <p:nvSpPr>
          <p:cNvPr id="2" name="Title 1">
            <a:extLst>
              <a:ext uri="{FF2B5EF4-FFF2-40B4-BE49-F238E27FC236}">
                <a16:creationId xmlns:a16="http://schemas.microsoft.com/office/drawing/2014/main" id="{17913C82-9136-A178-C231-766B7C6543C8}"/>
              </a:ext>
            </a:extLst>
          </p:cNvPr>
          <p:cNvSpPr>
            <a:spLocks noGrp="1"/>
          </p:cNvSpPr>
          <p:nvPr>
            <p:ph type="title"/>
          </p:nvPr>
        </p:nvSpPr>
        <p:spPr>
          <a:xfrm>
            <a:off x="838200" y="365125"/>
            <a:ext cx="10515600" cy="1325563"/>
          </a:xfrm>
        </p:spPr>
        <p:txBody>
          <a:bodyPr/>
          <a:lstStyle/>
          <a:p>
            <a:r>
              <a:rPr lang="en-US" dirty="0" err="1"/>
              <a:t>Gemino</a:t>
            </a:r>
            <a:r>
              <a:rPr lang="en-US" dirty="0"/>
              <a:t> Design</a:t>
            </a:r>
          </a:p>
        </p:txBody>
      </p:sp>
      <p:sp>
        <p:nvSpPr>
          <p:cNvPr id="10" name="Rectangle 9">
            <a:extLst>
              <a:ext uri="{FF2B5EF4-FFF2-40B4-BE49-F238E27FC236}">
                <a16:creationId xmlns:a16="http://schemas.microsoft.com/office/drawing/2014/main" id="{90703703-E644-1406-F534-C63EFC7C08DE}"/>
              </a:ext>
            </a:extLst>
          </p:cNvPr>
          <p:cNvSpPr/>
          <p:nvPr/>
        </p:nvSpPr>
        <p:spPr>
          <a:xfrm>
            <a:off x="5564580" y="5165765"/>
            <a:ext cx="111825" cy="7243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B085E1-914D-86CB-1CD7-E3ABAF3E5B22}"/>
              </a:ext>
            </a:extLst>
          </p:cNvPr>
          <p:cNvSpPr/>
          <p:nvPr/>
        </p:nvSpPr>
        <p:spPr>
          <a:xfrm>
            <a:off x="5620492" y="5593278"/>
            <a:ext cx="3024744" cy="3918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312EE2-B2EC-4ABA-9013-45C9594F325C}"/>
              </a:ext>
            </a:extLst>
          </p:cNvPr>
          <p:cNvSpPr/>
          <p:nvPr/>
        </p:nvSpPr>
        <p:spPr>
          <a:xfrm>
            <a:off x="8455231" y="3135086"/>
            <a:ext cx="245917" cy="25799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0EB6038-B49E-D1B9-1BE2-37D78F6BF1E0}"/>
              </a:ext>
            </a:extLst>
          </p:cNvPr>
          <p:cNvSpPr/>
          <p:nvPr/>
        </p:nvSpPr>
        <p:spPr>
          <a:xfrm rot="5400000">
            <a:off x="8680860" y="2814451"/>
            <a:ext cx="237507" cy="688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9193779"/>
      </p:ext>
    </p:extLst>
  </p:cSld>
  <p:clrMapOvr>
    <a:masterClrMapping/>
  </p:clrMapOvr>
  <mc:AlternateContent xmlns:mc="http://schemas.openxmlformats.org/markup-compatibility/2006" xmlns:p14="http://schemas.microsoft.com/office/powerpoint/2010/main">
    <mc:Choice Requires="p14">
      <p:transition spd="slow" p14:dur="2000" advTm="56703"/>
    </mc:Choice>
    <mc:Fallback xmlns="">
      <p:transition spd="slow" advTm="5670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B35A2-8E57-93CF-2CC9-96A7568D83C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98A2598-7820-A0AA-7AB1-08BA7CE73F99}"/>
              </a:ext>
            </a:extLst>
          </p:cNvPr>
          <p:cNvPicPr>
            <a:picLocks noChangeAspect="1"/>
          </p:cNvPicPr>
          <p:nvPr/>
        </p:nvPicPr>
        <p:blipFill>
          <a:blip r:embed="rId3"/>
          <a:stretch>
            <a:fillRect/>
          </a:stretch>
        </p:blipFill>
        <p:spPr>
          <a:xfrm>
            <a:off x="1922724" y="1142970"/>
            <a:ext cx="8343943" cy="5394960"/>
          </a:xfrm>
          <a:prstGeom prst="rect">
            <a:avLst/>
          </a:prstGeom>
        </p:spPr>
      </p:pic>
      <p:sp>
        <p:nvSpPr>
          <p:cNvPr id="2" name="Title 1">
            <a:extLst>
              <a:ext uri="{FF2B5EF4-FFF2-40B4-BE49-F238E27FC236}">
                <a16:creationId xmlns:a16="http://schemas.microsoft.com/office/drawing/2014/main" id="{17913C82-9136-A178-C231-766B7C6543C8}"/>
              </a:ext>
            </a:extLst>
          </p:cNvPr>
          <p:cNvSpPr>
            <a:spLocks noGrp="1"/>
          </p:cNvSpPr>
          <p:nvPr>
            <p:ph type="title"/>
          </p:nvPr>
        </p:nvSpPr>
        <p:spPr>
          <a:xfrm>
            <a:off x="838200" y="365125"/>
            <a:ext cx="10515600" cy="1325563"/>
          </a:xfrm>
        </p:spPr>
        <p:txBody>
          <a:bodyPr/>
          <a:lstStyle/>
          <a:p>
            <a:r>
              <a:rPr lang="en-US" dirty="0" err="1"/>
              <a:t>Gemino</a:t>
            </a:r>
            <a:r>
              <a:rPr lang="en-US" dirty="0"/>
              <a:t> Design: High-</a:t>
            </a:r>
            <a:r>
              <a:rPr lang="en-US" dirty="0" err="1"/>
              <a:t>freq</a:t>
            </a:r>
            <a:r>
              <a:rPr lang="en-US" dirty="0"/>
              <a:t> Conditional SR</a:t>
            </a:r>
          </a:p>
        </p:txBody>
      </p:sp>
      <p:sp>
        <p:nvSpPr>
          <p:cNvPr id="3" name="TextBox 2">
            <a:extLst>
              <a:ext uri="{FF2B5EF4-FFF2-40B4-BE49-F238E27FC236}">
                <a16:creationId xmlns:a16="http://schemas.microsoft.com/office/drawing/2014/main" id="{675BB707-15E9-7418-2963-BA50A20FABD2}"/>
              </a:ext>
            </a:extLst>
          </p:cNvPr>
          <p:cNvSpPr txBox="1"/>
          <p:nvPr/>
        </p:nvSpPr>
        <p:spPr>
          <a:xfrm>
            <a:off x="8670472" y="2579914"/>
            <a:ext cx="293914" cy="369332"/>
          </a:xfrm>
          <a:prstGeom prst="rect">
            <a:avLst/>
          </a:prstGeom>
          <a:noFill/>
        </p:spPr>
        <p:txBody>
          <a:bodyPr wrap="square" rtlCol="0">
            <a:spAutoFit/>
          </a:bodyPr>
          <a:lstStyle/>
          <a:p>
            <a:r>
              <a:rPr lang="en-US" dirty="0"/>
              <a:t>1</a:t>
            </a:r>
          </a:p>
        </p:txBody>
      </p:sp>
      <p:sp>
        <p:nvSpPr>
          <p:cNvPr id="5" name="TextBox 4">
            <a:extLst>
              <a:ext uri="{FF2B5EF4-FFF2-40B4-BE49-F238E27FC236}">
                <a16:creationId xmlns:a16="http://schemas.microsoft.com/office/drawing/2014/main" id="{A2CC2F39-B789-4B9F-EFF4-540C12197E1A}"/>
              </a:ext>
            </a:extLst>
          </p:cNvPr>
          <p:cNvSpPr txBox="1"/>
          <p:nvPr/>
        </p:nvSpPr>
        <p:spPr>
          <a:xfrm>
            <a:off x="8670472" y="3244334"/>
            <a:ext cx="293914" cy="369332"/>
          </a:xfrm>
          <a:prstGeom prst="rect">
            <a:avLst/>
          </a:prstGeom>
          <a:noFill/>
        </p:spPr>
        <p:txBody>
          <a:bodyPr wrap="square" rtlCol="0">
            <a:spAutoFit/>
          </a:bodyPr>
          <a:lstStyle/>
          <a:p>
            <a:r>
              <a:rPr lang="en-US" dirty="0"/>
              <a:t>2</a:t>
            </a:r>
          </a:p>
        </p:txBody>
      </p:sp>
    </p:spTree>
    <p:extLst>
      <p:ext uri="{BB962C8B-B14F-4D97-AF65-F5344CB8AC3E}">
        <p14:creationId xmlns:p14="http://schemas.microsoft.com/office/powerpoint/2010/main" val="2675010882"/>
      </p:ext>
    </p:extLst>
  </p:cSld>
  <p:clrMapOvr>
    <a:masterClrMapping/>
  </p:clrMapOvr>
  <mc:AlternateContent xmlns:mc="http://schemas.openxmlformats.org/markup-compatibility/2006" xmlns:p14="http://schemas.microsoft.com/office/powerpoint/2010/main">
    <mc:Choice Requires="p14">
      <p:transition spd="slow" p14:dur="2000" advTm="56703"/>
    </mc:Choice>
    <mc:Fallback xmlns="">
      <p:transition spd="slow" advTm="5670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1">
            <a:extLst>
              <a:ext uri="{FF2B5EF4-FFF2-40B4-BE49-F238E27FC236}">
                <a16:creationId xmlns:a16="http://schemas.microsoft.com/office/drawing/2014/main" id="{383B58A8-54AD-004B-BAEC-243E7AAD779A}"/>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Gill Sans" panose="020B0502020104020203" pitchFamily="34" charset="-79"/>
                <a:ea typeface="+mj-ea"/>
                <a:cs typeface="Gill Sans" panose="020B0502020104020203" pitchFamily="34" charset="-79"/>
              </a:defRPr>
            </a:lvl1pPr>
          </a:lstStyle>
          <a:p>
            <a:r>
              <a:rPr lang="en-US" dirty="0"/>
              <a:t>System Prototype</a:t>
            </a:r>
          </a:p>
        </p:txBody>
      </p:sp>
      <p:pic>
        <p:nvPicPr>
          <p:cNvPr id="2" name="Picture 1">
            <a:extLst>
              <a:ext uri="{FF2B5EF4-FFF2-40B4-BE49-F238E27FC236}">
                <a16:creationId xmlns:a16="http://schemas.microsoft.com/office/drawing/2014/main" id="{572463F8-0CFB-4215-A7E4-FE47FBB40CF1}"/>
              </a:ext>
            </a:extLst>
          </p:cNvPr>
          <p:cNvPicPr>
            <a:picLocks noChangeAspect="1"/>
          </p:cNvPicPr>
          <p:nvPr/>
        </p:nvPicPr>
        <p:blipFill>
          <a:blip r:embed="rId3"/>
          <a:stretch>
            <a:fillRect/>
          </a:stretch>
        </p:blipFill>
        <p:spPr>
          <a:xfrm>
            <a:off x="1918481" y="1379190"/>
            <a:ext cx="8348472" cy="5109667"/>
          </a:xfrm>
          <a:prstGeom prst="rect">
            <a:avLst/>
          </a:prstGeom>
        </p:spPr>
      </p:pic>
    </p:spTree>
    <p:extLst>
      <p:ext uri="{BB962C8B-B14F-4D97-AF65-F5344CB8AC3E}">
        <p14:creationId xmlns:p14="http://schemas.microsoft.com/office/powerpoint/2010/main" val="907153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1">
            <a:extLst>
              <a:ext uri="{FF2B5EF4-FFF2-40B4-BE49-F238E27FC236}">
                <a16:creationId xmlns:a16="http://schemas.microsoft.com/office/drawing/2014/main" id="{383B58A8-54AD-004B-BAEC-243E7AAD779A}"/>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Gill Sans" panose="020B0502020104020203" pitchFamily="34" charset="-79"/>
                <a:ea typeface="+mj-ea"/>
                <a:cs typeface="Gill Sans" panose="020B0502020104020203" pitchFamily="34" charset="-79"/>
              </a:defRPr>
            </a:lvl1pPr>
          </a:lstStyle>
          <a:p>
            <a:r>
              <a:rPr lang="en-US" dirty="0"/>
              <a:t>System Prototype</a:t>
            </a:r>
          </a:p>
        </p:txBody>
      </p:sp>
      <p:pic>
        <p:nvPicPr>
          <p:cNvPr id="3" name="Picture 2">
            <a:extLst>
              <a:ext uri="{FF2B5EF4-FFF2-40B4-BE49-F238E27FC236}">
                <a16:creationId xmlns:a16="http://schemas.microsoft.com/office/drawing/2014/main" id="{DB7893A1-9D24-E12C-3AF9-70256065C5F7}"/>
              </a:ext>
            </a:extLst>
          </p:cNvPr>
          <p:cNvPicPr>
            <a:picLocks noChangeAspect="1"/>
          </p:cNvPicPr>
          <p:nvPr/>
        </p:nvPicPr>
        <p:blipFill>
          <a:blip r:embed="rId3"/>
          <a:stretch>
            <a:fillRect/>
          </a:stretch>
        </p:blipFill>
        <p:spPr>
          <a:xfrm>
            <a:off x="1920240" y="1409515"/>
            <a:ext cx="8348472" cy="5107480"/>
          </a:xfrm>
          <a:prstGeom prst="rect">
            <a:avLst/>
          </a:prstGeom>
        </p:spPr>
      </p:pic>
      <p:grpSp>
        <p:nvGrpSpPr>
          <p:cNvPr id="2" name="Group 1">
            <a:extLst>
              <a:ext uri="{FF2B5EF4-FFF2-40B4-BE49-F238E27FC236}">
                <a16:creationId xmlns:a16="http://schemas.microsoft.com/office/drawing/2014/main" id="{CF1278D4-A67C-1B6A-C176-7EDC3EB68ACA}"/>
              </a:ext>
            </a:extLst>
          </p:cNvPr>
          <p:cNvGrpSpPr/>
          <p:nvPr/>
        </p:nvGrpSpPr>
        <p:grpSpPr>
          <a:xfrm>
            <a:off x="522956" y="5785296"/>
            <a:ext cx="9322026" cy="920305"/>
            <a:chOff x="3068749" y="5483205"/>
            <a:chExt cx="6514703" cy="700068"/>
          </a:xfrm>
        </p:grpSpPr>
        <p:sp>
          <p:nvSpPr>
            <p:cNvPr id="4" name="Freeform 3">
              <a:extLst>
                <a:ext uri="{FF2B5EF4-FFF2-40B4-BE49-F238E27FC236}">
                  <a16:creationId xmlns:a16="http://schemas.microsoft.com/office/drawing/2014/main" id="{DD9C1E37-C308-803E-A11F-34438ACD06CA}"/>
                </a:ext>
              </a:extLst>
            </p:cNvPr>
            <p:cNvSpPr/>
            <p:nvPr/>
          </p:nvSpPr>
          <p:spPr>
            <a:xfrm>
              <a:off x="4256997" y="5483205"/>
              <a:ext cx="5326455" cy="700068"/>
            </a:xfrm>
            <a:custGeom>
              <a:avLst/>
              <a:gdLst>
                <a:gd name="connsiteX0" fmla="*/ 6055360 w 6055360"/>
                <a:gd name="connsiteY0" fmla="*/ 995680 h 1605280"/>
                <a:gd name="connsiteX1" fmla="*/ 6055360 w 6055360"/>
                <a:gd name="connsiteY1" fmla="*/ 1605280 h 1605280"/>
                <a:gd name="connsiteX2" fmla="*/ 0 w 6055360"/>
                <a:gd name="connsiteY2" fmla="*/ 1605280 h 1605280"/>
                <a:gd name="connsiteX3" fmla="*/ 0 w 6055360"/>
                <a:gd name="connsiteY3" fmla="*/ 0 h 1605280"/>
                <a:gd name="connsiteX0" fmla="*/ 6055360 w 6055360"/>
                <a:gd name="connsiteY0" fmla="*/ 504685 h 1605280"/>
                <a:gd name="connsiteX1" fmla="*/ 6055360 w 6055360"/>
                <a:gd name="connsiteY1" fmla="*/ 1605280 h 1605280"/>
                <a:gd name="connsiteX2" fmla="*/ 0 w 6055360"/>
                <a:gd name="connsiteY2" fmla="*/ 1605280 h 1605280"/>
                <a:gd name="connsiteX3" fmla="*/ 0 w 6055360"/>
                <a:gd name="connsiteY3" fmla="*/ 0 h 1605280"/>
                <a:gd name="connsiteX0" fmla="*/ 6069639 w 6069639"/>
                <a:gd name="connsiteY0" fmla="*/ 0 h 1100595"/>
                <a:gd name="connsiteX1" fmla="*/ 6069639 w 6069639"/>
                <a:gd name="connsiteY1" fmla="*/ 1100595 h 1100595"/>
                <a:gd name="connsiteX2" fmla="*/ 14279 w 6069639"/>
                <a:gd name="connsiteY2" fmla="*/ 1100595 h 1100595"/>
                <a:gd name="connsiteX3" fmla="*/ 0 w 6069639"/>
                <a:gd name="connsiteY3" fmla="*/ 225230 h 1100595"/>
                <a:gd name="connsiteX0" fmla="*/ 6055361 w 6069639"/>
                <a:gd name="connsiteY0" fmla="*/ 0 h 892048"/>
                <a:gd name="connsiteX1" fmla="*/ 6069639 w 6069639"/>
                <a:gd name="connsiteY1" fmla="*/ 892048 h 892048"/>
                <a:gd name="connsiteX2" fmla="*/ 14279 w 6069639"/>
                <a:gd name="connsiteY2" fmla="*/ 892048 h 892048"/>
                <a:gd name="connsiteX3" fmla="*/ 0 w 6069639"/>
                <a:gd name="connsiteY3" fmla="*/ 16683 h 892048"/>
              </a:gdLst>
              <a:ahLst/>
              <a:cxnLst>
                <a:cxn ang="0">
                  <a:pos x="connsiteX0" y="connsiteY0"/>
                </a:cxn>
                <a:cxn ang="0">
                  <a:pos x="connsiteX1" y="connsiteY1"/>
                </a:cxn>
                <a:cxn ang="0">
                  <a:pos x="connsiteX2" y="connsiteY2"/>
                </a:cxn>
                <a:cxn ang="0">
                  <a:pos x="connsiteX3" y="connsiteY3"/>
                </a:cxn>
              </a:cxnLst>
              <a:rect l="l" t="t" r="r" b="b"/>
              <a:pathLst>
                <a:path w="6069639" h="892048">
                  <a:moveTo>
                    <a:pt x="6055361" y="0"/>
                  </a:moveTo>
                  <a:lnTo>
                    <a:pt x="6069639" y="892048"/>
                  </a:lnTo>
                  <a:lnTo>
                    <a:pt x="14279" y="892048"/>
                  </a:lnTo>
                  <a:lnTo>
                    <a:pt x="0" y="16683"/>
                  </a:lnTo>
                </a:path>
              </a:pathLst>
            </a:custGeom>
            <a:noFill/>
            <a:ln w="60325">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95590AA-E955-3800-2E0C-5FA2F84100E1}"/>
                </a:ext>
              </a:extLst>
            </p:cNvPr>
            <p:cNvSpPr txBox="1"/>
            <p:nvPr/>
          </p:nvSpPr>
          <p:spPr>
            <a:xfrm>
              <a:off x="3068749" y="5783163"/>
              <a:ext cx="1784246" cy="304360"/>
            </a:xfrm>
            <a:prstGeom prst="rect">
              <a:avLst/>
            </a:prstGeom>
            <a:noFill/>
          </p:spPr>
          <p:txBody>
            <a:bodyPr wrap="square" rtlCol="0">
              <a:spAutoFit/>
            </a:bodyPr>
            <a:lstStyle/>
            <a:p>
              <a:r>
                <a:rPr lang="en-US" sz="2000" b="1" dirty="0">
                  <a:solidFill>
                    <a:srgbClr val="C00000"/>
                  </a:solidFill>
                  <a:latin typeface="Helvetica" pitchFamily="2" charset="0"/>
                </a:rPr>
                <a:t>target bitrate</a:t>
              </a:r>
            </a:p>
          </p:txBody>
        </p:sp>
      </p:grpSp>
    </p:spTree>
    <p:extLst>
      <p:ext uri="{BB962C8B-B14F-4D97-AF65-F5344CB8AC3E}">
        <p14:creationId xmlns:p14="http://schemas.microsoft.com/office/powerpoint/2010/main" val="59089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1CE0D-C36C-5727-9569-790132495C85}"/>
              </a:ext>
            </a:extLst>
          </p:cNvPr>
          <p:cNvSpPr>
            <a:spLocks noGrp="1"/>
          </p:cNvSpPr>
          <p:nvPr>
            <p:ph type="title"/>
          </p:nvPr>
        </p:nvSpPr>
        <p:spPr/>
        <p:txBody>
          <a:bodyPr/>
          <a:lstStyle/>
          <a:p>
            <a:r>
              <a:rPr lang="en-US" dirty="0"/>
              <a:t>System Optimizations</a:t>
            </a:r>
          </a:p>
        </p:txBody>
      </p:sp>
      <p:sp>
        <p:nvSpPr>
          <p:cNvPr id="3" name="Content Placeholder 2">
            <a:extLst>
              <a:ext uri="{FF2B5EF4-FFF2-40B4-BE49-F238E27FC236}">
                <a16:creationId xmlns:a16="http://schemas.microsoft.com/office/drawing/2014/main" id="{3263C8A9-0A3A-54A9-0DA9-2B05D4E5FFE9}"/>
              </a:ext>
            </a:extLst>
          </p:cNvPr>
          <p:cNvSpPr>
            <a:spLocks noGrp="1"/>
          </p:cNvSpPr>
          <p:nvPr>
            <p:ph idx="1"/>
          </p:nvPr>
        </p:nvSpPr>
        <p:spPr/>
        <p:txBody>
          <a:bodyPr/>
          <a:lstStyle/>
          <a:p>
            <a:r>
              <a:rPr lang="en-US" dirty="0"/>
              <a:t>Improving Model Fidelity:</a:t>
            </a:r>
          </a:p>
          <a:p>
            <a:pPr lvl="1"/>
            <a:r>
              <a:rPr lang="en-US" dirty="0"/>
              <a:t>Codec-in-the-loop Training</a:t>
            </a:r>
          </a:p>
          <a:p>
            <a:pPr lvl="1"/>
            <a:r>
              <a:rPr lang="en-US" dirty="0"/>
              <a:t>Personalization</a:t>
            </a:r>
          </a:p>
          <a:p>
            <a:pPr marL="457200" lvl="1" indent="0">
              <a:buNone/>
            </a:pPr>
            <a:endParaRPr lang="en-US" dirty="0"/>
          </a:p>
          <a:p>
            <a:r>
              <a:rPr lang="en-US" dirty="0"/>
              <a:t>Reducing Computational Overheads</a:t>
            </a:r>
          </a:p>
          <a:p>
            <a:pPr lvl="1"/>
            <a:r>
              <a:rPr lang="en-US" dirty="0"/>
              <a:t>Multi-scale Architecture</a:t>
            </a:r>
          </a:p>
          <a:p>
            <a:pPr lvl="1"/>
            <a:r>
              <a:rPr lang="en-US" dirty="0"/>
              <a:t>Neural Architecture Search</a:t>
            </a:r>
          </a:p>
        </p:txBody>
      </p:sp>
    </p:spTree>
    <p:extLst>
      <p:ext uri="{BB962C8B-B14F-4D97-AF65-F5344CB8AC3E}">
        <p14:creationId xmlns:p14="http://schemas.microsoft.com/office/powerpoint/2010/main" val="387132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DF372-4E93-1A46-8869-C8474C026409}"/>
              </a:ext>
            </a:extLst>
          </p:cNvPr>
          <p:cNvSpPr>
            <a:spLocks noGrp="1"/>
          </p:cNvSpPr>
          <p:nvPr>
            <p:ph type="title"/>
          </p:nvPr>
        </p:nvSpPr>
        <p:spPr/>
        <p:txBody>
          <a:bodyPr/>
          <a:lstStyle/>
          <a:p>
            <a:r>
              <a:rPr lang="en-US" dirty="0"/>
              <a:t>Evaluation</a:t>
            </a:r>
          </a:p>
        </p:txBody>
      </p:sp>
      <p:sp>
        <p:nvSpPr>
          <p:cNvPr id="3" name="Content Placeholder 2">
            <a:extLst>
              <a:ext uri="{FF2B5EF4-FFF2-40B4-BE49-F238E27FC236}">
                <a16:creationId xmlns:a16="http://schemas.microsoft.com/office/drawing/2014/main" id="{A24F976D-B134-9244-BF44-2D9BE03D6B6D}"/>
              </a:ext>
            </a:extLst>
          </p:cNvPr>
          <p:cNvSpPr>
            <a:spLocks noGrp="1"/>
          </p:cNvSpPr>
          <p:nvPr>
            <p:ph idx="1"/>
          </p:nvPr>
        </p:nvSpPr>
        <p:spPr/>
        <p:txBody>
          <a:bodyPr/>
          <a:lstStyle/>
          <a:p>
            <a:r>
              <a:rPr lang="en-US" dirty="0"/>
              <a:t>Custom Dataset: 5 </a:t>
            </a:r>
            <a:r>
              <a:rPr lang="en-US" dirty="0" err="1"/>
              <a:t>Youtube</a:t>
            </a:r>
            <a:r>
              <a:rPr lang="en-US" dirty="0"/>
              <a:t> channels, 15 train videos, 5 test videos each</a:t>
            </a:r>
          </a:p>
          <a:p>
            <a:r>
              <a:rPr lang="en-US" dirty="0"/>
              <a:t>Pre-processed to crop 1024x1024 front-facing sections</a:t>
            </a:r>
          </a:p>
          <a:p>
            <a:r>
              <a:rPr lang="en-US" dirty="0"/>
              <a:t>Personalized models for each celebrity and configuration</a:t>
            </a:r>
          </a:p>
          <a:p>
            <a:r>
              <a:rPr lang="en-US" dirty="0"/>
              <a:t>Trained for 30 epochs with VGG perceptual, pixelwise, feature-matching, and adversarial losses</a:t>
            </a:r>
          </a:p>
          <a:p>
            <a:r>
              <a:rPr lang="en-US" dirty="0"/>
              <a:t>Compared PSNR, SSIM, LPIPS (learned perceptual quality metric)</a:t>
            </a:r>
          </a:p>
          <a:p>
            <a:r>
              <a:rPr lang="en-US" dirty="0"/>
              <a:t>Uses NVIDIA A100 system for real-time video reconstruction</a:t>
            </a:r>
          </a:p>
          <a:p>
            <a:endParaRPr lang="en-US" dirty="0"/>
          </a:p>
        </p:txBody>
      </p:sp>
    </p:spTree>
    <p:extLst>
      <p:ext uri="{BB962C8B-B14F-4D97-AF65-F5344CB8AC3E}">
        <p14:creationId xmlns:p14="http://schemas.microsoft.com/office/powerpoint/2010/main" val="397525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5847F4BA-2DF8-0444-9C57-36C97598AE6C}"/>
              </a:ext>
            </a:extLst>
          </p:cNvPr>
          <p:cNvSpPr txBox="1"/>
          <p:nvPr/>
        </p:nvSpPr>
        <p:spPr>
          <a:xfrm>
            <a:off x="7926755" y="2749397"/>
            <a:ext cx="3853865" cy="3036951"/>
          </a:xfrm>
          <a:prstGeom prst="roundRect">
            <a:avLst/>
          </a:prstGeom>
          <a:ln>
            <a:prstDash val="dash"/>
          </a:ln>
        </p:spPr>
        <p:style>
          <a:lnRef idx="2">
            <a:schemeClr val="dk1"/>
          </a:lnRef>
          <a:fillRef idx="1">
            <a:schemeClr val="lt1"/>
          </a:fillRef>
          <a:effectRef idx="0">
            <a:schemeClr val="dk1"/>
          </a:effectRef>
          <a:fontRef idx="minor">
            <a:schemeClr val="dk1"/>
          </a:fontRef>
        </p:style>
        <p:txBody>
          <a:bodyPr wrap="square" rtlCol="0" anchor="b" anchorCtr="0">
            <a:noAutofit/>
          </a:bodyPr>
          <a:lstStyle/>
          <a:p>
            <a:pPr algn="ctr"/>
            <a:endParaRPr lang="en-US" sz="200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FE9F241-9098-DE44-AB42-C533D1DF0A50}"/>
              </a:ext>
            </a:extLst>
          </p:cNvPr>
          <p:cNvSpPr txBox="1"/>
          <p:nvPr/>
        </p:nvSpPr>
        <p:spPr>
          <a:xfrm>
            <a:off x="186944" y="2749398"/>
            <a:ext cx="5571306" cy="3036951"/>
          </a:xfrm>
          <a:prstGeom prst="roundRect">
            <a:avLst/>
          </a:prstGeom>
          <a:solidFill>
            <a:schemeClr val="bg1"/>
          </a:solidFill>
          <a:ln>
            <a:prstDash val="dash"/>
          </a:ln>
        </p:spPr>
        <p:style>
          <a:lnRef idx="2">
            <a:schemeClr val="dk1"/>
          </a:lnRef>
          <a:fillRef idx="1">
            <a:schemeClr val="lt1"/>
          </a:fillRef>
          <a:effectRef idx="0">
            <a:schemeClr val="dk1"/>
          </a:effectRef>
          <a:fontRef idx="minor">
            <a:schemeClr val="dk1"/>
          </a:fontRef>
        </p:style>
        <p:txBody>
          <a:bodyPr wrap="square" rtlCol="0" anchor="b" anchorCtr="0">
            <a:noAutofit/>
          </a:bodyPr>
          <a:lstStyle/>
          <a:p>
            <a:pPr algn="ctr"/>
            <a:endParaRPr lang="en-US" sz="2000" b="1"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C70D4FB4-6B75-D847-BD53-7F3FD2808829}"/>
              </a:ext>
            </a:extLst>
          </p:cNvPr>
          <p:cNvSpPr>
            <a:spLocks noGrp="1"/>
          </p:cNvSpPr>
          <p:nvPr>
            <p:ph type="title"/>
          </p:nvPr>
        </p:nvSpPr>
        <p:spPr/>
        <p:txBody>
          <a:bodyPr/>
          <a:lstStyle/>
          <a:p>
            <a:r>
              <a:rPr lang="en-US" dirty="0"/>
              <a:t>Traditional Video Conferencing</a:t>
            </a:r>
          </a:p>
        </p:txBody>
      </p:sp>
      <p:cxnSp>
        <p:nvCxnSpPr>
          <p:cNvPr id="6" name="Straight Arrow Connector 5">
            <a:extLst>
              <a:ext uri="{FF2B5EF4-FFF2-40B4-BE49-F238E27FC236}">
                <a16:creationId xmlns:a16="http://schemas.microsoft.com/office/drawing/2014/main" id="{5F6AC558-1A41-B347-A3C8-BF50ED33D393}"/>
              </a:ext>
            </a:extLst>
          </p:cNvPr>
          <p:cNvCxnSpPr>
            <a:cxnSpLocks/>
          </p:cNvCxnSpPr>
          <p:nvPr/>
        </p:nvCxnSpPr>
        <p:spPr>
          <a:xfrm>
            <a:off x="1957173" y="4260839"/>
            <a:ext cx="46409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7A8EEC1-A261-F149-A543-FAA28D87C037}"/>
              </a:ext>
            </a:extLst>
          </p:cNvPr>
          <p:cNvCxnSpPr>
            <a:cxnSpLocks/>
          </p:cNvCxnSpPr>
          <p:nvPr/>
        </p:nvCxnSpPr>
        <p:spPr>
          <a:xfrm>
            <a:off x="3537465" y="4255142"/>
            <a:ext cx="46409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931B849-981F-E543-9034-C33188EEE901}"/>
              </a:ext>
            </a:extLst>
          </p:cNvPr>
          <p:cNvSpPr txBox="1"/>
          <p:nvPr/>
        </p:nvSpPr>
        <p:spPr>
          <a:xfrm>
            <a:off x="1082592" y="2749398"/>
            <a:ext cx="3791667" cy="400110"/>
          </a:xfrm>
          <a:prstGeom prst="rect">
            <a:avLst/>
          </a:prstGeom>
          <a:noFill/>
        </p:spPr>
        <p:txBody>
          <a:bodyPr wrap="square" rtlCol="0">
            <a:spAutoFit/>
          </a:bodyPr>
          <a:lstStyle/>
          <a:p>
            <a:pPr algn="ctr"/>
            <a:r>
              <a:rPr lang="en-US" sz="2000" b="1" dirty="0">
                <a:latin typeface="Helvetica Neue" panose="02000503000000020004" pitchFamily="2" charset="0"/>
                <a:ea typeface="Helvetica Neue" panose="02000503000000020004" pitchFamily="2" charset="0"/>
                <a:cs typeface="Helvetica Neue" panose="02000503000000020004" pitchFamily="2" charset="0"/>
              </a:rPr>
              <a:t>Sender</a:t>
            </a:r>
          </a:p>
        </p:txBody>
      </p:sp>
      <p:cxnSp>
        <p:nvCxnSpPr>
          <p:cNvPr id="19" name="Straight Arrow Connector 18">
            <a:extLst>
              <a:ext uri="{FF2B5EF4-FFF2-40B4-BE49-F238E27FC236}">
                <a16:creationId xmlns:a16="http://schemas.microsoft.com/office/drawing/2014/main" id="{911334F2-3188-E84C-8912-C90882495803}"/>
              </a:ext>
            </a:extLst>
          </p:cNvPr>
          <p:cNvCxnSpPr>
            <a:cxnSpLocks/>
          </p:cNvCxnSpPr>
          <p:nvPr/>
        </p:nvCxnSpPr>
        <p:spPr>
          <a:xfrm flipV="1">
            <a:off x="5555009" y="4255142"/>
            <a:ext cx="2674591" cy="333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92E4134-51BF-DE40-9E48-097FBC43711B}"/>
              </a:ext>
            </a:extLst>
          </p:cNvPr>
          <p:cNvCxnSpPr>
            <a:cxnSpLocks/>
          </p:cNvCxnSpPr>
          <p:nvPr/>
        </p:nvCxnSpPr>
        <p:spPr>
          <a:xfrm>
            <a:off x="9373647" y="4255246"/>
            <a:ext cx="46409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5011048-EBA0-FB47-9307-1D6A25680D35}"/>
              </a:ext>
            </a:extLst>
          </p:cNvPr>
          <p:cNvSpPr txBox="1"/>
          <p:nvPr/>
        </p:nvSpPr>
        <p:spPr>
          <a:xfrm>
            <a:off x="8528911" y="2752344"/>
            <a:ext cx="2580497" cy="400110"/>
          </a:xfrm>
          <a:prstGeom prst="rect">
            <a:avLst/>
          </a:prstGeom>
          <a:noFill/>
        </p:spPr>
        <p:txBody>
          <a:bodyPr wrap="square" rtlCol="0">
            <a:spAutoFit/>
          </a:bodyPr>
          <a:lstStyle/>
          <a:p>
            <a:pPr algn="ctr"/>
            <a:r>
              <a:rPr lang="en-US" sz="2000" b="1" dirty="0">
                <a:latin typeface="Helvetica Neue" panose="02000503000000020004" pitchFamily="2" charset="0"/>
                <a:ea typeface="Helvetica Neue" panose="02000503000000020004" pitchFamily="2" charset="0"/>
                <a:cs typeface="Helvetica Neue" panose="02000503000000020004" pitchFamily="2" charset="0"/>
              </a:rPr>
              <a:t>Receiver</a:t>
            </a:r>
          </a:p>
        </p:txBody>
      </p:sp>
      <p:sp>
        <p:nvSpPr>
          <p:cNvPr id="30" name="TextBox 29">
            <a:extLst>
              <a:ext uri="{FF2B5EF4-FFF2-40B4-BE49-F238E27FC236}">
                <a16:creationId xmlns:a16="http://schemas.microsoft.com/office/drawing/2014/main" id="{F3978532-1D11-FE4F-B042-8943E2165743}"/>
              </a:ext>
            </a:extLst>
          </p:cNvPr>
          <p:cNvSpPr txBox="1"/>
          <p:nvPr/>
        </p:nvSpPr>
        <p:spPr>
          <a:xfrm>
            <a:off x="-751461" y="5076791"/>
            <a:ext cx="3791667" cy="369332"/>
          </a:xfrm>
          <a:prstGeom prst="rect">
            <a:avLst/>
          </a:prstGeom>
          <a:noFill/>
        </p:spPr>
        <p:txBody>
          <a:bodyPr wrap="square" rtlCol="0">
            <a:spAutoFit/>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Target</a:t>
            </a:r>
          </a:p>
        </p:txBody>
      </p:sp>
      <p:sp>
        <p:nvSpPr>
          <p:cNvPr id="32" name="TextBox 31">
            <a:extLst>
              <a:ext uri="{FF2B5EF4-FFF2-40B4-BE49-F238E27FC236}">
                <a16:creationId xmlns:a16="http://schemas.microsoft.com/office/drawing/2014/main" id="{3A665871-4234-C240-8178-60A4DECF727A}"/>
              </a:ext>
            </a:extLst>
          </p:cNvPr>
          <p:cNvSpPr txBox="1"/>
          <p:nvPr/>
        </p:nvSpPr>
        <p:spPr>
          <a:xfrm>
            <a:off x="2904988" y="5092936"/>
            <a:ext cx="3791667" cy="369332"/>
          </a:xfrm>
          <a:prstGeom prst="rect">
            <a:avLst/>
          </a:prstGeom>
          <a:noFill/>
        </p:spPr>
        <p:txBody>
          <a:bodyPr wrap="square" rtlCol="0">
            <a:spAutoFit/>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Encoded Video</a:t>
            </a:r>
          </a:p>
        </p:txBody>
      </p:sp>
      <p:sp>
        <p:nvSpPr>
          <p:cNvPr id="34" name="TextBox 33">
            <a:extLst>
              <a:ext uri="{FF2B5EF4-FFF2-40B4-BE49-F238E27FC236}">
                <a16:creationId xmlns:a16="http://schemas.microsoft.com/office/drawing/2014/main" id="{47453919-0203-F642-AF4C-7ED52FA8C0D2}"/>
              </a:ext>
            </a:extLst>
          </p:cNvPr>
          <p:cNvSpPr txBox="1"/>
          <p:nvPr/>
        </p:nvSpPr>
        <p:spPr>
          <a:xfrm>
            <a:off x="8773933" y="5076791"/>
            <a:ext cx="3791667" cy="369332"/>
          </a:xfrm>
          <a:prstGeom prst="rect">
            <a:avLst/>
          </a:prstGeom>
          <a:noFill/>
        </p:spPr>
        <p:txBody>
          <a:bodyPr wrap="square" rtlCol="0">
            <a:spAutoFit/>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Decoded Video</a:t>
            </a:r>
          </a:p>
        </p:txBody>
      </p:sp>
      <p:pic>
        <p:nvPicPr>
          <p:cNvPr id="9" name="Picture 8">
            <a:extLst>
              <a:ext uri="{FF2B5EF4-FFF2-40B4-BE49-F238E27FC236}">
                <a16:creationId xmlns:a16="http://schemas.microsoft.com/office/drawing/2014/main" id="{E03DFE6B-F0CD-52A4-DD3F-04F618B13730}"/>
              </a:ext>
            </a:extLst>
          </p:cNvPr>
          <p:cNvPicPr>
            <a:picLocks noChangeAspect="1"/>
          </p:cNvPicPr>
          <p:nvPr/>
        </p:nvPicPr>
        <p:blipFill>
          <a:blip r:embed="rId7"/>
          <a:stretch>
            <a:fillRect/>
          </a:stretch>
        </p:blipFill>
        <p:spPr>
          <a:xfrm>
            <a:off x="6422968" y="3988442"/>
            <a:ext cx="800100" cy="533400"/>
          </a:xfrm>
          <a:prstGeom prst="rect">
            <a:avLst/>
          </a:prstGeom>
        </p:spPr>
      </p:pic>
      <p:sp>
        <p:nvSpPr>
          <p:cNvPr id="13" name="Rounded Rectangle 12">
            <a:extLst>
              <a:ext uri="{FF2B5EF4-FFF2-40B4-BE49-F238E27FC236}">
                <a16:creationId xmlns:a16="http://schemas.microsoft.com/office/drawing/2014/main" id="{204D9D56-0D52-C729-CFB3-FD4CD015746F}"/>
              </a:ext>
            </a:extLst>
          </p:cNvPr>
          <p:cNvSpPr/>
          <p:nvPr/>
        </p:nvSpPr>
        <p:spPr>
          <a:xfrm>
            <a:off x="8262090" y="3978666"/>
            <a:ext cx="1160641" cy="582967"/>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endParaRPr lang="en-US" sz="1600"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sz="1600" b="1"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rPr>
              <a:t>Video Decoder</a:t>
            </a:r>
          </a:p>
          <a:p>
            <a:pPr algn="ctr"/>
            <a:endParaRPr lang="en-US" sz="1600"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endParaRPr lang="en-US" sz="1600"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Rounded Rectangle 14">
            <a:extLst>
              <a:ext uri="{FF2B5EF4-FFF2-40B4-BE49-F238E27FC236}">
                <a16:creationId xmlns:a16="http://schemas.microsoft.com/office/drawing/2014/main" id="{DB3E4F80-918A-FF40-CE7A-FAC45D0578E7}"/>
              </a:ext>
            </a:extLst>
          </p:cNvPr>
          <p:cNvSpPr/>
          <p:nvPr/>
        </p:nvSpPr>
        <p:spPr>
          <a:xfrm>
            <a:off x="2410408" y="3988442"/>
            <a:ext cx="1160641" cy="582967"/>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b="1"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endParaRPr lang="en-US" sz="1600" b="1"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sz="1600" b="1"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rPr>
              <a:t>Video Encoder</a:t>
            </a:r>
          </a:p>
          <a:p>
            <a:pPr algn="ctr"/>
            <a:endParaRPr lang="en-US" sz="1600" b="1"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endParaRPr lang="en-US" sz="1600" b="1"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TextBox 2">
            <a:extLst>
              <a:ext uri="{FF2B5EF4-FFF2-40B4-BE49-F238E27FC236}">
                <a16:creationId xmlns:a16="http://schemas.microsoft.com/office/drawing/2014/main" id="{1C2B33CF-A505-A6AC-94FA-72929FCBDDF2}"/>
              </a:ext>
            </a:extLst>
          </p:cNvPr>
          <p:cNvSpPr txBox="1"/>
          <p:nvPr/>
        </p:nvSpPr>
        <p:spPr>
          <a:xfrm>
            <a:off x="3013122" y="5960943"/>
            <a:ext cx="1784246" cy="400110"/>
          </a:xfrm>
          <a:prstGeom prst="rect">
            <a:avLst/>
          </a:prstGeom>
          <a:noFill/>
        </p:spPr>
        <p:txBody>
          <a:bodyPr wrap="square" rtlCol="0">
            <a:spAutoFit/>
          </a:bodyPr>
          <a:lstStyle/>
          <a:p>
            <a:r>
              <a:rPr lang="en-US" sz="2000" b="1" dirty="0">
                <a:solidFill>
                  <a:srgbClr val="C00000"/>
                </a:solidFill>
              </a:rPr>
              <a:t>target bitrate</a:t>
            </a:r>
          </a:p>
        </p:txBody>
      </p:sp>
      <p:sp>
        <p:nvSpPr>
          <p:cNvPr id="7" name="Freeform 6">
            <a:extLst>
              <a:ext uri="{FF2B5EF4-FFF2-40B4-BE49-F238E27FC236}">
                <a16:creationId xmlns:a16="http://schemas.microsoft.com/office/drawing/2014/main" id="{B9303991-5459-EA9E-3013-50BB47087961}"/>
              </a:ext>
            </a:extLst>
          </p:cNvPr>
          <p:cNvSpPr/>
          <p:nvPr/>
        </p:nvSpPr>
        <p:spPr>
          <a:xfrm>
            <a:off x="2904988" y="4655252"/>
            <a:ext cx="6777492" cy="1804793"/>
          </a:xfrm>
          <a:custGeom>
            <a:avLst/>
            <a:gdLst>
              <a:gd name="connsiteX0" fmla="*/ 6055360 w 6055360"/>
              <a:gd name="connsiteY0" fmla="*/ 995680 h 1605280"/>
              <a:gd name="connsiteX1" fmla="*/ 6055360 w 6055360"/>
              <a:gd name="connsiteY1" fmla="*/ 1605280 h 1605280"/>
              <a:gd name="connsiteX2" fmla="*/ 0 w 6055360"/>
              <a:gd name="connsiteY2" fmla="*/ 1605280 h 1605280"/>
              <a:gd name="connsiteX3" fmla="*/ 0 w 6055360"/>
              <a:gd name="connsiteY3" fmla="*/ 0 h 1605280"/>
            </a:gdLst>
            <a:ahLst/>
            <a:cxnLst>
              <a:cxn ang="0">
                <a:pos x="connsiteX0" y="connsiteY0"/>
              </a:cxn>
              <a:cxn ang="0">
                <a:pos x="connsiteX1" y="connsiteY1"/>
              </a:cxn>
              <a:cxn ang="0">
                <a:pos x="connsiteX2" y="connsiteY2"/>
              </a:cxn>
              <a:cxn ang="0">
                <a:pos x="connsiteX3" y="connsiteY3"/>
              </a:cxn>
            </a:cxnLst>
            <a:rect l="l" t="t" r="r" b="b"/>
            <a:pathLst>
              <a:path w="6055360" h="1605280">
                <a:moveTo>
                  <a:pt x="6055360" y="995680"/>
                </a:moveTo>
                <a:lnTo>
                  <a:pt x="6055360" y="1605280"/>
                </a:lnTo>
                <a:lnTo>
                  <a:pt x="0" y="1605280"/>
                </a:lnTo>
                <a:lnTo>
                  <a:pt x="0" y="0"/>
                </a:lnTo>
              </a:path>
            </a:pathLst>
          </a:custGeom>
          <a:noFill/>
          <a:ln w="60325">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leo_reconstruction" descr="leo_reconstruction">
            <a:hlinkClick r:id="" action="ppaction://media"/>
            <a:extLst>
              <a:ext uri="{FF2B5EF4-FFF2-40B4-BE49-F238E27FC236}">
                <a16:creationId xmlns:a16="http://schemas.microsoft.com/office/drawing/2014/main" id="{A42655BF-9859-ECC6-00A7-B0703607050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853687" y="3470582"/>
            <a:ext cx="1618686" cy="1618686"/>
          </a:xfrm>
          <a:prstGeom prst="rect">
            <a:avLst/>
          </a:prstGeom>
        </p:spPr>
      </p:pic>
      <p:pic>
        <p:nvPicPr>
          <p:cNvPr id="21" name="leo_target" descr="leo_target">
            <a:hlinkClick r:id="" action="ppaction://media"/>
            <a:extLst>
              <a:ext uri="{FF2B5EF4-FFF2-40B4-BE49-F238E27FC236}">
                <a16:creationId xmlns:a16="http://schemas.microsoft.com/office/drawing/2014/main" id="{E223E109-8317-2656-B727-ADA8C6E4FF9A}"/>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95862" y="3472640"/>
            <a:ext cx="1597999" cy="1597999"/>
          </a:xfrm>
          <a:prstGeom prst="rect">
            <a:avLst/>
          </a:prstGeom>
        </p:spPr>
      </p:pic>
      <p:grpSp>
        <p:nvGrpSpPr>
          <p:cNvPr id="48" name="Group 47">
            <a:extLst>
              <a:ext uri="{FF2B5EF4-FFF2-40B4-BE49-F238E27FC236}">
                <a16:creationId xmlns:a16="http://schemas.microsoft.com/office/drawing/2014/main" id="{1A6B43B6-CFDB-1662-A05E-BC4561D32173}"/>
              </a:ext>
            </a:extLst>
          </p:cNvPr>
          <p:cNvGrpSpPr/>
          <p:nvPr/>
        </p:nvGrpSpPr>
        <p:grpSpPr>
          <a:xfrm>
            <a:off x="4109345" y="3738939"/>
            <a:ext cx="1097857" cy="1207084"/>
            <a:chOff x="5981625" y="1901623"/>
            <a:chExt cx="1097857" cy="1207084"/>
          </a:xfrm>
        </p:grpSpPr>
        <p:sp>
          <p:nvSpPr>
            <p:cNvPr id="36" name="Graphic 25" descr="Envelope with solid fill">
              <a:extLst>
                <a:ext uri="{FF2B5EF4-FFF2-40B4-BE49-F238E27FC236}">
                  <a16:creationId xmlns:a16="http://schemas.microsoft.com/office/drawing/2014/main" id="{1FEA8B0B-2686-8C18-A896-8DE4BE3815FC}"/>
                </a:ext>
              </a:extLst>
            </p:cNvPr>
            <p:cNvSpPr/>
            <p:nvPr/>
          </p:nvSpPr>
          <p:spPr>
            <a:xfrm>
              <a:off x="5985727" y="1901623"/>
              <a:ext cx="437241" cy="306069"/>
            </a:xfrm>
            <a:custGeom>
              <a:avLst/>
              <a:gdLst>
                <a:gd name="connsiteX0" fmla="*/ 0 w 437241"/>
                <a:gd name="connsiteY0" fmla="*/ 0 h 306069"/>
                <a:gd name="connsiteX1" fmla="*/ 0 w 437241"/>
                <a:gd name="connsiteY1" fmla="*/ 306069 h 306069"/>
                <a:gd name="connsiteX2" fmla="*/ 437242 w 437241"/>
                <a:gd name="connsiteY2" fmla="*/ 306069 h 306069"/>
                <a:gd name="connsiteX3" fmla="*/ 437242 w 437241"/>
                <a:gd name="connsiteY3" fmla="*/ 0 h 306069"/>
                <a:gd name="connsiteX4" fmla="*/ 0 w 437241"/>
                <a:gd name="connsiteY4" fmla="*/ 0 h 306069"/>
                <a:gd name="connsiteX5" fmla="*/ 226273 w 437241"/>
                <a:gd name="connsiteY5" fmla="*/ 190747 h 306069"/>
                <a:gd name="connsiteX6" fmla="*/ 210969 w 437241"/>
                <a:gd name="connsiteY6" fmla="*/ 190747 h 306069"/>
                <a:gd name="connsiteX7" fmla="*/ 49190 w 437241"/>
                <a:gd name="connsiteY7" fmla="*/ 32793 h 306069"/>
                <a:gd name="connsiteX8" fmla="*/ 388599 w 437241"/>
                <a:gd name="connsiteY8" fmla="*/ 32793 h 306069"/>
                <a:gd name="connsiteX9" fmla="*/ 226273 w 437241"/>
                <a:gd name="connsiteY9" fmla="*/ 190747 h 306069"/>
                <a:gd name="connsiteX10" fmla="*/ 139371 w 437241"/>
                <a:gd name="connsiteY10" fmla="*/ 151395 h 306069"/>
                <a:gd name="connsiteX11" fmla="*/ 32793 w 437241"/>
                <a:gd name="connsiteY11" fmla="*/ 258519 h 306069"/>
                <a:gd name="connsiteX12" fmla="*/ 32793 w 437241"/>
                <a:gd name="connsiteY12" fmla="*/ 47003 h 306069"/>
                <a:gd name="connsiteX13" fmla="*/ 139371 w 437241"/>
                <a:gd name="connsiteY13" fmla="*/ 151395 h 306069"/>
                <a:gd name="connsiteX14" fmla="*/ 155221 w 437241"/>
                <a:gd name="connsiteY14" fmla="*/ 166698 h 306069"/>
                <a:gd name="connsiteX15" fmla="*/ 196212 w 437241"/>
                <a:gd name="connsiteY15" fmla="*/ 206597 h 306069"/>
                <a:gd name="connsiteX16" fmla="*/ 219167 w 437241"/>
                <a:gd name="connsiteY16" fmla="*/ 215888 h 306069"/>
                <a:gd name="connsiteX17" fmla="*/ 242123 w 437241"/>
                <a:gd name="connsiteY17" fmla="*/ 206597 h 306069"/>
                <a:gd name="connsiteX18" fmla="*/ 283114 w 437241"/>
                <a:gd name="connsiteY18" fmla="*/ 166698 h 306069"/>
                <a:gd name="connsiteX19" fmla="*/ 389145 w 437241"/>
                <a:gd name="connsiteY19" fmla="*/ 273276 h 306069"/>
                <a:gd name="connsiteX20" fmla="*/ 48643 w 437241"/>
                <a:gd name="connsiteY20" fmla="*/ 273276 h 306069"/>
                <a:gd name="connsiteX21" fmla="*/ 155221 w 437241"/>
                <a:gd name="connsiteY21" fmla="*/ 166698 h 306069"/>
                <a:gd name="connsiteX22" fmla="*/ 297871 w 437241"/>
                <a:gd name="connsiteY22" fmla="*/ 151395 h 306069"/>
                <a:gd name="connsiteX23" fmla="*/ 404449 w 437241"/>
                <a:gd name="connsiteY23" fmla="*/ 47550 h 306069"/>
                <a:gd name="connsiteX24" fmla="*/ 404449 w 437241"/>
                <a:gd name="connsiteY24" fmla="*/ 257973 h 306069"/>
                <a:gd name="connsiteX25" fmla="*/ 297871 w 437241"/>
                <a:gd name="connsiteY25" fmla="*/ 151395 h 30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7241" h="306069">
                  <a:moveTo>
                    <a:pt x="0" y="0"/>
                  </a:moveTo>
                  <a:lnTo>
                    <a:pt x="0" y="306069"/>
                  </a:lnTo>
                  <a:lnTo>
                    <a:pt x="437242" y="306069"/>
                  </a:lnTo>
                  <a:lnTo>
                    <a:pt x="437242" y="0"/>
                  </a:lnTo>
                  <a:lnTo>
                    <a:pt x="0" y="0"/>
                  </a:lnTo>
                  <a:close/>
                  <a:moveTo>
                    <a:pt x="226273" y="190747"/>
                  </a:moveTo>
                  <a:cubicBezTo>
                    <a:pt x="221900" y="195119"/>
                    <a:pt x="215342" y="195119"/>
                    <a:pt x="210969" y="190747"/>
                  </a:cubicBezTo>
                  <a:lnTo>
                    <a:pt x="49190" y="32793"/>
                  </a:lnTo>
                  <a:lnTo>
                    <a:pt x="388599" y="32793"/>
                  </a:lnTo>
                  <a:lnTo>
                    <a:pt x="226273" y="190747"/>
                  </a:lnTo>
                  <a:close/>
                  <a:moveTo>
                    <a:pt x="139371" y="151395"/>
                  </a:moveTo>
                  <a:lnTo>
                    <a:pt x="32793" y="258519"/>
                  </a:lnTo>
                  <a:lnTo>
                    <a:pt x="32793" y="47003"/>
                  </a:lnTo>
                  <a:lnTo>
                    <a:pt x="139371" y="151395"/>
                  </a:lnTo>
                  <a:close/>
                  <a:moveTo>
                    <a:pt x="155221" y="166698"/>
                  </a:moveTo>
                  <a:lnTo>
                    <a:pt x="196212" y="206597"/>
                  </a:lnTo>
                  <a:cubicBezTo>
                    <a:pt x="202771" y="212609"/>
                    <a:pt x="210969" y="215888"/>
                    <a:pt x="219167" y="215888"/>
                  </a:cubicBezTo>
                  <a:cubicBezTo>
                    <a:pt x="227366" y="215888"/>
                    <a:pt x="235564" y="212609"/>
                    <a:pt x="242123" y="206597"/>
                  </a:cubicBezTo>
                  <a:lnTo>
                    <a:pt x="283114" y="166698"/>
                  </a:lnTo>
                  <a:lnTo>
                    <a:pt x="389145" y="273276"/>
                  </a:lnTo>
                  <a:lnTo>
                    <a:pt x="48643" y="273276"/>
                  </a:lnTo>
                  <a:lnTo>
                    <a:pt x="155221" y="166698"/>
                  </a:lnTo>
                  <a:close/>
                  <a:moveTo>
                    <a:pt x="297871" y="151395"/>
                  </a:moveTo>
                  <a:lnTo>
                    <a:pt x="404449" y="47550"/>
                  </a:lnTo>
                  <a:lnTo>
                    <a:pt x="404449" y="257973"/>
                  </a:lnTo>
                  <a:lnTo>
                    <a:pt x="297871" y="151395"/>
                  </a:lnTo>
                  <a:close/>
                </a:path>
              </a:pathLst>
            </a:custGeom>
            <a:solidFill>
              <a:schemeClr val="tx1"/>
            </a:solidFill>
            <a:ln w="5457" cap="flat">
              <a:noFill/>
              <a:prstDash val="solid"/>
              <a:miter/>
            </a:ln>
          </p:spPr>
          <p:txBody>
            <a:bodyPr rtlCol="0" anchor="ctr"/>
            <a:lstStyle/>
            <a:p>
              <a:endParaRPr lang="en-US" dirty="0"/>
            </a:p>
          </p:txBody>
        </p:sp>
        <p:sp>
          <p:nvSpPr>
            <p:cNvPr id="41" name="Graphic 25" descr="Envelope with solid fill">
              <a:extLst>
                <a:ext uri="{FF2B5EF4-FFF2-40B4-BE49-F238E27FC236}">
                  <a16:creationId xmlns:a16="http://schemas.microsoft.com/office/drawing/2014/main" id="{BCA47C51-50F4-42E2-5FED-6357989CB0C7}"/>
                </a:ext>
              </a:extLst>
            </p:cNvPr>
            <p:cNvSpPr/>
            <p:nvPr/>
          </p:nvSpPr>
          <p:spPr>
            <a:xfrm>
              <a:off x="5985727" y="2349335"/>
              <a:ext cx="437241" cy="306069"/>
            </a:xfrm>
            <a:custGeom>
              <a:avLst/>
              <a:gdLst>
                <a:gd name="connsiteX0" fmla="*/ 0 w 437241"/>
                <a:gd name="connsiteY0" fmla="*/ 0 h 306069"/>
                <a:gd name="connsiteX1" fmla="*/ 0 w 437241"/>
                <a:gd name="connsiteY1" fmla="*/ 306069 h 306069"/>
                <a:gd name="connsiteX2" fmla="*/ 437242 w 437241"/>
                <a:gd name="connsiteY2" fmla="*/ 306069 h 306069"/>
                <a:gd name="connsiteX3" fmla="*/ 437242 w 437241"/>
                <a:gd name="connsiteY3" fmla="*/ 0 h 306069"/>
                <a:gd name="connsiteX4" fmla="*/ 0 w 437241"/>
                <a:gd name="connsiteY4" fmla="*/ 0 h 306069"/>
                <a:gd name="connsiteX5" fmla="*/ 226273 w 437241"/>
                <a:gd name="connsiteY5" fmla="*/ 190747 h 306069"/>
                <a:gd name="connsiteX6" fmla="*/ 210969 w 437241"/>
                <a:gd name="connsiteY6" fmla="*/ 190747 h 306069"/>
                <a:gd name="connsiteX7" fmla="*/ 49190 w 437241"/>
                <a:gd name="connsiteY7" fmla="*/ 32793 h 306069"/>
                <a:gd name="connsiteX8" fmla="*/ 388599 w 437241"/>
                <a:gd name="connsiteY8" fmla="*/ 32793 h 306069"/>
                <a:gd name="connsiteX9" fmla="*/ 226273 w 437241"/>
                <a:gd name="connsiteY9" fmla="*/ 190747 h 306069"/>
                <a:gd name="connsiteX10" fmla="*/ 139371 w 437241"/>
                <a:gd name="connsiteY10" fmla="*/ 151395 h 306069"/>
                <a:gd name="connsiteX11" fmla="*/ 32793 w 437241"/>
                <a:gd name="connsiteY11" fmla="*/ 258519 h 306069"/>
                <a:gd name="connsiteX12" fmla="*/ 32793 w 437241"/>
                <a:gd name="connsiteY12" fmla="*/ 47003 h 306069"/>
                <a:gd name="connsiteX13" fmla="*/ 139371 w 437241"/>
                <a:gd name="connsiteY13" fmla="*/ 151395 h 306069"/>
                <a:gd name="connsiteX14" fmla="*/ 155221 w 437241"/>
                <a:gd name="connsiteY14" fmla="*/ 166698 h 306069"/>
                <a:gd name="connsiteX15" fmla="*/ 196212 w 437241"/>
                <a:gd name="connsiteY15" fmla="*/ 206597 h 306069"/>
                <a:gd name="connsiteX16" fmla="*/ 219167 w 437241"/>
                <a:gd name="connsiteY16" fmla="*/ 215888 h 306069"/>
                <a:gd name="connsiteX17" fmla="*/ 242123 w 437241"/>
                <a:gd name="connsiteY17" fmla="*/ 206597 h 306069"/>
                <a:gd name="connsiteX18" fmla="*/ 283114 w 437241"/>
                <a:gd name="connsiteY18" fmla="*/ 166698 h 306069"/>
                <a:gd name="connsiteX19" fmla="*/ 389145 w 437241"/>
                <a:gd name="connsiteY19" fmla="*/ 273276 h 306069"/>
                <a:gd name="connsiteX20" fmla="*/ 48643 w 437241"/>
                <a:gd name="connsiteY20" fmla="*/ 273276 h 306069"/>
                <a:gd name="connsiteX21" fmla="*/ 155221 w 437241"/>
                <a:gd name="connsiteY21" fmla="*/ 166698 h 306069"/>
                <a:gd name="connsiteX22" fmla="*/ 297871 w 437241"/>
                <a:gd name="connsiteY22" fmla="*/ 151395 h 306069"/>
                <a:gd name="connsiteX23" fmla="*/ 404449 w 437241"/>
                <a:gd name="connsiteY23" fmla="*/ 47550 h 306069"/>
                <a:gd name="connsiteX24" fmla="*/ 404449 w 437241"/>
                <a:gd name="connsiteY24" fmla="*/ 257973 h 306069"/>
                <a:gd name="connsiteX25" fmla="*/ 297871 w 437241"/>
                <a:gd name="connsiteY25" fmla="*/ 151395 h 30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7241" h="306069">
                  <a:moveTo>
                    <a:pt x="0" y="0"/>
                  </a:moveTo>
                  <a:lnTo>
                    <a:pt x="0" y="306069"/>
                  </a:lnTo>
                  <a:lnTo>
                    <a:pt x="437242" y="306069"/>
                  </a:lnTo>
                  <a:lnTo>
                    <a:pt x="437242" y="0"/>
                  </a:lnTo>
                  <a:lnTo>
                    <a:pt x="0" y="0"/>
                  </a:lnTo>
                  <a:close/>
                  <a:moveTo>
                    <a:pt x="226273" y="190747"/>
                  </a:moveTo>
                  <a:cubicBezTo>
                    <a:pt x="221900" y="195119"/>
                    <a:pt x="215342" y="195119"/>
                    <a:pt x="210969" y="190747"/>
                  </a:cubicBezTo>
                  <a:lnTo>
                    <a:pt x="49190" y="32793"/>
                  </a:lnTo>
                  <a:lnTo>
                    <a:pt x="388599" y="32793"/>
                  </a:lnTo>
                  <a:lnTo>
                    <a:pt x="226273" y="190747"/>
                  </a:lnTo>
                  <a:close/>
                  <a:moveTo>
                    <a:pt x="139371" y="151395"/>
                  </a:moveTo>
                  <a:lnTo>
                    <a:pt x="32793" y="258519"/>
                  </a:lnTo>
                  <a:lnTo>
                    <a:pt x="32793" y="47003"/>
                  </a:lnTo>
                  <a:lnTo>
                    <a:pt x="139371" y="151395"/>
                  </a:lnTo>
                  <a:close/>
                  <a:moveTo>
                    <a:pt x="155221" y="166698"/>
                  </a:moveTo>
                  <a:lnTo>
                    <a:pt x="196212" y="206597"/>
                  </a:lnTo>
                  <a:cubicBezTo>
                    <a:pt x="202771" y="212609"/>
                    <a:pt x="210969" y="215888"/>
                    <a:pt x="219167" y="215888"/>
                  </a:cubicBezTo>
                  <a:cubicBezTo>
                    <a:pt x="227366" y="215888"/>
                    <a:pt x="235564" y="212609"/>
                    <a:pt x="242123" y="206597"/>
                  </a:cubicBezTo>
                  <a:lnTo>
                    <a:pt x="283114" y="166698"/>
                  </a:lnTo>
                  <a:lnTo>
                    <a:pt x="389145" y="273276"/>
                  </a:lnTo>
                  <a:lnTo>
                    <a:pt x="48643" y="273276"/>
                  </a:lnTo>
                  <a:lnTo>
                    <a:pt x="155221" y="166698"/>
                  </a:lnTo>
                  <a:close/>
                  <a:moveTo>
                    <a:pt x="297871" y="151395"/>
                  </a:moveTo>
                  <a:lnTo>
                    <a:pt x="404449" y="47550"/>
                  </a:lnTo>
                  <a:lnTo>
                    <a:pt x="404449" y="257973"/>
                  </a:lnTo>
                  <a:lnTo>
                    <a:pt x="297871" y="151395"/>
                  </a:lnTo>
                  <a:close/>
                </a:path>
              </a:pathLst>
            </a:custGeom>
            <a:solidFill>
              <a:schemeClr val="tx1"/>
            </a:solidFill>
            <a:ln w="5457" cap="flat">
              <a:noFill/>
              <a:prstDash val="solid"/>
              <a:miter/>
            </a:ln>
          </p:spPr>
          <p:txBody>
            <a:bodyPr rtlCol="0" anchor="ctr"/>
            <a:lstStyle/>
            <a:p>
              <a:endParaRPr lang="en-US" dirty="0"/>
            </a:p>
          </p:txBody>
        </p:sp>
        <p:sp>
          <p:nvSpPr>
            <p:cNvPr id="42" name="Graphic 25" descr="Envelope with solid fill">
              <a:extLst>
                <a:ext uri="{FF2B5EF4-FFF2-40B4-BE49-F238E27FC236}">
                  <a16:creationId xmlns:a16="http://schemas.microsoft.com/office/drawing/2014/main" id="{BB6309D3-8146-1484-CF18-848F0C0CE40E}"/>
                </a:ext>
              </a:extLst>
            </p:cNvPr>
            <p:cNvSpPr/>
            <p:nvPr/>
          </p:nvSpPr>
          <p:spPr>
            <a:xfrm>
              <a:off x="5981625" y="2802638"/>
              <a:ext cx="437241" cy="306069"/>
            </a:xfrm>
            <a:custGeom>
              <a:avLst/>
              <a:gdLst>
                <a:gd name="connsiteX0" fmla="*/ 0 w 437241"/>
                <a:gd name="connsiteY0" fmla="*/ 0 h 306069"/>
                <a:gd name="connsiteX1" fmla="*/ 0 w 437241"/>
                <a:gd name="connsiteY1" fmla="*/ 306069 h 306069"/>
                <a:gd name="connsiteX2" fmla="*/ 437242 w 437241"/>
                <a:gd name="connsiteY2" fmla="*/ 306069 h 306069"/>
                <a:gd name="connsiteX3" fmla="*/ 437242 w 437241"/>
                <a:gd name="connsiteY3" fmla="*/ 0 h 306069"/>
                <a:gd name="connsiteX4" fmla="*/ 0 w 437241"/>
                <a:gd name="connsiteY4" fmla="*/ 0 h 306069"/>
                <a:gd name="connsiteX5" fmla="*/ 226273 w 437241"/>
                <a:gd name="connsiteY5" fmla="*/ 190747 h 306069"/>
                <a:gd name="connsiteX6" fmla="*/ 210969 w 437241"/>
                <a:gd name="connsiteY6" fmla="*/ 190747 h 306069"/>
                <a:gd name="connsiteX7" fmla="*/ 49190 w 437241"/>
                <a:gd name="connsiteY7" fmla="*/ 32793 h 306069"/>
                <a:gd name="connsiteX8" fmla="*/ 388599 w 437241"/>
                <a:gd name="connsiteY8" fmla="*/ 32793 h 306069"/>
                <a:gd name="connsiteX9" fmla="*/ 226273 w 437241"/>
                <a:gd name="connsiteY9" fmla="*/ 190747 h 306069"/>
                <a:gd name="connsiteX10" fmla="*/ 139371 w 437241"/>
                <a:gd name="connsiteY10" fmla="*/ 151395 h 306069"/>
                <a:gd name="connsiteX11" fmla="*/ 32793 w 437241"/>
                <a:gd name="connsiteY11" fmla="*/ 258519 h 306069"/>
                <a:gd name="connsiteX12" fmla="*/ 32793 w 437241"/>
                <a:gd name="connsiteY12" fmla="*/ 47003 h 306069"/>
                <a:gd name="connsiteX13" fmla="*/ 139371 w 437241"/>
                <a:gd name="connsiteY13" fmla="*/ 151395 h 306069"/>
                <a:gd name="connsiteX14" fmla="*/ 155221 w 437241"/>
                <a:gd name="connsiteY14" fmla="*/ 166698 h 306069"/>
                <a:gd name="connsiteX15" fmla="*/ 196212 w 437241"/>
                <a:gd name="connsiteY15" fmla="*/ 206597 h 306069"/>
                <a:gd name="connsiteX16" fmla="*/ 219167 w 437241"/>
                <a:gd name="connsiteY16" fmla="*/ 215888 h 306069"/>
                <a:gd name="connsiteX17" fmla="*/ 242123 w 437241"/>
                <a:gd name="connsiteY17" fmla="*/ 206597 h 306069"/>
                <a:gd name="connsiteX18" fmla="*/ 283114 w 437241"/>
                <a:gd name="connsiteY18" fmla="*/ 166698 h 306069"/>
                <a:gd name="connsiteX19" fmla="*/ 389145 w 437241"/>
                <a:gd name="connsiteY19" fmla="*/ 273276 h 306069"/>
                <a:gd name="connsiteX20" fmla="*/ 48643 w 437241"/>
                <a:gd name="connsiteY20" fmla="*/ 273276 h 306069"/>
                <a:gd name="connsiteX21" fmla="*/ 155221 w 437241"/>
                <a:gd name="connsiteY21" fmla="*/ 166698 h 306069"/>
                <a:gd name="connsiteX22" fmla="*/ 297871 w 437241"/>
                <a:gd name="connsiteY22" fmla="*/ 151395 h 306069"/>
                <a:gd name="connsiteX23" fmla="*/ 404449 w 437241"/>
                <a:gd name="connsiteY23" fmla="*/ 47550 h 306069"/>
                <a:gd name="connsiteX24" fmla="*/ 404449 w 437241"/>
                <a:gd name="connsiteY24" fmla="*/ 257973 h 306069"/>
                <a:gd name="connsiteX25" fmla="*/ 297871 w 437241"/>
                <a:gd name="connsiteY25" fmla="*/ 151395 h 30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7241" h="306069">
                  <a:moveTo>
                    <a:pt x="0" y="0"/>
                  </a:moveTo>
                  <a:lnTo>
                    <a:pt x="0" y="306069"/>
                  </a:lnTo>
                  <a:lnTo>
                    <a:pt x="437242" y="306069"/>
                  </a:lnTo>
                  <a:lnTo>
                    <a:pt x="437242" y="0"/>
                  </a:lnTo>
                  <a:lnTo>
                    <a:pt x="0" y="0"/>
                  </a:lnTo>
                  <a:close/>
                  <a:moveTo>
                    <a:pt x="226273" y="190747"/>
                  </a:moveTo>
                  <a:cubicBezTo>
                    <a:pt x="221900" y="195119"/>
                    <a:pt x="215342" y="195119"/>
                    <a:pt x="210969" y="190747"/>
                  </a:cubicBezTo>
                  <a:lnTo>
                    <a:pt x="49190" y="32793"/>
                  </a:lnTo>
                  <a:lnTo>
                    <a:pt x="388599" y="32793"/>
                  </a:lnTo>
                  <a:lnTo>
                    <a:pt x="226273" y="190747"/>
                  </a:lnTo>
                  <a:close/>
                  <a:moveTo>
                    <a:pt x="139371" y="151395"/>
                  </a:moveTo>
                  <a:lnTo>
                    <a:pt x="32793" y="258519"/>
                  </a:lnTo>
                  <a:lnTo>
                    <a:pt x="32793" y="47003"/>
                  </a:lnTo>
                  <a:lnTo>
                    <a:pt x="139371" y="151395"/>
                  </a:lnTo>
                  <a:close/>
                  <a:moveTo>
                    <a:pt x="155221" y="166698"/>
                  </a:moveTo>
                  <a:lnTo>
                    <a:pt x="196212" y="206597"/>
                  </a:lnTo>
                  <a:cubicBezTo>
                    <a:pt x="202771" y="212609"/>
                    <a:pt x="210969" y="215888"/>
                    <a:pt x="219167" y="215888"/>
                  </a:cubicBezTo>
                  <a:cubicBezTo>
                    <a:pt x="227366" y="215888"/>
                    <a:pt x="235564" y="212609"/>
                    <a:pt x="242123" y="206597"/>
                  </a:cubicBezTo>
                  <a:lnTo>
                    <a:pt x="283114" y="166698"/>
                  </a:lnTo>
                  <a:lnTo>
                    <a:pt x="389145" y="273276"/>
                  </a:lnTo>
                  <a:lnTo>
                    <a:pt x="48643" y="273276"/>
                  </a:lnTo>
                  <a:lnTo>
                    <a:pt x="155221" y="166698"/>
                  </a:lnTo>
                  <a:close/>
                  <a:moveTo>
                    <a:pt x="297871" y="151395"/>
                  </a:moveTo>
                  <a:lnTo>
                    <a:pt x="404449" y="47550"/>
                  </a:lnTo>
                  <a:lnTo>
                    <a:pt x="404449" y="257973"/>
                  </a:lnTo>
                  <a:lnTo>
                    <a:pt x="297871" y="151395"/>
                  </a:lnTo>
                  <a:close/>
                </a:path>
              </a:pathLst>
            </a:custGeom>
            <a:solidFill>
              <a:schemeClr val="tx1"/>
            </a:solidFill>
            <a:ln w="5457" cap="flat">
              <a:noFill/>
              <a:prstDash val="solid"/>
              <a:miter/>
            </a:ln>
          </p:spPr>
          <p:txBody>
            <a:bodyPr rtlCol="0" anchor="ctr"/>
            <a:lstStyle/>
            <a:p>
              <a:endParaRPr lang="en-US" dirty="0"/>
            </a:p>
          </p:txBody>
        </p:sp>
        <p:sp>
          <p:nvSpPr>
            <p:cNvPr id="45" name="Graphic 25" descr="Envelope with solid fill">
              <a:extLst>
                <a:ext uri="{FF2B5EF4-FFF2-40B4-BE49-F238E27FC236}">
                  <a16:creationId xmlns:a16="http://schemas.microsoft.com/office/drawing/2014/main" id="{2FEF99D9-3FD7-885A-E47D-564DA3480213}"/>
                </a:ext>
              </a:extLst>
            </p:cNvPr>
            <p:cNvSpPr/>
            <p:nvPr/>
          </p:nvSpPr>
          <p:spPr>
            <a:xfrm>
              <a:off x="6642241" y="1901623"/>
              <a:ext cx="437241" cy="306069"/>
            </a:xfrm>
            <a:custGeom>
              <a:avLst/>
              <a:gdLst>
                <a:gd name="connsiteX0" fmla="*/ 0 w 437241"/>
                <a:gd name="connsiteY0" fmla="*/ 0 h 306069"/>
                <a:gd name="connsiteX1" fmla="*/ 0 w 437241"/>
                <a:gd name="connsiteY1" fmla="*/ 306069 h 306069"/>
                <a:gd name="connsiteX2" fmla="*/ 437242 w 437241"/>
                <a:gd name="connsiteY2" fmla="*/ 306069 h 306069"/>
                <a:gd name="connsiteX3" fmla="*/ 437242 w 437241"/>
                <a:gd name="connsiteY3" fmla="*/ 0 h 306069"/>
                <a:gd name="connsiteX4" fmla="*/ 0 w 437241"/>
                <a:gd name="connsiteY4" fmla="*/ 0 h 306069"/>
                <a:gd name="connsiteX5" fmla="*/ 226273 w 437241"/>
                <a:gd name="connsiteY5" fmla="*/ 190747 h 306069"/>
                <a:gd name="connsiteX6" fmla="*/ 210969 w 437241"/>
                <a:gd name="connsiteY6" fmla="*/ 190747 h 306069"/>
                <a:gd name="connsiteX7" fmla="*/ 49190 w 437241"/>
                <a:gd name="connsiteY7" fmla="*/ 32793 h 306069"/>
                <a:gd name="connsiteX8" fmla="*/ 388599 w 437241"/>
                <a:gd name="connsiteY8" fmla="*/ 32793 h 306069"/>
                <a:gd name="connsiteX9" fmla="*/ 226273 w 437241"/>
                <a:gd name="connsiteY9" fmla="*/ 190747 h 306069"/>
                <a:gd name="connsiteX10" fmla="*/ 139371 w 437241"/>
                <a:gd name="connsiteY10" fmla="*/ 151395 h 306069"/>
                <a:gd name="connsiteX11" fmla="*/ 32793 w 437241"/>
                <a:gd name="connsiteY11" fmla="*/ 258519 h 306069"/>
                <a:gd name="connsiteX12" fmla="*/ 32793 w 437241"/>
                <a:gd name="connsiteY12" fmla="*/ 47003 h 306069"/>
                <a:gd name="connsiteX13" fmla="*/ 139371 w 437241"/>
                <a:gd name="connsiteY13" fmla="*/ 151395 h 306069"/>
                <a:gd name="connsiteX14" fmla="*/ 155221 w 437241"/>
                <a:gd name="connsiteY14" fmla="*/ 166698 h 306069"/>
                <a:gd name="connsiteX15" fmla="*/ 196212 w 437241"/>
                <a:gd name="connsiteY15" fmla="*/ 206597 h 306069"/>
                <a:gd name="connsiteX16" fmla="*/ 219167 w 437241"/>
                <a:gd name="connsiteY16" fmla="*/ 215888 h 306069"/>
                <a:gd name="connsiteX17" fmla="*/ 242123 w 437241"/>
                <a:gd name="connsiteY17" fmla="*/ 206597 h 306069"/>
                <a:gd name="connsiteX18" fmla="*/ 283114 w 437241"/>
                <a:gd name="connsiteY18" fmla="*/ 166698 h 306069"/>
                <a:gd name="connsiteX19" fmla="*/ 389145 w 437241"/>
                <a:gd name="connsiteY19" fmla="*/ 273276 h 306069"/>
                <a:gd name="connsiteX20" fmla="*/ 48643 w 437241"/>
                <a:gd name="connsiteY20" fmla="*/ 273276 h 306069"/>
                <a:gd name="connsiteX21" fmla="*/ 155221 w 437241"/>
                <a:gd name="connsiteY21" fmla="*/ 166698 h 306069"/>
                <a:gd name="connsiteX22" fmla="*/ 297871 w 437241"/>
                <a:gd name="connsiteY22" fmla="*/ 151395 h 306069"/>
                <a:gd name="connsiteX23" fmla="*/ 404449 w 437241"/>
                <a:gd name="connsiteY23" fmla="*/ 47550 h 306069"/>
                <a:gd name="connsiteX24" fmla="*/ 404449 w 437241"/>
                <a:gd name="connsiteY24" fmla="*/ 257973 h 306069"/>
                <a:gd name="connsiteX25" fmla="*/ 297871 w 437241"/>
                <a:gd name="connsiteY25" fmla="*/ 151395 h 30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7241" h="306069">
                  <a:moveTo>
                    <a:pt x="0" y="0"/>
                  </a:moveTo>
                  <a:lnTo>
                    <a:pt x="0" y="306069"/>
                  </a:lnTo>
                  <a:lnTo>
                    <a:pt x="437242" y="306069"/>
                  </a:lnTo>
                  <a:lnTo>
                    <a:pt x="437242" y="0"/>
                  </a:lnTo>
                  <a:lnTo>
                    <a:pt x="0" y="0"/>
                  </a:lnTo>
                  <a:close/>
                  <a:moveTo>
                    <a:pt x="226273" y="190747"/>
                  </a:moveTo>
                  <a:cubicBezTo>
                    <a:pt x="221900" y="195119"/>
                    <a:pt x="215342" y="195119"/>
                    <a:pt x="210969" y="190747"/>
                  </a:cubicBezTo>
                  <a:lnTo>
                    <a:pt x="49190" y="32793"/>
                  </a:lnTo>
                  <a:lnTo>
                    <a:pt x="388599" y="32793"/>
                  </a:lnTo>
                  <a:lnTo>
                    <a:pt x="226273" y="190747"/>
                  </a:lnTo>
                  <a:close/>
                  <a:moveTo>
                    <a:pt x="139371" y="151395"/>
                  </a:moveTo>
                  <a:lnTo>
                    <a:pt x="32793" y="258519"/>
                  </a:lnTo>
                  <a:lnTo>
                    <a:pt x="32793" y="47003"/>
                  </a:lnTo>
                  <a:lnTo>
                    <a:pt x="139371" y="151395"/>
                  </a:lnTo>
                  <a:close/>
                  <a:moveTo>
                    <a:pt x="155221" y="166698"/>
                  </a:moveTo>
                  <a:lnTo>
                    <a:pt x="196212" y="206597"/>
                  </a:lnTo>
                  <a:cubicBezTo>
                    <a:pt x="202771" y="212609"/>
                    <a:pt x="210969" y="215888"/>
                    <a:pt x="219167" y="215888"/>
                  </a:cubicBezTo>
                  <a:cubicBezTo>
                    <a:pt x="227366" y="215888"/>
                    <a:pt x="235564" y="212609"/>
                    <a:pt x="242123" y="206597"/>
                  </a:cubicBezTo>
                  <a:lnTo>
                    <a:pt x="283114" y="166698"/>
                  </a:lnTo>
                  <a:lnTo>
                    <a:pt x="389145" y="273276"/>
                  </a:lnTo>
                  <a:lnTo>
                    <a:pt x="48643" y="273276"/>
                  </a:lnTo>
                  <a:lnTo>
                    <a:pt x="155221" y="166698"/>
                  </a:lnTo>
                  <a:close/>
                  <a:moveTo>
                    <a:pt x="297871" y="151395"/>
                  </a:moveTo>
                  <a:lnTo>
                    <a:pt x="404449" y="47550"/>
                  </a:lnTo>
                  <a:lnTo>
                    <a:pt x="404449" y="257973"/>
                  </a:lnTo>
                  <a:lnTo>
                    <a:pt x="297871" y="151395"/>
                  </a:lnTo>
                  <a:close/>
                </a:path>
              </a:pathLst>
            </a:custGeom>
            <a:solidFill>
              <a:schemeClr val="tx1"/>
            </a:solidFill>
            <a:ln w="5457" cap="flat">
              <a:noFill/>
              <a:prstDash val="solid"/>
              <a:miter/>
            </a:ln>
          </p:spPr>
          <p:txBody>
            <a:bodyPr rtlCol="0" anchor="ctr"/>
            <a:lstStyle/>
            <a:p>
              <a:endParaRPr lang="en-US" dirty="0"/>
            </a:p>
          </p:txBody>
        </p:sp>
        <p:sp>
          <p:nvSpPr>
            <p:cNvPr id="46" name="Graphic 25" descr="Envelope with solid fill">
              <a:extLst>
                <a:ext uri="{FF2B5EF4-FFF2-40B4-BE49-F238E27FC236}">
                  <a16:creationId xmlns:a16="http://schemas.microsoft.com/office/drawing/2014/main" id="{35E96BD7-A2CB-6174-7453-D5F9B4066705}"/>
                </a:ext>
              </a:extLst>
            </p:cNvPr>
            <p:cNvSpPr/>
            <p:nvPr/>
          </p:nvSpPr>
          <p:spPr>
            <a:xfrm>
              <a:off x="6642241" y="2349335"/>
              <a:ext cx="437241" cy="306069"/>
            </a:xfrm>
            <a:custGeom>
              <a:avLst/>
              <a:gdLst>
                <a:gd name="connsiteX0" fmla="*/ 0 w 437241"/>
                <a:gd name="connsiteY0" fmla="*/ 0 h 306069"/>
                <a:gd name="connsiteX1" fmla="*/ 0 w 437241"/>
                <a:gd name="connsiteY1" fmla="*/ 306069 h 306069"/>
                <a:gd name="connsiteX2" fmla="*/ 437242 w 437241"/>
                <a:gd name="connsiteY2" fmla="*/ 306069 h 306069"/>
                <a:gd name="connsiteX3" fmla="*/ 437242 w 437241"/>
                <a:gd name="connsiteY3" fmla="*/ 0 h 306069"/>
                <a:gd name="connsiteX4" fmla="*/ 0 w 437241"/>
                <a:gd name="connsiteY4" fmla="*/ 0 h 306069"/>
                <a:gd name="connsiteX5" fmla="*/ 226273 w 437241"/>
                <a:gd name="connsiteY5" fmla="*/ 190747 h 306069"/>
                <a:gd name="connsiteX6" fmla="*/ 210969 w 437241"/>
                <a:gd name="connsiteY6" fmla="*/ 190747 h 306069"/>
                <a:gd name="connsiteX7" fmla="*/ 49190 w 437241"/>
                <a:gd name="connsiteY7" fmla="*/ 32793 h 306069"/>
                <a:gd name="connsiteX8" fmla="*/ 388599 w 437241"/>
                <a:gd name="connsiteY8" fmla="*/ 32793 h 306069"/>
                <a:gd name="connsiteX9" fmla="*/ 226273 w 437241"/>
                <a:gd name="connsiteY9" fmla="*/ 190747 h 306069"/>
                <a:gd name="connsiteX10" fmla="*/ 139371 w 437241"/>
                <a:gd name="connsiteY10" fmla="*/ 151395 h 306069"/>
                <a:gd name="connsiteX11" fmla="*/ 32793 w 437241"/>
                <a:gd name="connsiteY11" fmla="*/ 258519 h 306069"/>
                <a:gd name="connsiteX12" fmla="*/ 32793 w 437241"/>
                <a:gd name="connsiteY12" fmla="*/ 47003 h 306069"/>
                <a:gd name="connsiteX13" fmla="*/ 139371 w 437241"/>
                <a:gd name="connsiteY13" fmla="*/ 151395 h 306069"/>
                <a:gd name="connsiteX14" fmla="*/ 155221 w 437241"/>
                <a:gd name="connsiteY14" fmla="*/ 166698 h 306069"/>
                <a:gd name="connsiteX15" fmla="*/ 196212 w 437241"/>
                <a:gd name="connsiteY15" fmla="*/ 206597 h 306069"/>
                <a:gd name="connsiteX16" fmla="*/ 219167 w 437241"/>
                <a:gd name="connsiteY16" fmla="*/ 215888 h 306069"/>
                <a:gd name="connsiteX17" fmla="*/ 242123 w 437241"/>
                <a:gd name="connsiteY17" fmla="*/ 206597 h 306069"/>
                <a:gd name="connsiteX18" fmla="*/ 283114 w 437241"/>
                <a:gd name="connsiteY18" fmla="*/ 166698 h 306069"/>
                <a:gd name="connsiteX19" fmla="*/ 389145 w 437241"/>
                <a:gd name="connsiteY19" fmla="*/ 273276 h 306069"/>
                <a:gd name="connsiteX20" fmla="*/ 48643 w 437241"/>
                <a:gd name="connsiteY20" fmla="*/ 273276 h 306069"/>
                <a:gd name="connsiteX21" fmla="*/ 155221 w 437241"/>
                <a:gd name="connsiteY21" fmla="*/ 166698 h 306069"/>
                <a:gd name="connsiteX22" fmla="*/ 297871 w 437241"/>
                <a:gd name="connsiteY22" fmla="*/ 151395 h 306069"/>
                <a:gd name="connsiteX23" fmla="*/ 404449 w 437241"/>
                <a:gd name="connsiteY23" fmla="*/ 47550 h 306069"/>
                <a:gd name="connsiteX24" fmla="*/ 404449 w 437241"/>
                <a:gd name="connsiteY24" fmla="*/ 257973 h 306069"/>
                <a:gd name="connsiteX25" fmla="*/ 297871 w 437241"/>
                <a:gd name="connsiteY25" fmla="*/ 151395 h 30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7241" h="306069">
                  <a:moveTo>
                    <a:pt x="0" y="0"/>
                  </a:moveTo>
                  <a:lnTo>
                    <a:pt x="0" y="306069"/>
                  </a:lnTo>
                  <a:lnTo>
                    <a:pt x="437242" y="306069"/>
                  </a:lnTo>
                  <a:lnTo>
                    <a:pt x="437242" y="0"/>
                  </a:lnTo>
                  <a:lnTo>
                    <a:pt x="0" y="0"/>
                  </a:lnTo>
                  <a:close/>
                  <a:moveTo>
                    <a:pt x="226273" y="190747"/>
                  </a:moveTo>
                  <a:cubicBezTo>
                    <a:pt x="221900" y="195119"/>
                    <a:pt x="215342" y="195119"/>
                    <a:pt x="210969" y="190747"/>
                  </a:cubicBezTo>
                  <a:lnTo>
                    <a:pt x="49190" y="32793"/>
                  </a:lnTo>
                  <a:lnTo>
                    <a:pt x="388599" y="32793"/>
                  </a:lnTo>
                  <a:lnTo>
                    <a:pt x="226273" y="190747"/>
                  </a:lnTo>
                  <a:close/>
                  <a:moveTo>
                    <a:pt x="139371" y="151395"/>
                  </a:moveTo>
                  <a:lnTo>
                    <a:pt x="32793" y="258519"/>
                  </a:lnTo>
                  <a:lnTo>
                    <a:pt x="32793" y="47003"/>
                  </a:lnTo>
                  <a:lnTo>
                    <a:pt x="139371" y="151395"/>
                  </a:lnTo>
                  <a:close/>
                  <a:moveTo>
                    <a:pt x="155221" y="166698"/>
                  </a:moveTo>
                  <a:lnTo>
                    <a:pt x="196212" y="206597"/>
                  </a:lnTo>
                  <a:cubicBezTo>
                    <a:pt x="202771" y="212609"/>
                    <a:pt x="210969" y="215888"/>
                    <a:pt x="219167" y="215888"/>
                  </a:cubicBezTo>
                  <a:cubicBezTo>
                    <a:pt x="227366" y="215888"/>
                    <a:pt x="235564" y="212609"/>
                    <a:pt x="242123" y="206597"/>
                  </a:cubicBezTo>
                  <a:lnTo>
                    <a:pt x="283114" y="166698"/>
                  </a:lnTo>
                  <a:lnTo>
                    <a:pt x="389145" y="273276"/>
                  </a:lnTo>
                  <a:lnTo>
                    <a:pt x="48643" y="273276"/>
                  </a:lnTo>
                  <a:lnTo>
                    <a:pt x="155221" y="166698"/>
                  </a:lnTo>
                  <a:close/>
                  <a:moveTo>
                    <a:pt x="297871" y="151395"/>
                  </a:moveTo>
                  <a:lnTo>
                    <a:pt x="404449" y="47550"/>
                  </a:lnTo>
                  <a:lnTo>
                    <a:pt x="404449" y="257973"/>
                  </a:lnTo>
                  <a:lnTo>
                    <a:pt x="297871" y="151395"/>
                  </a:lnTo>
                  <a:close/>
                </a:path>
              </a:pathLst>
            </a:custGeom>
            <a:solidFill>
              <a:schemeClr val="tx1"/>
            </a:solidFill>
            <a:ln w="5457" cap="flat">
              <a:noFill/>
              <a:prstDash val="solid"/>
              <a:miter/>
            </a:ln>
          </p:spPr>
          <p:txBody>
            <a:bodyPr rtlCol="0" anchor="ctr"/>
            <a:lstStyle/>
            <a:p>
              <a:endParaRPr lang="en-US" dirty="0"/>
            </a:p>
          </p:txBody>
        </p:sp>
        <p:sp>
          <p:nvSpPr>
            <p:cNvPr id="47" name="Graphic 25" descr="Envelope with solid fill">
              <a:extLst>
                <a:ext uri="{FF2B5EF4-FFF2-40B4-BE49-F238E27FC236}">
                  <a16:creationId xmlns:a16="http://schemas.microsoft.com/office/drawing/2014/main" id="{E9F1284F-8F08-2F1D-AAF4-78D479260FBF}"/>
                </a:ext>
              </a:extLst>
            </p:cNvPr>
            <p:cNvSpPr/>
            <p:nvPr/>
          </p:nvSpPr>
          <p:spPr>
            <a:xfrm>
              <a:off x="6638139" y="2802638"/>
              <a:ext cx="437241" cy="306069"/>
            </a:xfrm>
            <a:custGeom>
              <a:avLst/>
              <a:gdLst>
                <a:gd name="connsiteX0" fmla="*/ 0 w 437241"/>
                <a:gd name="connsiteY0" fmla="*/ 0 h 306069"/>
                <a:gd name="connsiteX1" fmla="*/ 0 w 437241"/>
                <a:gd name="connsiteY1" fmla="*/ 306069 h 306069"/>
                <a:gd name="connsiteX2" fmla="*/ 437242 w 437241"/>
                <a:gd name="connsiteY2" fmla="*/ 306069 h 306069"/>
                <a:gd name="connsiteX3" fmla="*/ 437242 w 437241"/>
                <a:gd name="connsiteY3" fmla="*/ 0 h 306069"/>
                <a:gd name="connsiteX4" fmla="*/ 0 w 437241"/>
                <a:gd name="connsiteY4" fmla="*/ 0 h 306069"/>
                <a:gd name="connsiteX5" fmla="*/ 226273 w 437241"/>
                <a:gd name="connsiteY5" fmla="*/ 190747 h 306069"/>
                <a:gd name="connsiteX6" fmla="*/ 210969 w 437241"/>
                <a:gd name="connsiteY6" fmla="*/ 190747 h 306069"/>
                <a:gd name="connsiteX7" fmla="*/ 49190 w 437241"/>
                <a:gd name="connsiteY7" fmla="*/ 32793 h 306069"/>
                <a:gd name="connsiteX8" fmla="*/ 388599 w 437241"/>
                <a:gd name="connsiteY8" fmla="*/ 32793 h 306069"/>
                <a:gd name="connsiteX9" fmla="*/ 226273 w 437241"/>
                <a:gd name="connsiteY9" fmla="*/ 190747 h 306069"/>
                <a:gd name="connsiteX10" fmla="*/ 139371 w 437241"/>
                <a:gd name="connsiteY10" fmla="*/ 151395 h 306069"/>
                <a:gd name="connsiteX11" fmla="*/ 32793 w 437241"/>
                <a:gd name="connsiteY11" fmla="*/ 258519 h 306069"/>
                <a:gd name="connsiteX12" fmla="*/ 32793 w 437241"/>
                <a:gd name="connsiteY12" fmla="*/ 47003 h 306069"/>
                <a:gd name="connsiteX13" fmla="*/ 139371 w 437241"/>
                <a:gd name="connsiteY13" fmla="*/ 151395 h 306069"/>
                <a:gd name="connsiteX14" fmla="*/ 155221 w 437241"/>
                <a:gd name="connsiteY14" fmla="*/ 166698 h 306069"/>
                <a:gd name="connsiteX15" fmla="*/ 196212 w 437241"/>
                <a:gd name="connsiteY15" fmla="*/ 206597 h 306069"/>
                <a:gd name="connsiteX16" fmla="*/ 219167 w 437241"/>
                <a:gd name="connsiteY16" fmla="*/ 215888 h 306069"/>
                <a:gd name="connsiteX17" fmla="*/ 242123 w 437241"/>
                <a:gd name="connsiteY17" fmla="*/ 206597 h 306069"/>
                <a:gd name="connsiteX18" fmla="*/ 283114 w 437241"/>
                <a:gd name="connsiteY18" fmla="*/ 166698 h 306069"/>
                <a:gd name="connsiteX19" fmla="*/ 389145 w 437241"/>
                <a:gd name="connsiteY19" fmla="*/ 273276 h 306069"/>
                <a:gd name="connsiteX20" fmla="*/ 48643 w 437241"/>
                <a:gd name="connsiteY20" fmla="*/ 273276 h 306069"/>
                <a:gd name="connsiteX21" fmla="*/ 155221 w 437241"/>
                <a:gd name="connsiteY21" fmla="*/ 166698 h 306069"/>
                <a:gd name="connsiteX22" fmla="*/ 297871 w 437241"/>
                <a:gd name="connsiteY22" fmla="*/ 151395 h 306069"/>
                <a:gd name="connsiteX23" fmla="*/ 404449 w 437241"/>
                <a:gd name="connsiteY23" fmla="*/ 47550 h 306069"/>
                <a:gd name="connsiteX24" fmla="*/ 404449 w 437241"/>
                <a:gd name="connsiteY24" fmla="*/ 257973 h 306069"/>
                <a:gd name="connsiteX25" fmla="*/ 297871 w 437241"/>
                <a:gd name="connsiteY25" fmla="*/ 151395 h 30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7241" h="306069">
                  <a:moveTo>
                    <a:pt x="0" y="0"/>
                  </a:moveTo>
                  <a:lnTo>
                    <a:pt x="0" y="306069"/>
                  </a:lnTo>
                  <a:lnTo>
                    <a:pt x="437242" y="306069"/>
                  </a:lnTo>
                  <a:lnTo>
                    <a:pt x="437242" y="0"/>
                  </a:lnTo>
                  <a:lnTo>
                    <a:pt x="0" y="0"/>
                  </a:lnTo>
                  <a:close/>
                  <a:moveTo>
                    <a:pt x="226273" y="190747"/>
                  </a:moveTo>
                  <a:cubicBezTo>
                    <a:pt x="221900" y="195119"/>
                    <a:pt x="215342" y="195119"/>
                    <a:pt x="210969" y="190747"/>
                  </a:cubicBezTo>
                  <a:lnTo>
                    <a:pt x="49190" y="32793"/>
                  </a:lnTo>
                  <a:lnTo>
                    <a:pt x="388599" y="32793"/>
                  </a:lnTo>
                  <a:lnTo>
                    <a:pt x="226273" y="190747"/>
                  </a:lnTo>
                  <a:close/>
                  <a:moveTo>
                    <a:pt x="139371" y="151395"/>
                  </a:moveTo>
                  <a:lnTo>
                    <a:pt x="32793" y="258519"/>
                  </a:lnTo>
                  <a:lnTo>
                    <a:pt x="32793" y="47003"/>
                  </a:lnTo>
                  <a:lnTo>
                    <a:pt x="139371" y="151395"/>
                  </a:lnTo>
                  <a:close/>
                  <a:moveTo>
                    <a:pt x="155221" y="166698"/>
                  </a:moveTo>
                  <a:lnTo>
                    <a:pt x="196212" y="206597"/>
                  </a:lnTo>
                  <a:cubicBezTo>
                    <a:pt x="202771" y="212609"/>
                    <a:pt x="210969" y="215888"/>
                    <a:pt x="219167" y="215888"/>
                  </a:cubicBezTo>
                  <a:cubicBezTo>
                    <a:pt x="227366" y="215888"/>
                    <a:pt x="235564" y="212609"/>
                    <a:pt x="242123" y="206597"/>
                  </a:cubicBezTo>
                  <a:lnTo>
                    <a:pt x="283114" y="166698"/>
                  </a:lnTo>
                  <a:lnTo>
                    <a:pt x="389145" y="273276"/>
                  </a:lnTo>
                  <a:lnTo>
                    <a:pt x="48643" y="273276"/>
                  </a:lnTo>
                  <a:lnTo>
                    <a:pt x="155221" y="166698"/>
                  </a:lnTo>
                  <a:close/>
                  <a:moveTo>
                    <a:pt x="297871" y="151395"/>
                  </a:moveTo>
                  <a:lnTo>
                    <a:pt x="404449" y="47550"/>
                  </a:lnTo>
                  <a:lnTo>
                    <a:pt x="404449" y="257973"/>
                  </a:lnTo>
                  <a:lnTo>
                    <a:pt x="297871" y="151395"/>
                  </a:lnTo>
                  <a:close/>
                </a:path>
              </a:pathLst>
            </a:custGeom>
            <a:solidFill>
              <a:schemeClr val="tx1"/>
            </a:solidFill>
            <a:ln w="5457"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04201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00" fill="hold"/>
                                        <p:tgtEl>
                                          <p:spTgt spid="21"/>
                                        </p:tgtEl>
                                      </p:cBhvr>
                                    </p:cmd>
                                  </p:childTnLst>
                                </p:cTn>
                              </p:par>
                              <p:par>
                                <p:cTn id="7" presetID="1" presetClass="mediacall" presetSubtype="0" fill="hold" nodeType="withEffect">
                                  <p:stCondLst>
                                    <p:cond delay="0"/>
                                  </p:stCondLst>
                                  <p:childTnLst>
                                    <p:cmd type="call" cmd="playFrom(0.0)">
                                      <p:cBhvr>
                                        <p:cTn id="8" dur="32600" fill="hold"/>
                                        <p:tgtEl>
                                          <p:spTgt spid="20"/>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1"/>
                </p:tgtEl>
              </p:cMediaNode>
            </p:video>
            <p:video>
              <p:cMediaNode vol="80000">
                <p:cTn id="16" fill="hold" display="0">
                  <p:stCondLst>
                    <p:cond delay="indefinite"/>
                  </p:stCondLst>
                </p:cTn>
                <p:tgtEl>
                  <p:spTgt spid="20"/>
                </p:tgtEl>
              </p:cMediaNode>
            </p:video>
          </p:childTnLst>
        </p:cTn>
      </p:par>
    </p:tnLst>
    <p:bldLst>
      <p:bldP spid="3" grpId="0"/>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B9E908-107D-A3B8-9B1B-0FE9F6825896}"/>
              </a:ext>
            </a:extLst>
          </p:cNvPr>
          <p:cNvPicPr>
            <a:picLocks noChangeAspect="1"/>
          </p:cNvPicPr>
          <p:nvPr/>
        </p:nvPicPr>
        <p:blipFill>
          <a:blip r:embed="rId3"/>
          <a:stretch>
            <a:fillRect/>
          </a:stretch>
        </p:blipFill>
        <p:spPr>
          <a:xfrm>
            <a:off x="838200" y="1689297"/>
            <a:ext cx="9924034" cy="4069080"/>
          </a:xfrm>
          <a:prstGeom prst="rect">
            <a:avLst/>
          </a:prstGeom>
        </p:spPr>
      </p:pic>
      <p:sp>
        <p:nvSpPr>
          <p:cNvPr id="2" name="Title 1">
            <a:extLst>
              <a:ext uri="{FF2B5EF4-FFF2-40B4-BE49-F238E27FC236}">
                <a16:creationId xmlns:a16="http://schemas.microsoft.com/office/drawing/2014/main" id="{5B9DF372-4E93-1A46-8869-C8474C026409}"/>
              </a:ext>
            </a:extLst>
          </p:cNvPr>
          <p:cNvSpPr>
            <a:spLocks noGrp="1"/>
          </p:cNvSpPr>
          <p:nvPr>
            <p:ph type="title"/>
          </p:nvPr>
        </p:nvSpPr>
        <p:spPr/>
        <p:txBody>
          <a:bodyPr/>
          <a:lstStyle/>
          <a:p>
            <a:r>
              <a:rPr lang="en-US" dirty="0"/>
              <a:t>Traditional Codecs vs. </a:t>
            </a:r>
            <a:r>
              <a:rPr lang="en-US" dirty="0" err="1"/>
              <a:t>Gemino</a:t>
            </a:r>
            <a:endParaRPr lang="en-US" dirty="0"/>
          </a:p>
        </p:txBody>
      </p:sp>
    </p:spTree>
    <p:extLst>
      <p:ext uri="{BB962C8B-B14F-4D97-AF65-F5344CB8AC3E}">
        <p14:creationId xmlns:p14="http://schemas.microsoft.com/office/powerpoint/2010/main" val="1988925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D66277-7651-AF9E-696D-688345F9242A}"/>
              </a:ext>
            </a:extLst>
          </p:cNvPr>
          <p:cNvPicPr>
            <a:picLocks noChangeAspect="1"/>
          </p:cNvPicPr>
          <p:nvPr/>
        </p:nvPicPr>
        <p:blipFill>
          <a:blip r:embed="rId3"/>
          <a:stretch>
            <a:fillRect/>
          </a:stretch>
        </p:blipFill>
        <p:spPr>
          <a:xfrm>
            <a:off x="838200" y="1686328"/>
            <a:ext cx="9924034" cy="4069080"/>
          </a:xfrm>
          <a:prstGeom prst="rect">
            <a:avLst/>
          </a:prstGeom>
        </p:spPr>
      </p:pic>
      <p:sp>
        <p:nvSpPr>
          <p:cNvPr id="2" name="Title 1">
            <a:extLst>
              <a:ext uri="{FF2B5EF4-FFF2-40B4-BE49-F238E27FC236}">
                <a16:creationId xmlns:a16="http://schemas.microsoft.com/office/drawing/2014/main" id="{5B9DF372-4E93-1A46-8869-C8474C026409}"/>
              </a:ext>
            </a:extLst>
          </p:cNvPr>
          <p:cNvSpPr>
            <a:spLocks noGrp="1"/>
          </p:cNvSpPr>
          <p:nvPr>
            <p:ph type="title"/>
          </p:nvPr>
        </p:nvSpPr>
        <p:spPr/>
        <p:txBody>
          <a:bodyPr/>
          <a:lstStyle/>
          <a:p>
            <a:r>
              <a:rPr lang="en-US" dirty="0"/>
              <a:t>Traditional Codecs vs. </a:t>
            </a:r>
            <a:r>
              <a:rPr lang="en-US" dirty="0" err="1"/>
              <a:t>Gemino</a:t>
            </a:r>
            <a:endParaRPr lang="en-US" dirty="0"/>
          </a:p>
        </p:txBody>
      </p:sp>
    </p:spTree>
    <p:extLst>
      <p:ext uri="{BB962C8B-B14F-4D97-AF65-F5344CB8AC3E}">
        <p14:creationId xmlns:p14="http://schemas.microsoft.com/office/powerpoint/2010/main" val="1000223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02C875-7324-CFD5-79EF-FA6C6FF1C82D}"/>
              </a:ext>
            </a:extLst>
          </p:cNvPr>
          <p:cNvPicPr>
            <a:picLocks noChangeAspect="1"/>
          </p:cNvPicPr>
          <p:nvPr/>
        </p:nvPicPr>
        <p:blipFill>
          <a:blip r:embed="rId3"/>
          <a:stretch>
            <a:fillRect/>
          </a:stretch>
        </p:blipFill>
        <p:spPr>
          <a:xfrm>
            <a:off x="838200" y="1686328"/>
            <a:ext cx="9924034" cy="4069080"/>
          </a:xfrm>
          <a:prstGeom prst="rect">
            <a:avLst/>
          </a:prstGeom>
        </p:spPr>
      </p:pic>
      <p:sp>
        <p:nvSpPr>
          <p:cNvPr id="2" name="Title 1">
            <a:extLst>
              <a:ext uri="{FF2B5EF4-FFF2-40B4-BE49-F238E27FC236}">
                <a16:creationId xmlns:a16="http://schemas.microsoft.com/office/drawing/2014/main" id="{5B9DF372-4E93-1A46-8869-C8474C026409}"/>
              </a:ext>
            </a:extLst>
          </p:cNvPr>
          <p:cNvSpPr>
            <a:spLocks noGrp="1"/>
          </p:cNvSpPr>
          <p:nvPr>
            <p:ph type="title"/>
          </p:nvPr>
        </p:nvSpPr>
        <p:spPr/>
        <p:txBody>
          <a:bodyPr/>
          <a:lstStyle/>
          <a:p>
            <a:r>
              <a:rPr lang="en-US" dirty="0"/>
              <a:t>Traditional Codecs vs. </a:t>
            </a:r>
            <a:r>
              <a:rPr lang="en-US" dirty="0" err="1"/>
              <a:t>Gemino</a:t>
            </a:r>
            <a:endParaRPr lang="en-US" dirty="0"/>
          </a:p>
        </p:txBody>
      </p:sp>
      <p:cxnSp>
        <p:nvCxnSpPr>
          <p:cNvPr id="7" name="Straight Connector 6">
            <a:extLst>
              <a:ext uri="{FF2B5EF4-FFF2-40B4-BE49-F238E27FC236}">
                <a16:creationId xmlns:a16="http://schemas.microsoft.com/office/drawing/2014/main" id="{34E32B19-3983-9C4A-A05B-4465F01A9BFD}"/>
              </a:ext>
            </a:extLst>
          </p:cNvPr>
          <p:cNvCxnSpPr>
            <a:cxnSpLocks/>
          </p:cNvCxnSpPr>
          <p:nvPr/>
        </p:nvCxnSpPr>
        <p:spPr>
          <a:xfrm>
            <a:off x="8519326" y="4069331"/>
            <a:ext cx="14440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756AB42-5699-6B73-7C53-BAB61346F36A}"/>
              </a:ext>
            </a:extLst>
          </p:cNvPr>
          <p:cNvSpPr txBox="1"/>
          <p:nvPr/>
        </p:nvSpPr>
        <p:spPr>
          <a:xfrm>
            <a:off x="966601" y="6263309"/>
            <a:ext cx="10258798" cy="369332"/>
          </a:xfrm>
          <a:prstGeom prst="rect">
            <a:avLst/>
          </a:prstGeom>
          <a:noFill/>
        </p:spPr>
        <p:txBody>
          <a:bodyPr wrap="square" rtlCol="0">
            <a:spAutoFit/>
          </a:bodyPr>
          <a:lstStyle/>
          <a:p>
            <a:r>
              <a:rPr lang="en-US" dirty="0">
                <a:latin typeface="Gill Sans Light" panose="020B0302020104020203" pitchFamily="34" charset="-79"/>
                <a:cs typeface="Gill Sans Light" panose="020B0302020104020203" pitchFamily="34" charset="-79"/>
              </a:rPr>
              <a:t>VP8 and VP9 require 5x and 2.2x of </a:t>
            </a:r>
            <a:r>
              <a:rPr lang="en-US" dirty="0" err="1">
                <a:latin typeface="Gill Sans Light" panose="020B0302020104020203" pitchFamily="34" charset="-79"/>
                <a:cs typeface="Gill Sans Light" panose="020B0302020104020203" pitchFamily="34" charset="-79"/>
              </a:rPr>
              <a:t>Gemino’s</a:t>
            </a:r>
            <a:r>
              <a:rPr lang="en-US" dirty="0">
                <a:latin typeface="Gill Sans Light" panose="020B0302020104020203" pitchFamily="34" charset="-79"/>
                <a:cs typeface="Gill Sans Light" panose="020B0302020104020203" pitchFamily="34" charset="-79"/>
              </a:rPr>
              <a:t> bitrate to provide comparable reconstruction quality respectively</a:t>
            </a:r>
          </a:p>
        </p:txBody>
      </p:sp>
    </p:spTree>
    <p:extLst>
      <p:ext uri="{BB962C8B-B14F-4D97-AF65-F5344CB8AC3E}">
        <p14:creationId xmlns:p14="http://schemas.microsoft.com/office/powerpoint/2010/main" val="224581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DF372-4E93-1A46-8869-C8474C026409}"/>
              </a:ext>
            </a:extLst>
          </p:cNvPr>
          <p:cNvSpPr>
            <a:spLocks noGrp="1"/>
          </p:cNvSpPr>
          <p:nvPr>
            <p:ph type="title"/>
          </p:nvPr>
        </p:nvSpPr>
        <p:spPr/>
        <p:txBody>
          <a:bodyPr/>
          <a:lstStyle/>
          <a:p>
            <a:r>
              <a:rPr lang="en-US" dirty="0"/>
              <a:t>Low-bitrate Regime Results</a:t>
            </a:r>
          </a:p>
        </p:txBody>
      </p:sp>
      <p:sp>
        <p:nvSpPr>
          <p:cNvPr id="8" name="TextBox 7">
            <a:extLst>
              <a:ext uri="{FF2B5EF4-FFF2-40B4-BE49-F238E27FC236}">
                <a16:creationId xmlns:a16="http://schemas.microsoft.com/office/drawing/2014/main" id="{3F3AAAB4-31D2-6C2A-C911-45FFBD459117}"/>
              </a:ext>
            </a:extLst>
          </p:cNvPr>
          <p:cNvSpPr txBox="1"/>
          <p:nvPr/>
        </p:nvSpPr>
        <p:spPr>
          <a:xfrm>
            <a:off x="1762601" y="6115219"/>
            <a:ext cx="8666798" cy="377656"/>
          </a:xfrm>
          <a:prstGeom prst="rect">
            <a:avLst/>
          </a:prstGeom>
          <a:noFill/>
        </p:spPr>
        <p:txBody>
          <a:bodyPr wrap="square" rtlCol="0">
            <a:spAutoFit/>
          </a:bodyPr>
          <a:lstStyle/>
          <a:p>
            <a:r>
              <a:rPr lang="en-US" dirty="0">
                <a:latin typeface="Gill Sans Light" panose="020B0302020104020203" pitchFamily="34" charset="-79"/>
                <a:cs typeface="Gill Sans Light" panose="020B0302020104020203" pitchFamily="34" charset="-79"/>
              </a:rPr>
              <a:t>Bicubic atop VP9 requires 2x of </a:t>
            </a:r>
            <a:r>
              <a:rPr lang="en-US" dirty="0" err="1">
                <a:latin typeface="Gill Sans Light" panose="020B0302020104020203" pitchFamily="34" charset="-79"/>
                <a:cs typeface="Gill Sans Light" panose="020B0302020104020203" pitchFamily="34" charset="-79"/>
              </a:rPr>
              <a:t>Gemino’s</a:t>
            </a:r>
            <a:r>
              <a:rPr lang="en-US" dirty="0">
                <a:latin typeface="Gill Sans Light" panose="020B0302020104020203" pitchFamily="34" charset="-79"/>
                <a:cs typeface="Gill Sans Light" panose="020B0302020104020203" pitchFamily="34" charset="-79"/>
              </a:rPr>
              <a:t> bitrate to provide comparable reconstruction quality</a:t>
            </a:r>
          </a:p>
        </p:txBody>
      </p:sp>
      <p:pic>
        <p:nvPicPr>
          <p:cNvPr id="4" name="Picture 3">
            <a:extLst>
              <a:ext uri="{FF2B5EF4-FFF2-40B4-BE49-F238E27FC236}">
                <a16:creationId xmlns:a16="http://schemas.microsoft.com/office/drawing/2014/main" id="{3010733B-7312-EDF3-E4DA-6764A50C7C68}"/>
              </a:ext>
            </a:extLst>
          </p:cNvPr>
          <p:cNvPicPr>
            <a:picLocks noChangeAspect="1"/>
          </p:cNvPicPr>
          <p:nvPr/>
        </p:nvPicPr>
        <p:blipFill>
          <a:blip r:embed="rId3"/>
          <a:stretch>
            <a:fillRect/>
          </a:stretch>
        </p:blipFill>
        <p:spPr>
          <a:xfrm>
            <a:off x="3352800" y="1543219"/>
            <a:ext cx="5486400" cy="4572000"/>
          </a:xfrm>
          <a:prstGeom prst="rect">
            <a:avLst/>
          </a:prstGeom>
        </p:spPr>
      </p:pic>
      <p:cxnSp>
        <p:nvCxnSpPr>
          <p:cNvPr id="6" name="Straight Connector 5">
            <a:extLst>
              <a:ext uri="{FF2B5EF4-FFF2-40B4-BE49-F238E27FC236}">
                <a16:creationId xmlns:a16="http://schemas.microsoft.com/office/drawing/2014/main" id="{4AE34DFC-95C6-B889-6CC1-E8702D6304DF}"/>
              </a:ext>
            </a:extLst>
          </p:cNvPr>
          <p:cNvCxnSpPr>
            <a:cxnSpLocks/>
          </p:cNvCxnSpPr>
          <p:nvPr/>
        </p:nvCxnSpPr>
        <p:spPr>
          <a:xfrm>
            <a:off x="5412885" y="4149081"/>
            <a:ext cx="13123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08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DF372-4E93-1A46-8869-C8474C026409}"/>
              </a:ext>
            </a:extLst>
          </p:cNvPr>
          <p:cNvSpPr>
            <a:spLocks noGrp="1"/>
          </p:cNvSpPr>
          <p:nvPr>
            <p:ph type="title"/>
          </p:nvPr>
        </p:nvSpPr>
        <p:spPr/>
        <p:txBody>
          <a:bodyPr/>
          <a:lstStyle/>
          <a:p>
            <a:r>
              <a:rPr lang="en-US" dirty="0"/>
              <a:t>Low-bitrate Regime Results</a:t>
            </a:r>
          </a:p>
        </p:txBody>
      </p:sp>
      <p:grpSp>
        <p:nvGrpSpPr>
          <p:cNvPr id="6" name="Group 5">
            <a:extLst>
              <a:ext uri="{FF2B5EF4-FFF2-40B4-BE49-F238E27FC236}">
                <a16:creationId xmlns:a16="http://schemas.microsoft.com/office/drawing/2014/main" id="{1699D07B-5DF2-438B-89E5-AA27801E56FF}"/>
              </a:ext>
            </a:extLst>
          </p:cNvPr>
          <p:cNvGrpSpPr/>
          <p:nvPr/>
        </p:nvGrpSpPr>
        <p:grpSpPr>
          <a:xfrm>
            <a:off x="1651359" y="2058924"/>
            <a:ext cx="8889282" cy="3425289"/>
            <a:chOff x="161314" y="1970434"/>
            <a:chExt cx="8889282" cy="3425289"/>
          </a:xfrm>
        </p:grpSpPr>
        <p:pic>
          <p:nvPicPr>
            <p:cNvPr id="4" name="Picture 3">
              <a:extLst>
                <a:ext uri="{FF2B5EF4-FFF2-40B4-BE49-F238E27FC236}">
                  <a16:creationId xmlns:a16="http://schemas.microsoft.com/office/drawing/2014/main" id="{24235189-A2B2-CD1C-D75D-4DFB0F1B8F7E}"/>
                </a:ext>
              </a:extLst>
            </p:cNvPr>
            <p:cNvPicPr>
              <a:picLocks noChangeAspect="1"/>
            </p:cNvPicPr>
            <p:nvPr/>
          </p:nvPicPr>
          <p:blipFill rotWithShape="1">
            <a:blip r:embed="rId3"/>
            <a:srcRect l="20069" t="14990" r="60060"/>
            <a:stretch/>
          </p:blipFill>
          <p:spPr>
            <a:xfrm>
              <a:off x="161314" y="2450592"/>
              <a:ext cx="2950596" cy="2945131"/>
            </a:xfrm>
            <a:prstGeom prst="rect">
              <a:avLst/>
            </a:prstGeom>
          </p:spPr>
        </p:pic>
        <p:sp>
          <p:nvSpPr>
            <p:cNvPr id="7" name="TextBox 6">
              <a:extLst>
                <a:ext uri="{FF2B5EF4-FFF2-40B4-BE49-F238E27FC236}">
                  <a16:creationId xmlns:a16="http://schemas.microsoft.com/office/drawing/2014/main" id="{24912BE4-5A20-9709-990E-BDB16611F823}"/>
                </a:ext>
              </a:extLst>
            </p:cNvPr>
            <p:cNvSpPr txBox="1"/>
            <p:nvPr/>
          </p:nvSpPr>
          <p:spPr>
            <a:xfrm>
              <a:off x="838200" y="1970434"/>
              <a:ext cx="1243750" cy="400110"/>
            </a:xfrm>
            <a:prstGeom prst="rect">
              <a:avLst/>
            </a:prstGeom>
            <a:noFill/>
          </p:spPr>
          <p:txBody>
            <a:bodyPr wrap="square" rtlCol="0">
              <a:spAutoFit/>
            </a:bodyPr>
            <a:lstStyle/>
            <a:p>
              <a:pPr algn="ctr"/>
              <a:r>
                <a:rPr lang="en-US" sz="2000" dirty="0">
                  <a:latin typeface="Helvetica" pitchFamily="2" charset="0"/>
                  <a:cs typeface="Gill Sans" panose="020B0502020104020203" pitchFamily="34" charset="-79"/>
                </a:rPr>
                <a:t>Target</a:t>
              </a:r>
            </a:p>
          </p:txBody>
        </p:sp>
        <p:sp>
          <p:nvSpPr>
            <p:cNvPr id="9" name="TextBox 8">
              <a:extLst>
                <a:ext uri="{FF2B5EF4-FFF2-40B4-BE49-F238E27FC236}">
                  <a16:creationId xmlns:a16="http://schemas.microsoft.com/office/drawing/2014/main" id="{6D525F59-B015-B6D3-B852-7C4110CB13B0}"/>
                </a:ext>
              </a:extLst>
            </p:cNvPr>
            <p:cNvSpPr txBox="1"/>
            <p:nvPr/>
          </p:nvSpPr>
          <p:spPr>
            <a:xfrm>
              <a:off x="4049012" y="1970434"/>
              <a:ext cx="1051960" cy="400110"/>
            </a:xfrm>
            <a:prstGeom prst="rect">
              <a:avLst/>
            </a:prstGeom>
            <a:noFill/>
          </p:spPr>
          <p:txBody>
            <a:bodyPr wrap="square" rtlCol="0">
              <a:spAutoFit/>
            </a:bodyPr>
            <a:lstStyle/>
            <a:p>
              <a:pPr algn="ctr"/>
              <a:r>
                <a:rPr lang="en-US" sz="2000" dirty="0">
                  <a:latin typeface="Helvetica" pitchFamily="2" charset="0"/>
                  <a:cs typeface="Gill Sans" panose="020B0502020104020203" pitchFamily="34" charset="-79"/>
                </a:rPr>
                <a:t>Bicubic</a:t>
              </a:r>
            </a:p>
          </p:txBody>
        </p:sp>
        <p:sp>
          <p:nvSpPr>
            <p:cNvPr id="11" name="TextBox 10">
              <a:extLst>
                <a:ext uri="{FF2B5EF4-FFF2-40B4-BE49-F238E27FC236}">
                  <a16:creationId xmlns:a16="http://schemas.microsoft.com/office/drawing/2014/main" id="{054DA66F-4CE9-6EF4-AE8A-CFC8611EC5AF}"/>
                </a:ext>
              </a:extLst>
            </p:cNvPr>
            <p:cNvSpPr txBox="1"/>
            <p:nvPr/>
          </p:nvSpPr>
          <p:spPr>
            <a:xfrm>
              <a:off x="6437415" y="1970434"/>
              <a:ext cx="2274688" cy="400110"/>
            </a:xfrm>
            <a:prstGeom prst="rect">
              <a:avLst/>
            </a:prstGeom>
            <a:noFill/>
          </p:spPr>
          <p:txBody>
            <a:bodyPr wrap="square" rtlCol="0">
              <a:spAutoFit/>
            </a:bodyPr>
            <a:lstStyle/>
            <a:p>
              <a:pPr algn="ctr"/>
              <a:r>
                <a:rPr lang="en-US" sz="2000" dirty="0" err="1">
                  <a:latin typeface="Helvetica" pitchFamily="2" charset="0"/>
                  <a:cs typeface="Gill Sans" panose="020B0502020104020203" pitchFamily="34" charset="-79"/>
                </a:rPr>
                <a:t>Gemino</a:t>
              </a:r>
              <a:endParaRPr lang="en-US" sz="2000" dirty="0">
                <a:latin typeface="Helvetica" pitchFamily="2" charset="0"/>
                <a:cs typeface="Gill Sans" panose="020B0502020104020203" pitchFamily="34" charset="-79"/>
              </a:endParaRPr>
            </a:p>
          </p:txBody>
        </p:sp>
        <p:pic>
          <p:nvPicPr>
            <p:cNvPr id="5" name="Picture 4">
              <a:extLst>
                <a:ext uri="{FF2B5EF4-FFF2-40B4-BE49-F238E27FC236}">
                  <a16:creationId xmlns:a16="http://schemas.microsoft.com/office/drawing/2014/main" id="{8DF4BC8F-8A80-2F44-EA73-ABFB31E005DC}"/>
                </a:ext>
              </a:extLst>
            </p:cNvPr>
            <p:cNvPicPr>
              <a:picLocks noChangeAspect="1"/>
            </p:cNvPicPr>
            <p:nvPr/>
          </p:nvPicPr>
          <p:blipFill rotWithShape="1">
            <a:blip r:embed="rId3"/>
            <a:srcRect l="60006" t="14990"/>
            <a:stretch/>
          </p:blipFill>
          <p:spPr>
            <a:xfrm>
              <a:off x="3111912" y="2450591"/>
              <a:ext cx="5938684" cy="2945131"/>
            </a:xfrm>
            <a:prstGeom prst="rect">
              <a:avLst/>
            </a:prstGeom>
          </p:spPr>
        </p:pic>
      </p:grpSp>
    </p:spTree>
    <p:extLst>
      <p:ext uri="{BB962C8B-B14F-4D97-AF65-F5344CB8AC3E}">
        <p14:creationId xmlns:p14="http://schemas.microsoft.com/office/powerpoint/2010/main" val="7691878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B35A2-8E57-93CF-2CC9-96A7568D83C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98A2598-7820-A0AA-7AB1-08BA7CE73F99}"/>
              </a:ext>
            </a:extLst>
          </p:cNvPr>
          <p:cNvPicPr>
            <a:picLocks noChangeAspect="1"/>
          </p:cNvPicPr>
          <p:nvPr/>
        </p:nvPicPr>
        <p:blipFill>
          <a:blip r:embed="rId3"/>
          <a:stretch>
            <a:fillRect/>
          </a:stretch>
        </p:blipFill>
        <p:spPr>
          <a:xfrm>
            <a:off x="1922724" y="1142970"/>
            <a:ext cx="8343943" cy="5394960"/>
          </a:xfrm>
          <a:prstGeom prst="rect">
            <a:avLst/>
          </a:prstGeom>
        </p:spPr>
      </p:pic>
      <p:sp>
        <p:nvSpPr>
          <p:cNvPr id="2" name="Title 1">
            <a:extLst>
              <a:ext uri="{FF2B5EF4-FFF2-40B4-BE49-F238E27FC236}">
                <a16:creationId xmlns:a16="http://schemas.microsoft.com/office/drawing/2014/main" id="{17913C82-9136-A178-C231-766B7C6543C8}"/>
              </a:ext>
            </a:extLst>
          </p:cNvPr>
          <p:cNvSpPr>
            <a:spLocks noGrp="1"/>
          </p:cNvSpPr>
          <p:nvPr>
            <p:ph type="title"/>
          </p:nvPr>
        </p:nvSpPr>
        <p:spPr>
          <a:xfrm>
            <a:off x="838200" y="365125"/>
            <a:ext cx="10515600" cy="1325563"/>
          </a:xfrm>
        </p:spPr>
        <p:txBody>
          <a:bodyPr/>
          <a:lstStyle/>
          <a:p>
            <a:r>
              <a:rPr lang="en-US" dirty="0" err="1"/>
              <a:t>Gemino</a:t>
            </a:r>
            <a:r>
              <a:rPr lang="en-US" dirty="0"/>
              <a:t> Design: High-</a:t>
            </a:r>
            <a:r>
              <a:rPr lang="en-US" dirty="0" err="1"/>
              <a:t>freq</a:t>
            </a:r>
            <a:r>
              <a:rPr lang="en-US" dirty="0"/>
              <a:t> Conditional SR</a:t>
            </a:r>
          </a:p>
        </p:txBody>
      </p:sp>
      <p:sp>
        <p:nvSpPr>
          <p:cNvPr id="3" name="TextBox 2">
            <a:extLst>
              <a:ext uri="{FF2B5EF4-FFF2-40B4-BE49-F238E27FC236}">
                <a16:creationId xmlns:a16="http://schemas.microsoft.com/office/drawing/2014/main" id="{675BB707-15E9-7418-2963-BA50A20FABD2}"/>
              </a:ext>
            </a:extLst>
          </p:cNvPr>
          <p:cNvSpPr txBox="1"/>
          <p:nvPr/>
        </p:nvSpPr>
        <p:spPr>
          <a:xfrm>
            <a:off x="8670472" y="2579914"/>
            <a:ext cx="293914" cy="369332"/>
          </a:xfrm>
          <a:prstGeom prst="rect">
            <a:avLst/>
          </a:prstGeom>
          <a:noFill/>
        </p:spPr>
        <p:txBody>
          <a:bodyPr wrap="square" rtlCol="0">
            <a:spAutoFit/>
          </a:bodyPr>
          <a:lstStyle/>
          <a:p>
            <a:r>
              <a:rPr lang="en-US" dirty="0"/>
              <a:t>1</a:t>
            </a:r>
          </a:p>
        </p:txBody>
      </p:sp>
      <p:sp>
        <p:nvSpPr>
          <p:cNvPr id="5" name="TextBox 4">
            <a:extLst>
              <a:ext uri="{FF2B5EF4-FFF2-40B4-BE49-F238E27FC236}">
                <a16:creationId xmlns:a16="http://schemas.microsoft.com/office/drawing/2014/main" id="{A2CC2F39-B789-4B9F-EFF4-540C12197E1A}"/>
              </a:ext>
            </a:extLst>
          </p:cNvPr>
          <p:cNvSpPr txBox="1"/>
          <p:nvPr/>
        </p:nvSpPr>
        <p:spPr>
          <a:xfrm>
            <a:off x="8670472" y="3244334"/>
            <a:ext cx="293914" cy="369332"/>
          </a:xfrm>
          <a:prstGeom prst="rect">
            <a:avLst/>
          </a:prstGeom>
          <a:noFill/>
        </p:spPr>
        <p:txBody>
          <a:bodyPr wrap="square" rtlCol="0">
            <a:spAutoFit/>
          </a:bodyPr>
          <a:lstStyle/>
          <a:p>
            <a:r>
              <a:rPr lang="en-US" dirty="0"/>
              <a:t>2</a:t>
            </a:r>
          </a:p>
        </p:txBody>
      </p:sp>
    </p:spTree>
    <p:extLst>
      <p:ext uri="{BB962C8B-B14F-4D97-AF65-F5344CB8AC3E}">
        <p14:creationId xmlns:p14="http://schemas.microsoft.com/office/powerpoint/2010/main" val="70043084"/>
      </p:ext>
    </p:extLst>
  </p:cSld>
  <p:clrMapOvr>
    <a:masterClrMapping/>
  </p:clrMapOvr>
  <mc:AlternateContent xmlns:mc="http://schemas.openxmlformats.org/markup-compatibility/2006" xmlns:p14="http://schemas.microsoft.com/office/powerpoint/2010/main">
    <mc:Choice Requires="p14">
      <p:transition spd="slow" p14:dur="2000" advTm="56703"/>
    </mc:Choice>
    <mc:Fallback xmlns="">
      <p:transition spd="slow" advTm="5670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F745F8-8B6D-5823-20EA-4DDB89BB2591}"/>
              </a:ext>
            </a:extLst>
          </p:cNvPr>
          <p:cNvPicPr>
            <a:picLocks noChangeAspect="1"/>
          </p:cNvPicPr>
          <p:nvPr/>
        </p:nvPicPr>
        <p:blipFill>
          <a:blip r:embed="rId3"/>
          <a:stretch>
            <a:fillRect/>
          </a:stretch>
        </p:blipFill>
        <p:spPr>
          <a:xfrm>
            <a:off x="838199" y="1689297"/>
            <a:ext cx="9924034" cy="4069080"/>
          </a:xfrm>
          <a:prstGeom prst="rect">
            <a:avLst/>
          </a:prstGeom>
        </p:spPr>
      </p:pic>
      <p:sp>
        <p:nvSpPr>
          <p:cNvPr id="2" name="Title 1">
            <a:extLst>
              <a:ext uri="{FF2B5EF4-FFF2-40B4-BE49-F238E27FC236}">
                <a16:creationId xmlns:a16="http://schemas.microsoft.com/office/drawing/2014/main" id="{5B9DF372-4E93-1A46-8869-C8474C026409}"/>
              </a:ext>
            </a:extLst>
          </p:cNvPr>
          <p:cNvSpPr>
            <a:spLocks noGrp="1"/>
          </p:cNvSpPr>
          <p:nvPr>
            <p:ph type="title"/>
          </p:nvPr>
        </p:nvSpPr>
        <p:spPr/>
        <p:txBody>
          <a:bodyPr/>
          <a:lstStyle/>
          <a:p>
            <a:r>
              <a:rPr lang="en-US" dirty="0"/>
              <a:t>Warping with Reference vs. </a:t>
            </a:r>
            <a:r>
              <a:rPr lang="en-US" dirty="0" err="1"/>
              <a:t>Gemino</a:t>
            </a:r>
            <a:endParaRPr lang="en-US" dirty="0"/>
          </a:p>
        </p:txBody>
      </p:sp>
    </p:spTree>
    <p:extLst>
      <p:ext uri="{BB962C8B-B14F-4D97-AF65-F5344CB8AC3E}">
        <p14:creationId xmlns:p14="http://schemas.microsoft.com/office/powerpoint/2010/main" val="165398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DF372-4E93-1A46-8869-C8474C026409}"/>
              </a:ext>
            </a:extLst>
          </p:cNvPr>
          <p:cNvSpPr>
            <a:spLocks noGrp="1"/>
          </p:cNvSpPr>
          <p:nvPr>
            <p:ph type="title"/>
          </p:nvPr>
        </p:nvSpPr>
        <p:spPr/>
        <p:txBody>
          <a:bodyPr/>
          <a:lstStyle/>
          <a:p>
            <a:r>
              <a:rPr lang="en-US" dirty="0"/>
              <a:t>Warping with Reference vs. </a:t>
            </a:r>
            <a:r>
              <a:rPr lang="en-US" dirty="0" err="1"/>
              <a:t>Gemino</a:t>
            </a:r>
            <a:endParaRPr lang="en-US" dirty="0"/>
          </a:p>
        </p:txBody>
      </p:sp>
      <p:pic>
        <p:nvPicPr>
          <p:cNvPr id="7" name="Picture 6">
            <a:extLst>
              <a:ext uri="{FF2B5EF4-FFF2-40B4-BE49-F238E27FC236}">
                <a16:creationId xmlns:a16="http://schemas.microsoft.com/office/drawing/2014/main" id="{FDFEA8A1-9B23-C755-E3FE-F3A4E93F225D}"/>
              </a:ext>
            </a:extLst>
          </p:cNvPr>
          <p:cNvPicPr>
            <a:picLocks noChangeAspect="1"/>
          </p:cNvPicPr>
          <p:nvPr/>
        </p:nvPicPr>
        <p:blipFill rotWithShape="1">
          <a:blip r:embed="rId3"/>
          <a:srcRect l="-1" t="5980" r="191" b="63095"/>
          <a:stretch/>
        </p:blipFill>
        <p:spPr>
          <a:xfrm>
            <a:off x="1972613" y="1690688"/>
            <a:ext cx="9860801" cy="2418174"/>
          </a:xfrm>
          <a:prstGeom prst="rect">
            <a:avLst/>
          </a:prstGeom>
        </p:spPr>
      </p:pic>
      <p:sp>
        <p:nvSpPr>
          <p:cNvPr id="10" name="TextBox 9">
            <a:extLst>
              <a:ext uri="{FF2B5EF4-FFF2-40B4-BE49-F238E27FC236}">
                <a16:creationId xmlns:a16="http://schemas.microsoft.com/office/drawing/2014/main" id="{9CFE1BD3-4F06-AF58-DF3E-6BC5F8B77D14}"/>
              </a:ext>
            </a:extLst>
          </p:cNvPr>
          <p:cNvSpPr txBox="1"/>
          <p:nvPr/>
        </p:nvSpPr>
        <p:spPr>
          <a:xfrm>
            <a:off x="2447909" y="1290578"/>
            <a:ext cx="1401858" cy="400110"/>
          </a:xfrm>
          <a:prstGeom prst="rect">
            <a:avLst/>
          </a:prstGeom>
          <a:noFill/>
        </p:spPr>
        <p:txBody>
          <a:bodyPr wrap="square" rtlCol="0">
            <a:spAutoFit/>
          </a:bodyPr>
          <a:lstStyle/>
          <a:p>
            <a:pPr algn="ctr"/>
            <a:r>
              <a:rPr lang="en-US" sz="2000" dirty="0">
                <a:latin typeface="Helvetica" pitchFamily="2" charset="0"/>
                <a:cs typeface="Gill Sans" panose="020B0502020104020203" pitchFamily="34" charset="-79"/>
              </a:rPr>
              <a:t>Reference</a:t>
            </a:r>
          </a:p>
        </p:txBody>
      </p:sp>
      <p:sp>
        <p:nvSpPr>
          <p:cNvPr id="11" name="TextBox 10">
            <a:extLst>
              <a:ext uri="{FF2B5EF4-FFF2-40B4-BE49-F238E27FC236}">
                <a16:creationId xmlns:a16="http://schemas.microsoft.com/office/drawing/2014/main" id="{1B4DACC2-734E-7475-023C-624DCF681B2D}"/>
              </a:ext>
            </a:extLst>
          </p:cNvPr>
          <p:cNvSpPr txBox="1"/>
          <p:nvPr/>
        </p:nvSpPr>
        <p:spPr>
          <a:xfrm>
            <a:off x="4923847" y="1290578"/>
            <a:ext cx="1401858" cy="400110"/>
          </a:xfrm>
          <a:prstGeom prst="rect">
            <a:avLst/>
          </a:prstGeom>
          <a:noFill/>
        </p:spPr>
        <p:txBody>
          <a:bodyPr wrap="square" rtlCol="0">
            <a:spAutoFit/>
          </a:bodyPr>
          <a:lstStyle/>
          <a:p>
            <a:pPr algn="ctr"/>
            <a:r>
              <a:rPr lang="en-US" sz="2000" dirty="0">
                <a:latin typeface="Helvetica" pitchFamily="2" charset="0"/>
                <a:cs typeface="Gill Sans" panose="020B0502020104020203" pitchFamily="34" charset="-79"/>
              </a:rPr>
              <a:t>Target</a:t>
            </a:r>
          </a:p>
        </p:txBody>
      </p:sp>
      <p:sp>
        <p:nvSpPr>
          <p:cNvPr id="12" name="TextBox 11">
            <a:extLst>
              <a:ext uri="{FF2B5EF4-FFF2-40B4-BE49-F238E27FC236}">
                <a16:creationId xmlns:a16="http://schemas.microsoft.com/office/drawing/2014/main" id="{C8FD323F-1776-B4B2-78EA-AAD0765774CD}"/>
              </a:ext>
            </a:extLst>
          </p:cNvPr>
          <p:cNvSpPr txBox="1"/>
          <p:nvPr/>
        </p:nvSpPr>
        <p:spPr>
          <a:xfrm>
            <a:off x="7038110" y="1290705"/>
            <a:ext cx="2247795" cy="400110"/>
          </a:xfrm>
          <a:prstGeom prst="rect">
            <a:avLst/>
          </a:prstGeom>
          <a:noFill/>
        </p:spPr>
        <p:txBody>
          <a:bodyPr wrap="square" rtlCol="0">
            <a:spAutoFit/>
          </a:bodyPr>
          <a:lstStyle/>
          <a:p>
            <a:pPr algn="ctr"/>
            <a:r>
              <a:rPr lang="en-US" sz="2000" dirty="0">
                <a:latin typeface="Gill Sans" panose="020B0502020104020203" pitchFamily="34" charset="-79"/>
                <a:cs typeface="Gill Sans" panose="020B0502020104020203" pitchFamily="34" charset="-79"/>
              </a:rPr>
              <a:t>FOMM Prediction</a:t>
            </a:r>
          </a:p>
        </p:txBody>
      </p:sp>
      <p:sp>
        <p:nvSpPr>
          <p:cNvPr id="5" name="TextBox 4">
            <a:extLst>
              <a:ext uri="{FF2B5EF4-FFF2-40B4-BE49-F238E27FC236}">
                <a16:creationId xmlns:a16="http://schemas.microsoft.com/office/drawing/2014/main" id="{3FA2C271-FA0C-1B88-A1B9-A979C0A52E24}"/>
              </a:ext>
            </a:extLst>
          </p:cNvPr>
          <p:cNvSpPr txBox="1"/>
          <p:nvPr/>
        </p:nvSpPr>
        <p:spPr>
          <a:xfrm>
            <a:off x="435743" y="2598003"/>
            <a:ext cx="1380564" cy="830997"/>
          </a:xfrm>
          <a:prstGeom prst="rect">
            <a:avLst/>
          </a:prstGeom>
          <a:noFill/>
        </p:spPr>
        <p:txBody>
          <a:bodyPr wrap="square" rtlCol="0">
            <a:spAutoFit/>
          </a:bodyPr>
          <a:lstStyle/>
          <a:p>
            <a:pPr algn="ctr"/>
            <a:r>
              <a:rPr lang="en-US" sz="2400" dirty="0">
                <a:latin typeface="Helvetica" pitchFamily="2" charset="0"/>
              </a:rPr>
              <a:t>Large motion</a:t>
            </a:r>
          </a:p>
        </p:txBody>
      </p:sp>
      <p:sp>
        <p:nvSpPr>
          <p:cNvPr id="4" name="TextBox 3">
            <a:extLst>
              <a:ext uri="{FF2B5EF4-FFF2-40B4-BE49-F238E27FC236}">
                <a16:creationId xmlns:a16="http://schemas.microsoft.com/office/drawing/2014/main" id="{01504B98-55A9-FB47-ABB0-615CC30565AB}"/>
              </a:ext>
            </a:extLst>
          </p:cNvPr>
          <p:cNvSpPr txBox="1"/>
          <p:nvPr/>
        </p:nvSpPr>
        <p:spPr>
          <a:xfrm>
            <a:off x="9394080" y="1290578"/>
            <a:ext cx="2247795" cy="400110"/>
          </a:xfrm>
          <a:prstGeom prst="rect">
            <a:avLst/>
          </a:prstGeom>
          <a:noFill/>
        </p:spPr>
        <p:txBody>
          <a:bodyPr wrap="square" rtlCol="0">
            <a:spAutoFit/>
          </a:bodyPr>
          <a:lstStyle/>
          <a:p>
            <a:pPr algn="ctr"/>
            <a:r>
              <a:rPr lang="en-US" sz="2000" dirty="0" err="1">
                <a:latin typeface="Gill Sans" panose="020B0502020104020203" pitchFamily="34" charset="-79"/>
                <a:cs typeface="Gill Sans" panose="020B0502020104020203" pitchFamily="34" charset="-79"/>
              </a:rPr>
              <a:t>Gemino</a:t>
            </a:r>
            <a:endParaRPr lang="en-US" sz="2000" dirty="0">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1848615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DF372-4E93-1A46-8869-C8474C026409}"/>
              </a:ext>
            </a:extLst>
          </p:cNvPr>
          <p:cNvSpPr>
            <a:spLocks noGrp="1"/>
          </p:cNvSpPr>
          <p:nvPr>
            <p:ph type="title"/>
          </p:nvPr>
        </p:nvSpPr>
        <p:spPr/>
        <p:txBody>
          <a:bodyPr/>
          <a:lstStyle/>
          <a:p>
            <a:r>
              <a:rPr lang="en-US" dirty="0"/>
              <a:t>Warping with Reference vs. </a:t>
            </a:r>
            <a:r>
              <a:rPr lang="en-US" dirty="0" err="1"/>
              <a:t>Gemino</a:t>
            </a:r>
            <a:endParaRPr lang="en-US" dirty="0"/>
          </a:p>
        </p:txBody>
      </p:sp>
      <p:pic>
        <p:nvPicPr>
          <p:cNvPr id="7" name="Picture 6">
            <a:extLst>
              <a:ext uri="{FF2B5EF4-FFF2-40B4-BE49-F238E27FC236}">
                <a16:creationId xmlns:a16="http://schemas.microsoft.com/office/drawing/2014/main" id="{FDFEA8A1-9B23-C755-E3FE-F3A4E93F225D}"/>
              </a:ext>
            </a:extLst>
          </p:cNvPr>
          <p:cNvPicPr>
            <a:picLocks noChangeAspect="1"/>
          </p:cNvPicPr>
          <p:nvPr/>
        </p:nvPicPr>
        <p:blipFill rotWithShape="1">
          <a:blip r:embed="rId3"/>
          <a:srcRect l="-1" t="5980" r="191" b="31831"/>
          <a:stretch/>
        </p:blipFill>
        <p:spPr>
          <a:xfrm>
            <a:off x="1972613" y="1690688"/>
            <a:ext cx="9860801" cy="4862808"/>
          </a:xfrm>
          <a:prstGeom prst="rect">
            <a:avLst/>
          </a:prstGeom>
        </p:spPr>
      </p:pic>
      <p:sp>
        <p:nvSpPr>
          <p:cNvPr id="10" name="TextBox 9">
            <a:extLst>
              <a:ext uri="{FF2B5EF4-FFF2-40B4-BE49-F238E27FC236}">
                <a16:creationId xmlns:a16="http://schemas.microsoft.com/office/drawing/2014/main" id="{9CFE1BD3-4F06-AF58-DF3E-6BC5F8B77D14}"/>
              </a:ext>
            </a:extLst>
          </p:cNvPr>
          <p:cNvSpPr txBox="1"/>
          <p:nvPr/>
        </p:nvSpPr>
        <p:spPr>
          <a:xfrm>
            <a:off x="2447909" y="1290578"/>
            <a:ext cx="1401858" cy="400110"/>
          </a:xfrm>
          <a:prstGeom prst="rect">
            <a:avLst/>
          </a:prstGeom>
          <a:noFill/>
        </p:spPr>
        <p:txBody>
          <a:bodyPr wrap="square" rtlCol="0">
            <a:spAutoFit/>
          </a:bodyPr>
          <a:lstStyle/>
          <a:p>
            <a:pPr algn="ctr"/>
            <a:r>
              <a:rPr lang="en-US" sz="2000" dirty="0">
                <a:latin typeface="Helvetica" pitchFamily="2" charset="0"/>
                <a:cs typeface="Gill Sans" panose="020B0502020104020203" pitchFamily="34" charset="-79"/>
              </a:rPr>
              <a:t>Reference</a:t>
            </a:r>
          </a:p>
        </p:txBody>
      </p:sp>
      <p:sp>
        <p:nvSpPr>
          <p:cNvPr id="11" name="TextBox 10">
            <a:extLst>
              <a:ext uri="{FF2B5EF4-FFF2-40B4-BE49-F238E27FC236}">
                <a16:creationId xmlns:a16="http://schemas.microsoft.com/office/drawing/2014/main" id="{1B4DACC2-734E-7475-023C-624DCF681B2D}"/>
              </a:ext>
            </a:extLst>
          </p:cNvPr>
          <p:cNvSpPr txBox="1"/>
          <p:nvPr/>
        </p:nvSpPr>
        <p:spPr>
          <a:xfrm>
            <a:off x="4923847" y="1290578"/>
            <a:ext cx="1401858" cy="400110"/>
          </a:xfrm>
          <a:prstGeom prst="rect">
            <a:avLst/>
          </a:prstGeom>
          <a:noFill/>
        </p:spPr>
        <p:txBody>
          <a:bodyPr wrap="square" rtlCol="0">
            <a:spAutoFit/>
          </a:bodyPr>
          <a:lstStyle/>
          <a:p>
            <a:pPr algn="ctr"/>
            <a:r>
              <a:rPr lang="en-US" sz="2000" dirty="0">
                <a:latin typeface="Helvetica" pitchFamily="2" charset="0"/>
                <a:cs typeface="Gill Sans" panose="020B0502020104020203" pitchFamily="34" charset="-79"/>
              </a:rPr>
              <a:t>Target</a:t>
            </a:r>
          </a:p>
        </p:txBody>
      </p:sp>
      <p:sp>
        <p:nvSpPr>
          <p:cNvPr id="12" name="TextBox 11">
            <a:extLst>
              <a:ext uri="{FF2B5EF4-FFF2-40B4-BE49-F238E27FC236}">
                <a16:creationId xmlns:a16="http://schemas.microsoft.com/office/drawing/2014/main" id="{C8FD323F-1776-B4B2-78EA-AAD0765774CD}"/>
              </a:ext>
            </a:extLst>
          </p:cNvPr>
          <p:cNvSpPr txBox="1"/>
          <p:nvPr/>
        </p:nvSpPr>
        <p:spPr>
          <a:xfrm>
            <a:off x="7038110" y="1290705"/>
            <a:ext cx="2247795" cy="400110"/>
          </a:xfrm>
          <a:prstGeom prst="rect">
            <a:avLst/>
          </a:prstGeom>
          <a:noFill/>
        </p:spPr>
        <p:txBody>
          <a:bodyPr wrap="square" rtlCol="0">
            <a:spAutoFit/>
          </a:bodyPr>
          <a:lstStyle/>
          <a:p>
            <a:pPr algn="ctr"/>
            <a:r>
              <a:rPr lang="en-US" sz="2000" dirty="0">
                <a:latin typeface="Gill Sans" panose="020B0502020104020203" pitchFamily="34" charset="-79"/>
                <a:cs typeface="Gill Sans" panose="020B0502020104020203" pitchFamily="34" charset="-79"/>
              </a:rPr>
              <a:t>FOMM Prediction</a:t>
            </a:r>
          </a:p>
        </p:txBody>
      </p:sp>
      <p:sp>
        <p:nvSpPr>
          <p:cNvPr id="13" name="Oval 12">
            <a:extLst>
              <a:ext uri="{FF2B5EF4-FFF2-40B4-BE49-F238E27FC236}">
                <a16:creationId xmlns:a16="http://schemas.microsoft.com/office/drawing/2014/main" id="{FDE47014-92FE-636A-F656-5582F0C1F836}"/>
              </a:ext>
            </a:extLst>
          </p:cNvPr>
          <p:cNvSpPr/>
          <p:nvPr/>
        </p:nvSpPr>
        <p:spPr>
          <a:xfrm>
            <a:off x="5175946" y="5913157"/>
            <a:ext cx="920054" cy="7856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FA2C271-FA0C-1B88-A1B9-A979C0A52E24}"/>
              </a:ext>
            </a:extLst>
          </p:cNvPr>
          <p:cNvSpPr txBox="1"/>
          <p:nvPr/>
        </p:nvSpPr>
        <p:spPr>
          <a:xfrm>
            <a:off x="435743" y="2598003"/>
            <a:ext cx="1380564" cy="830997"/>
          </a:xfrm>
          <a:prstGeom prst="rect">
            <a:avLst/>
          </a:prstGeom>
          <a:noFill/>
        </p:spPr>
        <p:txBody>
          <a:bodyPr wrap="square" rtlCol="0">
            <a:spAutoFit/>
          </a:bodyPr>
          <a:lstStyle/>
          <a:p>
            <a:pPr algn="ctr"/>
            <a:r>
              <a:rPr lang="en-US" sz="2400" dirty="0">
                <a:latin typeface="Helvetica" pitchFamily="2" charset="0"/>
              </a:rPr>
              <a:t>Large motion</a:t>
            </a:r>
          </a:p>
        </p:txBody>
      </p:sp>
      <p:sp>
        <p:nvSpPr>
          <p:cNvPr id="6" name="TextBox 5">
            <a:extLst>
              <a:ext uri="{FF2B5EF4-FFF2-40B4-BE49-F238E27FC236}">
                <a16:creationId xmlns:a16="http://schemas.microsoft.com/office/drawing/2014/main" id="{FE44040E-C4DA-9107-D55C-0CA7CC0ED2D0}"/>
              </a:ext>
            </a:extLst>
          </p:cNvPr>
          <p:cNvSpPr txBox="1"/>
          <p:nvPr/>
        </p:nvSpPr>
        <p:spPr>
          <a:xfrm>
            <a:off x="358586" y="4712828"/>
            <a:ext cx="1637013" cy="1200329"/>
          </a:xfrm>
          <a:prstGeom prst="rect">
            <a:avLst/>
          </a:prstGeom>
          <a:noFill/>
        </p:spPr>
        <p:txBody>
          <a:bodyPr wrap="square" rtlCol="0">
            <a:spAutoFit/>
          </a:bodyPr>
          <a:lstStyle/>
          <a:p>
            <a:pPr algn="ctr"/>
            <a:r>
              <a:rPr lang="en-US" sz="2400" dirty="0">
                <a:latin typeface="Helvetica" pitchFamily="2" charset="0"/>
              </a:rPr>
              <a:t>New parts in target frame</a:t>
            </a:r>
          </a:p>
        </p:txBody>
      </p:sp>
      <p:sp>
        <p:nvSpPr>
          <p:cNvPr id="4" name="TextBox 3">
            <a:extLst>
              <a:ext uri="{FF2B5EF4-FFF2-40B4-BE49-F238E27FC236}">
                <a16:creationId xmlns:a16="http://schemas.microsoft.com/office/drawing/2014/main" id="{01504B98-55A9-FB47-ABB0-615CC30565AB}"/>
              </a:ext>
            </a:extLst>
          </p:cNvPr>
          <p:cNvSpPr txBox="1"/>
          <p:nvPr/>
        </p:nvSpPr>
        <p:spPr>
          <a:xfrm>
            <a:off x="9394080" y="1290578"/>
            <a:ext cx="2247795" cy="400110"/>
          </a:xfrm>
          <a:prstGeom prst="rect">
            <a:avLst/>
          </a:prstGeom>
          <a:noFill/>
        </p:spPr>
        <p:txBody>
          <a:bodyPr wrap="square" rtlCol="0">
            <a:spAutoFit/>
          </a:bodyPr>
          <a:lstStyle/>
          <a:p>
            <a:pPr algn="ctr"/>
            <a:r>
              <a:rPr lang="en-US" sz="2000" dirty="0" err="1">
                <a:latin typeface="Gill Sans" panose="020B0502020104020203" pitchFamily="34" charset="-79"/>
                <a:cs typeface="Gill Sans" panose="020B0502020104020203" pitchFamily="34" charset="-79"/>
              </a:rPr>
              <a:t>Gemino</a:t>
            </a:r>
            <a:endParaRPr lang="en-US" sz="2000" dirty="0">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354663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DF372-4E93-1A46-8869-C8474C026409}"/>
              </a:ext>
            </a:extLst>
          </p:cNvPr>
          <p:cNvSpPr>
            <a:spLocks noGrp="1"/>
          </p:cNvSpPr>
          <p:nvPr>
            <p:ph type="title"/>
          </p:nvPr>
        </p:nvSpPr>
        <p:spPr>
          <a:xfrm>
            <a:off x="838199" y="365125"/>
            <a:ext cx="11152239" cy="1325563"/>
          </a:xfrm>
        </p:spPr>
        <p:txBody>
          <a:bodyPr/>
          <a:lstStyle/>
          <a:p>
            <a:r>
              <a:rPr lang="en-US" dirty="0"/>
              <a:t>Content-Adapted SR vs. </a:t>
            </a:r>
            <a:r>
              <a:rPr lang="en-US" dirty="0" err="1"/>
              <a:t>Gemino</a:t>
            </a:r>
            <a:endParaRPr lang="en-US" dirty="0"/>
          </a:p>
        </p:txBody>
      </p:sp>
      <p:pic>
        <p:nvPicPr>
          <p:cNvPr id="4" name="Picture 3">
            <a:extLst>
              <a:ext uri="{FF2B5EF4-FFF2-40B4-BE49-F238E27FC236}">
                <a16:creationId xmlns:a16="http://schemas.microsoft.com/office/drawing/2014/main" id="{8A48C5E3-3A19-A9C2-F7B1-5C3EC8226473}"/>
              </a:ext>
            </a:extLst>
          </p:cNvPr>
          <p:cNvPicPr>
            <a:picLocks noChangeAspect="1"/>
          </p:cNvPicPr>
          <p:nvPr/>
        </p:nvPicPr>
        <p:blipFill>
          <a:blip r:embed="rId3"/>
          <a:stretch>
            <a:fillRect/>
          </a:stretch>
        </p:blipFill>
        <p:spPr>
          <a:xfrm>
            <a:off x="956957" y="1806679"/>
            <a:ext cx="10278085" cy="4214249"/>
          </a:xfrm>
          <a:prstGeom prst="rect">
            <a:avLst/>
          </a:prstGeom>
        </p:spPr>
      </p:pic>
    </p:spTree>
    <p:extLst>
      <p:ext uri="{BB962C8B-B14F-4D97-AF65-F5344CB8AC3E}">
        <p14:creationId xmlns:p14="http://schemas.microsoft.com/office/powerpoint/2010/main" val="3807984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3CB0DA-27E7-500A-3ADE-CBE446736097}"/>
              </a:ext>
            </a:extLst>
          </p:cNvPr>
          <p:cNvPicPr>
            <a:picLocks noChangeAspect="1"/>
          </p:cNvPicPr>
          <p:nvPr/>
        </p:nvPicPr>
        <p:blipFill>
          <a:blip r:embed="rId3"/>
          <a:stretch>
            <a:fillRect/>
          </a:stretch>
        </p:blipFill>
        <p:spPr>
          <a:xfrm>
            <a:off x="2578608" y="1261872"/>
            <a:ext cx="7034936" cy="5678424"/>
          </a:xfrm>
          <a:prstGeom prst="rect">
            <a:avLst/>
          </a:prstGeom>
        </p:spPr>
      </p:pic>
      <p:sp>
        <p:nvSpPr>
          <p:cNvPr id="2" name="Title 1">
            <a:extLst>
              <a:ext uri="{FF2B5EF4-FFF2-40B4-BE49-F238E27FC236}">
                <a16:creationId xmlns:a16="http://schemas.microsoft.com/office/drawing/2014/main" id="{5B9DF372-4E93-1A46-8869-C8474C026409}"/>
              </a:ext>
            </a:extLst>
          </p:cNvPr>
          <p:cNvSpPr>
            <a:spLocks noGrp="1"/>
          </p:cNvSpPr>
          <p:nvPr>
            <p:ph type="title"/>
          </p:nvPr>
        </p:nvSpPr>
        <p:spPr/>
        <p:txBody>
          <a:bodyPr/>
          <a:lstStyle/>
          <a:p>
            <a:r>
              <a:rPr lang="en-US" dirty="0"/>
              <a:t>How much can you compress?</a:t>
            </a:r>
          </a:p>
        </p:txBody>
      </p:sp>
      <p:cxnSp>
        <p:nvCxnSpPr>
          <p:cNvPr id="5" name="Straight Arrow Connector 4">
            <a:extLst>
              <a:ext uri="{FF2B5EF4-FFF2-40B4-BE49-F238E27FC236}">
                <a16:creationId xmlns:a16="http://schemas.microsoft.com/office/drawing/2014/main" id="{D9E37256-9031-109E-0BC7-DFCD048F739B}"/>
              </a:ext>
            </a:extLst>
          </p:cNvPr>
          <p:cNvCxnSpPr/>
          <p:nvPr/>
        </p:nvCxnSpPr>
        <p:spPr>
          <a:xfrm>
            <a:off x="8891752" y="4887310"/>
            <a:ext cx="0" cy="1024759"/>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DB50F03-1099-B5ED-E8DA-7805E3E38D8E}"/>
              </a:ext>
            </a:extLst>
          </p:cNvPr>
          <p:cNvSpPr txBox="1"/>
          <p:nvPr/>
        </p:nvSpPr>
        <p:spPr>
          <a:xfrm>
            <a:off x="8908944" y="5215023"/>
            <a:ext cx="2128345" cy="369332"/>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Lower is Better</a:t>
            </a:r>
          </a:p>
        </p:txBody>
      </p:sp>
      <p:sp>
        <p:nvSpPr>
          <p:cNvPr id="3" name="TextBox 2">
            <a:extLst>
              <a:ext uri="{FF2B5EF4-FFF2-40B4-BE49-F238E27FC236}">
                <a16:creationId xmlns:a16="http://schemas.microsoft.com/office/drawing/2014/main" id="{01077EAD-462E-6ED0-FBBB-3A2F90E77DAA}"/>
              </a:ext>
            </a:extLst>
          </p:cNvPr>
          <p:cNvSpPr txBox="1"/>
          <p:nvPr/>
        </p:nvSpPr>
        <p:spPr>
          <a:xfrm>
            <a:off x="9432697" y="1365545"/>
            <a:ext cx="2791672" cy="646331"/>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1024x1024 resolution </a:t>
            </a:r>
          </a:p>
          <a:p>
            <a:r>
              <a:rPr lang="en-US" dirty="0">
                <a:latin typeface="Helvetica Neue" panose="02000503000000020004" pitchFamily="2" charset="0"/>
                <a:ea typeface="Helvetica Neue" panose="02000503000000020004" pitchFamily="2" charset="0"/>
                <a:cs typeface="Helvetica Neue" panose="02000503000000020004" pitchFamily="2" charset="0"/>
              </a:rPr>
              <a:t>30 frames per second</a:t>
            </a:r>
          </a:p>
        </p:txBody>
      </p:sp>
    </p:spTree>
    <p:extLst>
      <p:ext uri="{BB962C8B-B14F-4D97-AF65-F5344CB8AC3E}">
        <p14:creationId xmlns:p14="http://schemas.microsoft.com/office/powerpoint/2010/main" val="250981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DF372-4E93-1A46-8869-C8474C026409}"/>
              </a:ext>
            </a:extLst>
          </p:cNvPr>
          <p:cNvSpPr>
            <a:spLocks noGrp="1"/>
          </p:cNvSpPr>
          <p:nvPr>
            <p:ph type="title"/>
          </p:nvPr>
        </p:nvSpPr>
        <p:spPr>
          <a:xfrm>
            <a:off x="838199" y="365125"/>
            <a:ext cx="11152239" cy="1325563"/>
          </a:xfrm>
        </p:spPr>
        <p:txBody>
          <a:bodyPr/>
          <a:lstStyle/>
          <a:p>
            <a:r>
              <a:rPr lang="en-US" dirty="0"/>
              <a:t>Content-Adapted SR vs. </a:t>
            </a:r>
            <a:r>
              <a:rPr lang="en-US" dirty="0" err="1"/>
              <a:t>Gemino</a:t>
            </a:r>
            <a:endParaRPr lang="en-US" dirty="0"/>
          </a:p>
        </p:txBody>
      </p:sp>
      <p:pic>
        <p:nvPicPr>
          <p:cNvPr id="5" name="Picture 4">
            <a:extLst>
              <a:ext uri="{FF2B5EF4-FFF2-40B4-BE49-F238E27FC236}">
                <a16:creationId xmlns:a16="http://schemas.microsoft.com/office/drawing/2014/main" id="{F7778A54-D965-338C-104B-44CAB21FB2D2}"/>
              </a:ext>
            </a:extLst>
          </p:cNvPr>
          <p:cNvPicPr>
            <a:picLocks noChangeAspect="1"/>
          </p:cNvPicPr>
          <p:nvPr/>
        </p:nvPicPr>
        <p:blipFill rotWithShape="1">
          <a:blip r:embed="rId3"/>
          <a:srcRect t="37162" b="31575"/>
          <a:stretch/>
        </p:blipFill>
        <p:spPr>
          <a:xfrm>
            <a:off x="301040" y="2656927"/>
            <a:ext cx="11589920" cy="2867715"/>
          </a:xfrm>
          <a:prstGeom prst="rect">
            <a:avLst/>
          </a:prstGeom>
        </p:spPr>
      </p:pic>
      <p:sp>
        <p:nvSpPr>
          <p:cNvPr id="6" name="TextBox 5">
            <a:extLst>
              <a:ext uri="{FF2B5EF4-FFF2-40B4-BE49-F238E27FC236}">
                <a16:creationId xmlns:a16="http://schemas.microsoft.com/office/drawing/2014/main" id="{586A3CB6-7E03-9C87-857A-569400D2A623}"/>
              </a:ext>
            </a:extLst>
          </p:cNvPr>
          <p:cNvSpPr txBox="1"/>
          <p:nvPr/>
        </p:nvSpPr>
        <p:spPr>
          <a:xfrm>
            <a:off x="1039235" y="2166444"/>
            <a:ext cx="1401858" cy="400110"/>
          </a:xfrm>
          <a:prstGeom prst="rect">
            <a:avLst/>
          </a:prstGeom>
          <a:noFill/>
        </p:spPr>
        <p:txBody>
          <a:bodyPr wrap="square" rtlCol="0">
            <a:spAutoFit/>
          </a:bodyPr>
          <a:lstStyle/>
          <a:p>
            <a:pPr algn="ctr"/>
            <a:r>
              <a:rPr lang="en-US" sz="2000" dirty="0">
                <a:latin typeface="Helvetica" pitchFamily="2" charset="0"/>
                <a:cs typeface="Gill Sans" panose="020B0502020104020203" pitchFamily="34" charset="-79"/>
              </a:rPr>
              <a:t>Reference</a:t>
            </a:r>
          </a:p>
        </p:txBody>
      </p:sp>
      <p:sp>
        <p:nvSpPr>
          <p:cNvPr id="7" name="TextBox 6">
            <a:extLst>
              <a:ext uri="{FF2B5EF4-FFF2-40B4-BE49-F238E27FC236}">
                <a16:creationId xmlns:a16="http://schemas.microsoft.com/office/drawing/2014/main" id="{E2CA7CEE-F1F9-ABCC-60A3-1D4C2354486C}"/>
              </a:ext>
            </a:extLst>
          </p:cNvPr>
          <p:cNvSpPr txBox="1"/>
          <p:nvPr/>
        </p:nvSpPr>
        <p:spPr>
          <a:xfrm>
            <a:off x="4081059" y="2166444"/>
            <a:ext cx="1401858" cy="400110"/>
          </a:xfrm>
          <a:prstGeom prst="rect">
            <a:avLst/>
          </a:prstGeom>
          <a:noFill/>
        </p:spPr>
        <p:txBody>
          <a:bodyPr wrap="square" rtlCol="0">
            <a:spAutoFit/>
          </a:bodyPr>
          <a:lstStyle/>
          <a:p>
            <a:pPr algn="ctr"/>
            <a:r>
              <a:rPr lang="en-US" sz="2000" dirty="0">
                <a:latin typeface="Helvetica" pitchFamily="2" charset="0"/>
                <a:cs typeface="Gill Sans" panose="020B0502020104020203" pitchFamily="34" charset="-79"/>
              </a:rPr>
              <a:t>Target</a:t>
            </a:r>
          </a:p>
        </p:txBody>
      </p:sp>
      <p:sp>
        <p:nvSpPr>
          <p:cNvPr id="8" name="TextBox 7">
            <a:extLst>
              <a:ext uri="{FF2B5EF4-FFF2-40B4-BE49-F238E27FC236}">
                <a16:creationId xmlns:a16="http://schemas.microsoft.com/office/drawing/2014/main" id="{BBD3EBD0-474F-B285-AD48-86335100096C}"/>
              </a:ext>
            </a:extLst>
          </p:cNvPr>
          <p:cNvSpPr txBox="1"/>
          <p:nvPr/>
        </p:nvSpPr>
        <p:spPr>
          <a:xfrm>
            <a:off x="6502085" y="2166444"/>
            <a:ext cx="2247795" cy="400110"/>
          </a:xfrm>
          <a:prstGeom prst="rect">
            <a:avLst/>
          </a:prstGeom>
          <a:noFill/>
        </p:spPr>
        <p:txBody>
          <a:bodyPr wrap="square" rtlCol="0">
            <a:spAutoFit/>
          </a:bodyPr>
          <a:lstStyle/>
          <a:p>
            <a:pPr algn="ctr"/>
            <a:r>
              <a:rPr lang="en-US" sz="2000" dirty="0">
                <a:latin typeface="Gill Sans" panose="020B0502020104020203" pitchFamily="34" charset="-79"/>
                <a:cs typeface="Gill Sans" panose="020B0502020104020203" pitchFamily="34" charset="-79"/>
              </a:rPr>
              <a:t>Pure </a:t>
            </a:r>
            <a:r>
              <a:rPr lang="en-US" sz="2000" dirty="0" err="1">
                <a:latin typeface="Gill Sans" panose="020B0502020104020203" pitchFamily="34" charset="-79"/>
                <a:cs typeface="Gill Sans" panose="020B0502020104020203" pitchFamily="34" charset="-79"/>
              </a:rPr>
              <a:t>Upsampling</a:t>
            </a:r>
            <a:endParaRPr lang="en-US" sz="2000" dirty="0">
              <a:latin typeface="Gill Sans" panose="020B0502020104020203" pitchFamily="34" charset="-79"/>
              <a:cs typeface="Gill Sans" panose="020B0502020104020203" pitchFamily="34" charset="-79"/>
            </a:endParaRPr>
          </a:p>
        </p:txBody>
      </p:sp>
      <p:sp>
        <p:nvSpPr>
          <p:cNvPr id="9" name="TextBox 8">
            <a:extLst>
              <a:ext uri="{FF2B5EF4-FFF2-40B4-BE49-F238E27FC236}">
                <a16:creationId xmlns:a16="http://schemas.microsoft.com/office/drawing/2014/main" id="{C06031EC-3DBE-F010-77F4-053E175DE76D}"/>
              </a:ext>
            </a:extLst>
          </p:cNvPr>
          <p:cNvSpPr txBox="1"/>
          <p:nvPr/>
        </p:nvSpPr>
        <p:spPr>
          <a:xfrm>
            <a:off x="9284271" y="2166444"/>
            <a:ext cx="2247795" cy="400110"/>
          </a:xfrm>
          <a:prstGeom prst="rect">
            <a:avLst/>
          </a:prstGeom>
          <a:noFill/>
        </p:spPr>
        <p:txBody>
          <a:bodyPr wrap="square" rtlCol="0">
            <a:spAutoFit/>
          </a:bodyPr>
          <a:lstStyle/>
          <a:p>
            <a:pPr algn="ctr"/>
            <a:r>
              <a:rPr lang="en-US" sz="2000" dirty="0" err="1">
                <a:latin typeface="Gill Sans" panose="020B0502020104020203" pitchFamily="34" charset="-79"/>
                <a:cs typeface="Gill Sans" panose="020B0502020104020203" pitchFamily="34" charset="-79"/>
              </a:rPr>
              <a:t>Gemino</a:t>
            </a:r>
            <a:endParaRPr lang="en-US" sz="2000" dirty="0">
              <a:latin typeface="Gill Sans" panose="020B0502020104020203" pitchFamily="34" charset="-79"/>
              <a:cs typeface="Gill Sans" panose="020B0502020104020203" pitchFamily="34" charset="-79"/>
            </a:endParaRPr>
          </a:p>
        </p:txBody>
      </p:sp>
      <p:sp>
        <p:nvSpPr>
          <p:cNvPr id="3" name="Oval 2">
            <a:extLst>
              <a:ext uri="{FF2B5EF4-FFF2-40B4-BE49-F238E27FC236}">
                <a16:creationId xmlns:a16="http://schemas.microsoft.com/office/drawing/2014/main" id="{B5C4AB01-CA64-2890-F78A-3C7D237622E6}"/>
              </a:ext>
            </a:extLst>
          </p:cNvPr>
          <p:cNvSpPr/>
          <p:nvPr/>
        </p:nvSpPr>
        <p:spPr>
          <a:xfrm>
            <a:off x="6096000" y="4090784"/>
            <a:ext cx="920054" cy="7856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109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3E247-1335-004D-A6B6-FE0FC5D3285B}"/>
              </a:ext>
            </a:extLst>
          </p:cNvPr>
          <p:cNvSpPr>
            <a:spLocks noGrp="1"/>
          </p:cNvSpPr>
          <p:nvPr>
            <p:ph type="title"/>
          </p:nvPr>
        </p:nvSpPr>
        <p:spPr/>
        <p:txBody>
          <a:bodyPr/>
          <a:lstStyle/>
          <a:p>
            <a:r>
              <a:rPr lang="en-US" dirty="0"/>
              <a:t>Model Speed</a:t>
            </a:r>
          </a:p>
        </p:txBody>
      </p:sp>
      <p:sp>
        <p:nvSpPr>
          <p:cNvPr id="3" name="Content Placeholder 2">
            <a:extLst>
              <a:ext uri="{FF2B5EF4-FFF2-40B4-BE49-F238E27FC236}">
                <a16:creationId xmlns:a16="http://schemas.microsoft.com/office/drawing/2014/main" id="{96E0396A-D788-6469-B027-7BE0E8BB098A}"/>
              </a:ext>
            </a:extLst>
          </p:cNvPr>
          <p:cNvSpPr txBox="1">
            <a:spLocks/>
          </p:cNvSpPr>
          <p:nvPr/>
        </p:nvSpPr>
        <p:spPr>
          <a:xfrm>
            <a:off x="838199" y="187161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graphicFrame>
        <p:nvGraphicFramePr>
          <p:cNvPr id="5" name="Table 10">
            <a:extLst>
              <a:ext uri="{FF2B5EF4-FFF2-40B4-BE49-F238E27FC236}">
                <a16:creationId xmlns:a16="http://schemas.microsoft.com/office/drawing/2014/main" id="{90D93EFC-1D76-F33D-5707-D089198A88A7}"/>
              </a:ext>
            </a:extLst>
          </p:cNvPr>
          <p:cNvGraphicFramePr>
            <a:graphicFrameLocks noGrp="1"/>
          </p:cNvGraphicFramePr>
          <p:nvPr>
            <p:ph idx="1"/>
            <p:extLst>
              <p:ext uri="{D42A27DB-BD31-4B8C-83A1-F6EECF244321}">
                <p14:modId xmlns:p14="http://schemas.microsoft.com/office/powerpoint/2010/main" val="1907071763"/>
              </p:ext>
            </p:extLst>
          </p:nvPr>
        </p:nvGraphicFramePr>
        <p:xfrm>
          <a:off x="2259509" y="1690688"/>
          <a:ext cx="7672978" cy="3898951"/>
        </p:xfrm>
        <a:graphic>
          <a:graphicData uri="http://schemas.openxmlformats.org/drawingml/2006/table">
            <a:tbl>
              <a:tblPr firstRow="1" bandRow="1">
                <a:tableStyleId>{5C22544A-7EE6-4342-B048-85BDC9FD1C3A}</a:tableStyleId>
              </a:tblPr>
              <a:tblGrid>
                <a:gridCol w="2955958">
                  <a:extLst>
                    <a:ext uri="{9D8B030D-6E8A-4147-A177-3AD203B41FA5}">
                      <a16:colId xmlns:a16="http://schemas.microsoft.com/office/drawing/2014/main" val="4050429904"/>
                    </a:ext>
                  </a:extLst>
                </a:gridCol>
                <a:gridCol w="2358510">
                  <a:extLst>
                    <a:ext uri="{9D8B030D-6E8A-4147-A177-3AD203B41FA5}">
                      <a16:colId xmlns:a16="http://schemas.microsoft.com/office/drawing/2014/main" val="359466672"/>
                    </a:ext>
                  </a:extLst>
                </a:gridCol>
                <a:gridCol w="2358510">
                  <a:extLst>
                    <a:ext uri="{9D8B030D-6E8A-4147-A177-3AD203B41FA5}">
                      <a16:colId xmlns:a16="http://schemas.microsoft.com/office/drawing/2014/main" val="219930900"/>
                    </a:ext>
                  </a:extLst>
                </a:gridCol>
              </a:tblGrid>
              <a:tr h="1123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0" dirty="0">
                          <a:solidFill>
                            <a:schemeClr val="bg1"/>
                          </a:solidFill>
                          <a:latin typeface="Gill Sans Light" panose="020B0302020104020203" pitchFamily="34" charset="-79"/>
                          <a:cs typeface="Gill Sans Light" panose="020B0302020104020203" pitchFamily="34" charset="-79"/>
                        </a:rPr>
                        <a:t>GPU</a:t>
                      </a:r>
                    </a:p>
                    <a:p>
                      <a:pPr algn="ctr"/>
                      <a:endParaRPr lang="en-US" sz="2800" b="0" i="0" dirty="0">
                        <a:latin typeface="Gill Sans Light" panose="020B0302020104020203" pitchFamily="34" charset="-79"/>
                        <a:cs typeface="Gill Sans Light" panose="020B0302020104020203" pitchFamily="34" charset="-79"/>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0" dirty="0">
                          <a:latin typeface="Gill Sans Light" panose="020B0302020104020203" pitchFamily="34" charset="-79"/>
                          <a:cs typeface="Gill Sans Light" panose="020B0302020104020203" pitchFamily="34" charset="-79"/>
                        </a:rPr>
                        <a:t>FOMM</a:t>
                      </a:r>
                    </a:p>
                  </a:txBody>
                  <a:tcPr/>
                </a:tc>
                <a:tc>
                  <a:txBody>
                    <a:bodyPr/>
                    <a:lstStyle/>
                    <a:p>
                      <a:pPr algn="ctr"/>
                      <a:r>
                        <a:rPr lang="en-US" sz="2800" b="0" i="0" dirty="0" err="1">
                          <a:latin typeface="Gill Sans Light" panose="020B0302020104020203" pitchFamily="34" charset="-79"/>
                          <a:cs typeface="Gill Sans Light" panose="020B0302020104020203" pitchFamily="34" charset="-79"/>
                        </a:rPr>
                        <a:t>Gemino</a:t>
                      </a:r>
                      <a:r>
                        <a:rPr lang="en-US" sz="2800" b="0" i="0" dirty="0">
                          <a:latin typeface="Gill Sans Light" panose="020B0302020104020203" pitchFamily="34" charset="-79"/>
                          <a:cs typeface="Gill Sans Light" panose="020B0302020104020203" pitchFamily="34" charset="-79"/>
                        </a:rPr>
                        <a:t> (Opt.)</a:t>
                      </a:r>
                    </a:p>
                  </a:txBody>
                  <a:tcPr/>
                </a:tc>
                <a:extLst>
                  <a:ext uri="{0D108BD9-81ED-4DB2-BD59-A6C34878D82A}">
                    <a16:rowId xmlns:a16="http://schemas.microsoft.com/office/drawing/2014/main" val="554036668"/>
                  </a:ext>
                </a:extLst>
              </a:tr>
              <a:tr h="945645">
                <a:tc>
                  <a:txBody>
                    <a:bodyPr/>
                    <a:lstStyle/>
                    <a:p>
                      <a:pPr algn="r"/>
                      <a:r>
                        <a:rPr lang="en-US" sz="2800" b="0" i="0" dirty="0" err="1">
                          <a:latin typeface="Gill Sans Light" panose="020B0302020104020203" pitchFamily="34" charset="-79"/>
                          <a:cs typeface="Gill Sans Light" panose="020B0302020104020203" pitchFamily="34" charset="-79"/>
                        </a:rPr>
                        <a:t>TitanX</a:t>
                      </a:r>
                      <a:endParaRPr lang="en-US" sz="2800" b="0" i="0" dirty="0">
                        <a:latin typeface="Gill Sans Light" panose="020B0302020104020203" pitchFamily="34" charset="-79"/>
                        <a:cs typeface="Gill Sans Light" panose="020B0302020104020203" pitchFamily="34" charset="-79"/>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b="0" i="0" dirty="0">
                          <a:latin typeface="Gill Sans Light" panose="020B0302020104020203" pitchFamily="34" charset="-79"/>
                          <a:cs typeface="Gill Sans Light" panose="020B0302020104020203" pitchFamily="34" charset="-79"/>
                        </a:rPr>
                        <a:t>187.30 </a:t>
                      </a:r>
                      <a:r>
                        <a:rPr lang="en-US" sz="2800" b="0" i="0" dirty="0" err="1">
                          <a:latin typeface="Gill Sans Light" panose="020B0302020104020203" pitchFamily="34" charset="-79"/>
                          <a:cs typeface="Gill Sans Light" panose="020B0302020104020203" pitchFamily="34" charset="-79"/>
                        </a:rPr>
                        <a:t>ms</a:t>
                      </a:r>
                      <a:endParaRPr lang="en-US" sz="2800" b="0" i="0" dirty="0">
                        <a:latin typeface="Gill Sans Light" panose="020B0302020104020203" pitchFamily="34" charset="-79"/>
                        <a:cs typeface="Gill Sans Light" panose="020B0302020104020203" pitchFamily="34" charset="-79"/>
                      </a:endParaRPr>
                    </a:p>
                  </a:txBody>
                  <a:tcPr/>
                </a:tc>
                <a:tc>
                  <a:txBody>
                    <a:bodyPr/>
                    <a:lstStyle/>
                    <a:p>
                      <a:pPr algn="r"/>
                      <a:r>
                        <a:rPr lang="en-US" sz="2800" b="0" i="0" dirty="0">
                          <a:solidFill>
                            <a:srgbClr val="FF0000"/>
                          </a:solidFill>
                          <a:latin typeface="Gill Sans Light" panose="020B0302020104020203" pitchFamily="34" charset="-79"/>
                          <a:cs typeface="Gill Sans Light" panose="020B0302020104020203" pitchFamily="34" charset="-79"/>
                        </a:rPr>
                        <a:t>26.81 </a:t>
                      </a:r>
                      <a:r>
                        <a:rPr lang="en-US" sz="2800" b="0" i="0" dirty="0" err="1">
                          <a:solidFill>
                            <a:srgbClr val="FF0000"/>
                          </a:solidFill>
                          <a:latin typeface="Gill Sans Light" panose="020B0302020104020203" pitchFamily="34" charset="-79"/>
                          <a:cs typeface="Gill Sans Light" panose="020B0302020104020203" pitchFamily="34" charset="-79"/>
                        </a:rPr>
                        <a:t>ms</a:t>
                      </a:r>
                      <a:endParaRPr lang="en-US" sz="2800" b="0" i="0" dirty="0">
                        <a:solidFill>
                          <a:srgbClr val="FF0000"/>
                        </a:solidFill>
                        <a:latin typeface="Gill Sans Light" panose="020B0302020104020203" pitchFamily="34" charset="-79"/>
                        <a:cs typeface="Gill Sans Light" panose="020B0302020104020203" pitchFamily="34" charset="-79"/>
                      </a:endParaRPr>
                    </a:p>
                  </a:txBody>
                  <a:tcPr/>
                </a:tc>
                <a:extLst>
                  <a:ext uri="{0D108BD9-81ED-4DB2-BD59-A6C34878D82A}">
                    <a16:rowId xmlns:a16="http://schemas.microsoft.com/office/drawing/2014/main" val="2756992450"/>
                  </a:ext>
                </a:extLst>
              </a:tr>
              <a:tr h="884637">
                <a:tc>
                  <a:txBody>
                    <a:bodyPr/>
                    <a:lstStyle/>
                    <a:p>
                      <a:pPr algn="r"/>
                      <a:r>
                        <a:rPr lang="en-US" sz="2800" b="0" i="0" dirty="0">
                          <a:latin typeface="Gill Sans Light" panose="020B0302020104020203" pitchFamily="34" charset="-79"/>
                          <a:cs typeface="Gill Sans Light" panose="020B0302020104020203" pitchFamily="34" charset="-79"/>
                        </a:rPr>
                        <a:t>NVIDIA V100</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b="0" i="0" dirty="0">
                          <a:latin typeface="Gill Sans Light" panose="020B0302020104020203" pitchFamily="34" charset="-79"/>
                          <a:cs typeface="Gill Sans Light" panose="020B0302020104020203" pitchFamily="34" charset="-79"/>
                        </a:rPr>
                        <a:t>117.27 </a:t>
                      </a:r>
                      <a:r>
                        <a:rPr lang="en-US" sz="2800" b="0" i="0" dirty="0" err="1">
                          <a:latin typeface="Gill Sans Light" panose="020B0302020104020203" pitchFamily="34" charset="-79"/>
                          <a:cs typeface="Gill Sans Light" panose="020B0302020104020203" pitchFamily="34" charset="-79"/>
                        </a:rPr>
                        <a:t>ms</a:t>
                      </a:r>
                      <a:endParaRPr lang="en-US" sz="2800" b="0" i="0" dirty="0">
                        <a:latin typeface="Gill Sans Light" panose="020B0302020104020203" pitchFamily="34" charset="-79"/>
                        <a:cs typeface="Gill Sans Light" panose="020B0302020104020203" pitchFamily="34" charset="-79"/>
                      </a:endParaRPr>
                    </a:p>
                  </a:txBody>
                  <a:tcPr/>
                </a:tc>
                <a:tc>
                  <a:txBody>
                    <a:bodyPr/>
                    <a:lstStyle/>
                    <a:p>
                      <a:pPr algn="r"/>
                      <a:r>
                        <a:rPr lang="en-US" sz="2800" b="0" i="0" dirty="0">
                          <a:solidFill>
                            <a:srgbClr val="FF0000"/>
                          </a:solidFill>
                          <a:latin typeface="Gill Sans Light" panose="020B0302020104020203" pitchFamily="34" charset="-79"/>
                          <a:cs typeface="Gill Sans Light" panose="020B0302020104020203" pitchFamily="34" charset="-79"/>
                        </a:rPr>
                        <a:t>17.42 </a:t>
                      </a:r>
                      <a:r>
                        <a:rPr lang="en-US" sz="2800" b="0" i="0" dirty="0" err="1">
                          <a:solidFill>
                            <a:srgbClr val="FF0000"/>
                          </a:solidFill>
                          <a:latin typeface="Gill Sans Light" panose="020B0302020104020203" pitchFamily="34" charset="-79"/>
                          <a:cs typeface="Gill Sans Light" panose="020B0302020104020203" pitchFamily="34" charset="-79"/>
                        </a:rPr>
                        <a:t>ms</a:t>
                      </a:r>
                      <a:endParaRPr lang="en-US" sz="2800" b="0" i="0" dirty="0">
                        <a:solidFill>
                          <a:srgbClr val="FF0000"/>
                        </a:solidFill>
                        <a:latin typeface="Gill Sans Light" panose="020B0302020104020203" pitchFamily="34" charset="-79"/>
                        <a:cs typeface="Gill Sans Light" panose="020B0302020104020203" pitchFamily="34" charset="-79"/>
                      </a:endParaRPr>
                    </a:p>
                  </a:txBody>
                  <a:tcPr/>
                </a:tc>
                <a:extLst>
                  <a:ext uri="{0D108BD9-81ED-4DB2-BD59-A6C34878D82A}">
                    <a16:rowId xmlns:a16="http://schemas.microsoft.com/office/drawing/2014/main" val="4102353775"/>
                  </a:ext>
                </a:extLst>
              </a:tr>
              <a:tr h="945191">
                <a:tc>
                  <a:txBody>
                    <a:bodyPr/>
                    <a:lstStyle/>
                    <a:p>
                      <a:pPr algn="r"/>
                      <a:r>
                        <a:rPr lang="en-US" sz="2800" b="0" i="0" dirty="0">
                          <a:latin typeface="Gill Sans Light" panose="020B0302020104020203" pitchFamily="34" charset="-79"/>
                          <a:cs typeface="Gill Sans Light" panose="020B0302020104020203" pitchFamily="34" charset="-79"/>
                        </a:rPr>
                        <a:t>NVIDIA A100</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b="0" i="0" dirty="0">
                          <a:latin typeface="Gill Sans Light" panose="020B0302020104020203" pitchFamily="34" charset="-79"/>
                          <a:cs typeface="Gill Sans Light" panose="020B0302020104020203" pitchFamily="34" charset="-79"/>
                        </a:rPr>
                        <a:t>32.96 </a:t>
                      </a:r>
                      <a:r>
                        <a:rPr lang="en-US" sz="2800" b="0" i="0" dirty="0" err="1">
                          <a:latin typeface="Gill Sans Light" panose="020B0302020104020203" pitchFamily="34" charset="-79"/>
                          <a:cs typeface="Gill Sans Light" panose="020B0302020104020203" pitchFamily="34" charset="-79"/>
                        </a:rPr>
                        <a:t>ms</a:t>
                      </a:r>
                      <a:endParaRPr lang="en-US" sz="2800" b="0" i="0" dirty="0">
                        <a:latin typeface="Gill Sans Light" panose="020B0302020104020203" pitchFamily="34" charset="-79"/>
                        <a:cs typeface="Gill Sans Light" panose="020B0302020104020203" pitchFamily="34" charset="-79"/>
                      </a:endParaRPr>
                    </a:p>
                  </a:txBody>
                  <a:tcPr/>
                </a:tc>
                <a:tc>
                  <a:txBody>
                    <a:bodyPr/>
                    <a:lstStyle/>
                    <a:p>
                      <a:pPr algn="r"/>
                      <a:r>
                        <a:rPr lang="en-US" sz="2800" b="0" i="0" dirty="0">
                          <a:solidFill>
                            <a:srgbClr val="FF0000"/>
                          </a:solidFill>
                          <a:latin typeface="Gill Sans Light" panose="020B0302020104020203" pitchFamily="34" charset="-79"/>
                          <a:cs typeface="Gill Sans Light" panose="020B0302020104020203" pitchFamily="34" charset="-79"/>
                        </a:rPr>
                        <a:t>13.89 </a:t>
                      </a:r>
                      <a:r>
                        <a:rPr lang="en-US" sz="2800" b="0" i="0" dirty="0" err="1">
                          <a:solidFill>
                            <a:srgbClr val="FF0000"/>
                          </a:solidFill>
                          <a:latin typeface="Gill Sans Light" panose="020B0302020104020203" pitchFamily="34" charset="-79"/>
                          <a:cs typeface="Gill Sans Light" panose="020B0302020104020203" pitchFamily="34" charset="-79"/>
                        </a:rPr>
                        <a:t>ms</a:t>
                      </a:r>
                      <a:endParaRPr lang="en-US" sz="2800" b="0" i="0" dirty="0">
                        <a:solidFill>
                          <a:srgbClr val="FF0000"/>
                        </a:solidFill>
                        <a:latin typeface="Gill Sans Light" panose="020B0302020104020203" pitchFamily="34" charset="-79"/>
                        <a:cs typeface="Gill Sans Light" panose="020B0302020104020203" pitchFamily="34" charset="-79"/>
                      </a:endParaRPr>
                    </a:p>
                  </a:txBody>
                  <a:tcPr/>
                </a:tc>
                <a:extLst>
                  <a:ext uri="{0D108BD9-81ED-4DB2-BD59-A6C34878D82A}">
                    <a16:rowId xmlns:a16="http://schemas.microsoft.com/office/drawing/2014/main" val="2523960431"/>
                  </a:ext>
                </a:extLst>
              </a:tr>
            </a:tbl>
          </a:graphicData>
        </a:graphic>
      </p:graphicFrame>
      <p:sp>
        <p:nvSpPr>
          <p:cNvPr id="4" name="TextBox 3">
            <a:extLst>
              <a:ext uri="{FF2B5EF4-FFF2-40B4-BE49-F238E27FC236}">
                <a16:creationId xmlns:a16="http://schemas.microsoft.com/office/drawing/2014/main" id="{4748786B-FCB2-7A66-8EC1-0F6B6EFABC5C}"/>
              </a:ext>
            </a:extLst>
          </p:cNvPr>
          <p:cNvSpPr txBox="1"/>
          <p:nvPr/>
        </p:nvSpPr>
        <p:spPr>
          <a:xfrm>
            <a:off x="3841074" y="6003776"/>
            <a:ext cx="4509847" cy="400110"/>
          </a:xfrm>
          <a:prstGeom prst="rect">
            <a:avLst/>
          </a:prstGeom>
          <a:noFill/>
        </p:spPr>
        <p:txBody>
          <a:bodyPr wrap="square" rtlCol="0">
            <a:spAutoFit/>
          </a:bodyPr>
          <a:lstStyle/>
          <a:p>
            <a:r>
              <a:rPr lang="en-US" sz="2000" dirty="0">
                <a:latin typeface="Helvetica" pitchFamily="2" charset="0"/>
              </a:rPr>
              <a:t>Real-time deadline: 33ms for 30 fps</a:t>
            </a:r>
          </a:p>
        </p:txBody>
      </p:sp>
    </p:spTree>
    <p:extLst>
      <p:ext uri="{BB962C8B-B14F-4D97-AF65-F5344CB8AC3E}">
        <p14:creationId xmlns:p14="http://schemas.microsoft.com/office/powerpoint/2010/main" val="1332258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3CB0DA-27E7-500A-3ADE-CBE446736097}"/>
              </a:ext>
            </a:extLst>
          </p:cNvPr>
          <p:cNvPicPr>
            <a:picLocks noChangeAspect="1"/>
          </p:cNvPicPr>
          <p:nvPr/>
        </p:nvPicPr>
        <p:blipFill>
          <a:blip r:embed="rId3"/>
          <a:stretch>
            <a:fillRect/>
          </a:stretch>
        </p:blipFill>
        <p:spPr>
          <a:xfrm>
            <a:off x="2578608" y="1261872"/>
            <a:ext cx="7034936" cy="5678424"/>
          </a:xfrm>
          <a:prstGeom prst="rect">
            <a:avLst/>
          </a:prstGeom>
        </p:spPr>
      </p:pic>
      <p:sp>
        <p:nvSpPr>
          <p:cNvPr id="2" name="Title 1">
            <a:extLst>
              <a:ext uri="{FF2B5EF4-FFF2-40B4-BE49-F238E27FC236}">
                <a16:creationId xmlns:a16="http://schemas.microsoft.com/office/drawing/2014/main" id="{5B9DF372-4E93-1A46-8869-C8474C026409}"/>
              </a:ext>
            </a:extLst>
          </p:cNvPr>
          <p:cNvSpPr>
            <a:spLocks noGrp="1"/>
          </p:cNvSpPr>
          <p:nvPr>
            <p:ph type="title"/>
          </p:nvPr>
        </p:nvSpPr>
        <p:spPr/>
        <p:txBody>
          <a:bodyPr/>
          <a:lstStyle/>
          <a:p>
            <a:r>
              <a:rPr lang="en-US" dirty="0"/>
              <a:t>Bitrate Adaptation</a:t>
            </a:r>
          </a:p>
        </p:txBody>
      </p:sp>
      <p:cxnSp>
        <p:nvCxnSpPr>
          <p:cNvPr id="5" name="Straight Arrow Connector 4">
            <a:extLst>
              <a:ext uri="{FF2B5EF4-FFF2-40B4-BE49-F238E27FC236}">
                <a16:creationId xmlns:a16="http://schemas.microsoft.com/office/drawing/2014/main" id="{D9E37256-9031-109E-0BC7-DFCD048F739B}"/>
              </a:ext>
            </a:extLst>
          </p:cNvPr>
          <p:cNvCxnSpPr/>
          <p:nvPr/>
        </p:nvCxnSpPr>
        <p:spPr>
          <a:xfrm>
            <a:off x="8891752" y="4887310"/>
            <a:ext cx="0" cy="1024759"/>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DB50F03-1099-B5ED-E8DA-7805E3E38D8E}"/>
              </a:ext>
            </a:extLst>
          </p:cNvPr>
          <p:cNvSpPr txBox="1"/>
          <p:nvPr/>
        </p:nvSpPr>
        <p:spPr>
          <a:xfrm>
            <a:off x="8908944" y="5215023"/>
            <a:ext cx="2128345" cy="369332"/>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Lower is Better</a:t>
            </a:r>
          </a:p>
        </p:txBody>
      </p:sp>
      <p:sp>
        <p:nvSpPr>
          <p:cNvPr id="3" name="TextBox 2">
            <a:extLst>
              <a:ext uri="{FF2B5EF4-FFF2-40B4-BE49-F238E27FC236}">
                <a16:creationId xmlns:a16="http://schemas.microsoft.com/office/drawing/2014/main" id="{01077EAD-462E-6ED0-FBBB-3A2F90E77DAA}"/>
              </a:ext>
            </a:extLst>
          </p:cNvPr>
          <p:cNvSpPr txBox="1"/>
          <p:nvPr/>
        </p:nvSpPr>
        <p:spPr>
          <a:xfrm>
            <a:off x="9432697" y="1365545"/>
            <a:ext cx="2791672" cy="646331"/>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1024x1024 resolution </a:t>
            </a:r>
          </a:p>
          <a:p>
            <a:r>
              <a:rPr lang="en-US" dirty="0">
                <a:latin typeface="Helvetica Neue" panose="02000503000000020004" pitchFamily="2" charset="0"/>
                <a:ea typeface="Helvetica Neue" panose="02000503000000020004" pitchFamily="2" charset="0"/>
                <a:cs typeface="Helvetica Neue" panose="02000503000000020004" pitchFamily="2" charset="0"/>
              </a:rPr>
              <a:t>30 frames per second</a:t>
            </a:r>
          </a:p>
        </p:txBody>
      </p:sp>
    </p:spTree>
    <p:extLst>
      <p:ext uri="{BB962C8B-B14F-4D97-AF65-F5344CB8AC3E}">
        <p14:creationId xmlns:p14="http://schemas.microsoft.com/office/powerpoint/2010/main" val="16433767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37FD3A-5CF1-AEB2-6CE0-97436821A8C9}"/>
              </a:ext>
            </a:extLst>
          </p:cNvPr>
          <p:cNvPicPr>
            <a:picLocks noChangeAspect="1"/>
          </p:cNvPicPr>
          <p:nvPr/>
        </p:nvPicPr>
        <p:blipFill>
          <a:blip r:embed="rId3"/>
          <a:stretch>
            <a:fillRect/>
          </a:stretch>
        </p:blipFill>
        <p:spPr>
          <a:xfrm>
            <a:off x="2578608" y="1261872"/>
            <a:ext cx="7034936" cy="5678424"/>
          </a:xfrm>
          <a:prstGeom prst="rect">
            <a:avLst/>
          </a:prstGeom>
        </p:spPr>
      </p:pic>
      <p:sp>
        <p:nvSpPr>
          <p:cNvPr id="2" name="Title 1">
            <a:extLst>
              <a:ext uri="{FF2B5EF4-FFF2-40B4-BE49-F238E27FC236}">
                <a16:creationId xmlns:a16="http://schemas.microsoft.com/office/drawing/2014/main" id="{5B9DF372-4E93-1A46-8869-C8474C026409}"/>
              </a:ext>
            </a:extLst>
          </p:cNvPr>
          <p:cNvSpPr>
            <a:spLocks noGrp="1"/>
          </p:cNvSpPr>
          <p:nvPr>
            <p:ph type="title"/>
          </p:nvPr>
        </p:nvSpPr>
        <p:spPr/>
        <p:txBody>
          <a:bodyPr/>
          <a:lstStyle/>
          <a:p>
            <a:r>
              <a:rPr lang="en-US" dirty="0"/>
              <a:t>Bitrate Adaptation</a:t>
            </a:r>
          </a:p>
        </p:txBody>
      </p:sp>
      <p:cxnSp>
        <p:nvCxnSpPr>
          <p:cNvPr id="5" name="Straight Arrow Connector 4">
            <a:extLst>
              <a:ext uri="{FF2B5EF4-FFF2-40B4-BE49-F238E27FC236}">
                <a16:creationId xmlns:a16="http://schemas.microsoft.com/office/drawing/2014/main" id="{D9E37256-9031-109E-0BC7-DFCD048F739B}"/>
              </a:ext>
            </a:extLst>
          </p:cNvPr>
          <p:cNvCxnSpPr/>
          <p:nvPr/>
        </p:nvCxnSpPr>
        <p:spPr>
          <a:xfrm>
            <a:off x="8891752" y="4887310"/>
            <a:ext cx="0" cy="1024759"/>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DB50F03-1099-B5ED-E8DA-7805E3E38D8E}"/>
              </a:ext>
            </a:extLst>
          </p:cNvPr>
          <p:cNvSpPr txBox="1"/>
          <p:nvPr/>
        </p:nvSpPr>
        <p:spPr>
          <a:xfrm>
            <a:off x="8908944" y="5215023"/>
            <a:ext cx="2128345" cy="369332"/>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Lower is Better</a:t>
            </a:r>
          </a:p>
        </p:txBody>
      </p:sp>
      <p:sp>
        <p:nvSpPr>
          <p:cNvPr id="3" name="TextBox 2">
            <a:extLst>
              <a:ext uri="{FF2B5EF4-FFF2-40B4-BE49-F238E27FC236}">
                <a16:creationId xmlns:a16="http://schemas.microsoft.com/office/drawing/2014/main" id="{01077EAD-462E-6ED0-FBBB-3A2F90E77DAA}"/>
              </a:ext>
            </a:extLst>
          </p:cNvPr>
          <p:cNvSpPr txBox="1"/>
          <p:nvPr/>
        </p:nvSpPr>
        <p:spPr>
          <a:xfrm>
            <a:off x="9432697" y="1365545"/>
            <a:ext cx="2791672" cy="646331"/>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1024x1024 resolution </a:t>
            </a:r>
          </a:p>
          <a:p>
            <a:r>
              <a:rPr lang="en-US" dirty="0">
                <a:latin typeface="Helvetica Neue" panose="02000503000000020004" pitchFamily="2" charset="0"/>
                <a:ea typeface="Helvetica Neue" panose="02000503000000020004" pitchFamily="2" charset="0"/>
                <a:cs typeface="Helvetica Neue" panose="02000503000000020004" pitchFamily="2" charset="0"/>
              </a:rPr>
              <a:t>30 frames per second</a:t>
            </a:r>
          </a:p>
        </p:txBody>
      </p:sp>
    </p:spTree>
    <p:extLst>
      <p:ext uri="{BB962C8B-B14F-4D97-AF65-F5344CB8AC3E}">
        <p14:creationId xmlns:p14="http://schemas.microsoft.com/office/powerpoint/2010/main" val="23225917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26B4D2-D7DF-3B88-5DF2-4350D2402E51}"/>
              </a:ext>
            </a:extLst>
          </p:cNvPr>
          <p:cNvPicPr>
            <a:picLocks noChangeAspect="1"/>
          </p:cNvPicPr>
          <p:nvPr/>
        </p:nvPicPr>
        <p:blipFill>
          <a:blip r:embed="rId3"/>
          <a:stretch>
            <a:fillRect/>
          </a:stretch>
        </p:blipFill>
        <p:spPr>
          <a:xfrm>
            <a:off x="2578608" y="1261872"/>
            <a:ext cx="7034936" cy="5678424"/>
          </a:xfrm>
          <a:prstGeom prst="rect">
            <a:avLst/>
          </a:prstGeom>
        </p:spPr>
      </p:pic>
      <p:sp>
        <p:nvSpPr>
          <p:cNvPr id="2" name="Title 1">
            <a:extLst>
              <a:ext uri="{FF2B5EF4-FFF2-40B4-BE49-F238E27FC236}">
                <a16:creationId xmlns:a16="http://schemas.microsoft.com/office/drawing/2014/main" id="{5B9DF372-4E93-1A46-8869-C8474C026409}"/>
              </a:ext>
            </a:extLst>
          </p:cNvPr>
          <p:cNvSpPr>
            <a:spLocks noGrp="1"/>
          </p:cNvSpPr>
          <p:nvPr>
            <p:ph type="title"/>
          </p:nvPr>
        </p:nvSpPr>
        <p:spPr/>
        <p:txBody>
          <a:bodyPr/>
          <a:lstStyle/>
          <a:p>
            <a:r>
              <a:rPr lang="en-US" dirty="0"/>
              <a:t>Bitrate Adaptation</a:t>
            </a:r>
          </a:p>
        </p:txBody>
      </p:sp>
      <p:cxnSp>
        <p:nvCxnSpPr>
          <p:cNvPr id="5" name="Straight Arrow Connector 4">
            <a:extLst>
              <a:ext uri="{FF2B5EF4-FFF2-40B4-BE49-F238E27FC236}">
                <a16:creationId xmlns:a16="http://schemas.microsoft.com/office/drawing/2014/main" id="{D9E37256-9031-109E-0BC7-DFCD048F739B}"/>
              </a:ext>
            </a:extLst>
          </p:cNvPr>
          <p:cNvCxnSpPr/>
          <p:nvPr/>
        </p:nvCxnSpPr>
        <p:spPr>
          <a:xfrm>
            <a:off x="9596200" y="4899083"/>
            <a:ext cx="0" cy="1024759"/>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DB50F03-1099-B5ED-E8DA-7805E3E38D8E}"/>
              </a:ext>
            </a:extLst>
          </p:cNvPr>
          <p:cNvSpPr txBox="1"/>
          <p:nvPr/>
        </p:nvSpPr>
        <p:spPr>
          <a:xfrm>
            <a:off x="9613392" y="5226796"/>
            <a:ext cx="2128345" cy="369332"/>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Lower is Better</a:t>
            </a:r>
          </a:p>
        </p:txBody>
      </p:sp>
      <p:sp>
        <p:nvSpPr>
          <p:cNvPr id="3" name="TextBox 2">
            <a:extLst>
              <a:ext uri="{FF2B5EF4-FFF2-40B4-BE49-F238E27FC236}">
                <a16:creationId xmlns:a16="http://schemas.microsoft.com/office/drawing/2014/main" id="{01077EAD-462E-6ED0-FBBB-3A2F90E77DAA}"/>
              </a:ext>
            </a:extLst>
          </p:cNvPr>
          <p:cNvSpPr txBox="1"/>
          <p:nvPr/>
        </p:nvSpPr>
        <p:spPr>
          <a:xfrm>
            <a:off x="9432697" y="1365545"/>
            <a:ext cx="2791672" cy="646331"/>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1024x1024 resolution </a:t>
            </a:r>
          </a:p>
          <a:p>
            <a:r>
              <a:rPr lang="en-US" dirty="0">
                <a:latin typeface="Helvetica Neue" panose="02000503000000020004" pitchFamily="2" charset="0"/>
                <a:ea typeface="Helvetica Neue" panose="02000503000000020004" pitchFamily="2" charset="0"/>
                <a:cs typeface="Helvetica Neue" panose="02000503000000020004" pitchFamily="2" charset="0"/>
              </a:rPr>
              <a:t>30 frames per second</a:t>
            </a:r>
          </a:p>
        </p:txBody>
      </p:sp>
    </p:spTree>
    <p:extLst>
      <p:ext uri="{BB962C8B-B14F-4D97-AF65-F5344CB8AC3E}">
        <p14:creationId xmlns:p14="http://schemas.microsoft.com/office/powerpoint/2010/main" val="3711520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F001-E266-2D55-00F3-F6A64D8CF22F}"/>
              </a:ext>
            </a:extLst>
          </p:cNvPr>
          <p:cNvSpPr>
            <a:spLocks noGrp="1"/>
          </p:cNvSpPr>
          <p:nvPr>
            <p:ph type="title"/>
          </p:nvPr>
        </p:nvSpPr>
        <p:spPr/>
        <p:txBody>
          <a:bodyPr/>
          <a:lstStyle/>
          <a:p>
            <a:r>
              <a:rPr lang="en-US" dirty="0" err="1"/>
              <a:t>Gemino</a:t>
            </a:r>
            <a:r>
              <a:rPr lang="en-US" dirty="0"/>
              <a:t> Summary</a:t>
            </a:r>
          </a:p>
        </p:txBody>
      </p:sp>
      <p:sp>
        <p:nvSpPr>
          <p:cNvPr id="3" name="Content Placeholder 2">
            <a:extLst>
              <a:ext uri="{FF2B5EF4-FFF2-40B4-BE49-F238E27FC236}">
                <a16:creationId xmlns:a16="http://schemas.microsoft.com/office/drawing/2014/main" id="{0D1A9909-EB4C-D1A2-3EB4-0D271302C892}"/>
              </a:ext>
            </a:extLst>
          </p:cNvPr>
          <p:cNvSpPr>
            <a:spLocks noGrp="1"/>
          </p:cNvSpPr>
          <p:nvPr>
            <p:ph idx="1"/>
          </p:nvPr>
        </p:nvSpPr>
        <p:spPr>
          <a:xfrm>
            <a:off x="838200" y="1825625"/>
            <a:ext cx="10690412" cy="4667250"/>
          </a:xfrm>
        </p:spPr>
        <p:txBody>
          <a:bodyPr>
            <a:normAutofit/>
          </a:bodyPr>
          <a:lstStyle/>
          <a:p>
            <a:r>
              <a:rPr lang="en-US" dirty="0" err="1">
                <a:latin typeface="Gill Sans Light" panose="020B0302020104020203" pitchFamily="34" charset="-79"/>
                <a:cs typeface="Gill Sans Light" panose="020B0302020104020203" pitchFamily="34" charset="-79"/>
              </a:rPr>
              <a:t>Gemino</a:t>
            </a:r>
            <a:r>
              <a:rPr lang="en-US" dirty="0">
                <a:latin typeface="Gill Sans Light" panose="020B0302020104020203" pitchFamily="34" charset="-79"/>
                <a:cs typeface="Gill Sans Light" panose="020B0302020104020203" pitchFamily="34" charset="-79"/>
              </a:rPr>
              <a:t> uses high-frequency conditional super-resolution to dramatically reduce video conferencing bandwidth requirements to few 10s of Kbps</a:t>
            </a:r>
          </a:p>
          <a:p>
            <a:endParaRPr lang="en-US" dirty="0">
              <a:latin typeface="Gill Sans Light" panose="020B0302020104020203" pitchFamily="34" charset="-79"/>
              <a:cs typeface="Gill Sans Light" panose="020B0302020104020203" pitchFamily="34" charset="-79"/>
            </a:endParaRPr>
          </a:p>
          <a:p>
            <a:r>
              <a:rPr lang="en-US" dirty="0"/>
              <a:t>2.2</a:t>
            </a:r>
            <a:r>
              <a:rPr lang="en-US" dirty="0">
                <a:latin typeface="Gill Sans Light" panose="020B0302020104020203" pitchFamily="34" charset="-79"/>
                <a:cs typeface="Gill Sans Light" panose="020B0302020104020203" pitchFamily="34" charset="-79"/>
              </a:rPr>
              <a:t>x reduction in bitrate for same visual quality with VP9</a:t>
            </a:r>
          </a:p>
          <a:p>
            <a:endParaRPr lang="en-US" dirty="0"/>
          </a:p>
          <a:p>
            <a:r>
              <a:rPr lang="en-US" dirty="0" err="1">
                <a:latin typeface="Gill Sans Light" panose="020B0302020104020203" pitchFamily="34" charset="-79"/>
                <a:cs typeface="Gill Sans Light" panose="020B0302020104020203" pitchFamily="34" charset="-79"/>
              </a:rPr>
              <a:t>Gemino</a:t>
            </a:r>
            <a:r>
              <a:rPr lang="en-US" dirty="0">
                <a:latin typeface="Gill Sans Light" panose="020B0302020104020203" pitchFamily="34" charset="-79"/>
                <a:cs typeface="Gill Sans Light" panose="020B0302020104020203" pitchFamily="34" charset="-79"/>
              </a:rPr>
              <a:t> runs in real-time at 1024x1024 on a </a:t>
            </a:r>
            <a:r>
              <a:rPr lang="en-US" dirty="0" err="1">
                <a:latin typeface="Gill Sans Light" panose="020B0302020104020203" pitchFamily="34" charset="-79"/>
                <a:cs typeface="Gill Sans Light" panose="020B0302020104020203" pitchFamily="34" charset="-79"/>
              </a:rPr>
              <a:t>TitanX</a:t>
            </a:r>
            <a:r>
              <a:rPr lang="en-US" dirty="0">
                <a:latin typeface="Gill Sans Light" panose="020B0302020104020203" pitchFamily="34" charset="-79"/>
                <a:cs typeface="Gill Sans Light" panose="020B0302020104020203" pitchFamily="34" charset="-79"/>
              </a:rPr>
              <a:t> GPU</a:t>
            </a:r>
          </a:p>
        </p:txBody>
      </p:sp>
      <p:sp>
        <p:nvSpPr>
          <p:cNvPr id="4" name="TextBox 3">
            <a:extLst>
              <a:ext uri="{FF2B5EF4-FFF2-40B4-BE49-F238E27FC236}">
                <a16:creationId xmlns:a16="http://schemas.microsoft.com/office/drawing/2014/main" id="{F2045211-622E-1870-2757-8D1D7FA7C893}"/>
              </a:ext>
            </a:extLst>
          </p:cNvPr>
          <p:cNvSpPr txBox="1"/>
          <p:nvPr/>
        </p:nvSpPr>
        <p:spPr>
          <a:xfrm>
            <a:off x="4363192" y="5664529"/>
            <a:ext cx="3465615" cy="461665"/>
          </a:xfrm>
          <a:prstGeom prst="rect">
            <a:avLst/>
          </a:prstGeom>
          <a:noFill/>
        </p:spPr>
        <p:txBody>
          <a:bodyPr wrap="square" rtlCol="0">
            <a:spAutoFit/>
          </a:bodyPr>
          <a:lstStyle/>
          <a:p>
            <a:r>
              <a:rPr lang="en-US" sz="2400" dirty="0">
                <a:latin typeface="Gill Sans" panose="020B0502020104020203" pitchFamily="34" charset="-79"/>
                <a:cs typeface="Gill Sans" panose="020B0502020104020203" pitchFamily="34" charset="-79"/>
              </a:rPr>
              <a:t>Contact: </a:t>
            </a:r>
            <a:r>
              <a:rPr lang="en-US" sz="2400" dirty="0" err="1">
                <a:latin typeface="Gill Sans" panose="020B0502020104020203" pitchFamily="34" charset="-79"/>
                <a:cs typeface="Gill Sans" panose="020B0502020104020203" pitchFamily="34" charset="-79"/>
              </a:rPr>
              <a:t>vibhaa@mit.edu</a:t>
            </a:r>
            <a:endParaRPr lang="en-US" sz="2400" dirty="0">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40661817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1694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3E247-1335-004D-A6B6-FE0FC5D3285B}"/>
              </a:ext>
            </a:extLst>
          </p:cNvPr>
          <p:cNvSpPr>
            <a:spLocks noGrp="1"/>
          </p:cNvSpPr>
          <p:nvPr>
            <p:ph type="title"/>
          </p:nvPr>
        </p:nvSpPr>
        <p:spPr/>
        <p:txBody>
          <a:bodyPr/>
          <a:lstStyle/>
          <a:p>
            <a:r>
              <a:rPr lang="en-US" dirty="0"/>
              <a:t>Model Architecture</a:t>
            </a:r>
          </a:p>
        </p:txBody>
      </p:sp>
      <p:sp>
        <p:nvSpPr>
          <p:cNvPr id="3" name="Content Placeholder 2">
            <a:extLst>
              <a:ext uri="{FF2B5EF4-FFF2-40B4-BE49-F238E27FC236}">
                <a16:creationId xmlns:a16="http://schemas.microsoft.com/office/drawing/2014/main" id="{96E0396A-D788-6469-B027-7BE0E8BB098A}"/>
              </a:ext>
            </a:extLst>
          </p:cNvPr>
          <p:cNvSpPr txBox="1">
            <a:spLocks/>
          </p:cNvSpPr>
          <p:nvPr/>
        </p:nvSpPr>
        <p:spPr>
          <a:xfrm>
            <a:off x="838199" y="187161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pic>
        <p:nvPicPr>
          <p:cNvPr id="6" name="Picture 5">
            <a:extLst>
              <a:ext uri="{FF2B5EF4-FFF2-40B4-BE49-F238E27FC236}">
                <a16:creationId xmlns:a16="http://schemas.microsoft.com/office/drawing/2014/main" id="{50FD74EF-8630-468B-4E48-E61A12409C70}"/>
              </a:ext>
            </a:extLst>
          </p:cNvPr>
          <p:cNvPicPr>
            <a:picLocks noChangeAspect="1"/>
          </p:cNvPicPr>
          <p:nvPr/>
        </p:nvPicPr>
        <p:blipFill>
          <a:blip r:embed="rId3"/>
          <a:stretch>
            <a:fillRect/>
          </a:stretch>
        </p:blipFill>
        <p:spPr>
          <a:xfrm>
            <a:off x="1033272" y="2002536"/>
            <a:ext cx="10002112" cy="4733620"/>
          </a:xfrm>
          <a:prstGeom prst="rect">
            <a:avLst/>
          </a:prstGeom>
        </p:spPr>
      </p:pic>
    </p:spTree>
    <p:extLst>
      <p:ext uri="{BB962C8B-B14F-4D97-AF65-F5344CB8AC3E}">
        <p14:creationId xmlns:p14="http://schemas.microsoft.com/office/powerpoint/2010/main" val="32327698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3E247-1335-004D-A6B6-FE0FC5D3285B}"/>
              </a:ext>
            </a:extLst>
          </p:cNvPr>
          <p:cNvSpPr>
            <a:spLocks noGrp="1"/>
          </p:cNvSpPr>
          <p:nvPr>
            <p:ph type="title"/>
          </p:nvPr>
        </p:nvSpPr>
        <p:spPr/>
        <p:txBody>
          <a:bodyPr/>
          <a:lstStyle/>
          <a:p>
            <a:r>
              <a:rPr lang="en-US" dirty="0" err="1"/>
              <a:t>Keypoint</a:t>
            </a:r>
            <a:r>
              <a:rPr lang="en-US" dirty="0"/>
              <a:t> Detector</a:t>
            </a:r>
          </a:p>
        </p:txBody>
      </p:sp>
      <p:sp>
        <p:nvSpPr>
          <p:cNvPr id="3" name="Content Placeholder 2">
            <a:extLst>
              <a:ext uri="{FF2B5EF4-FFF2-40B4-BE49-F238E27FC236}">
                <a16:creationId xmlns:a16="http://schemas.microsoft.com/office/drawing/2014/main" id="{96E0396A-D788-6469-B027-7BE0E8BB098A}"/>
              </a:ext>
            </a:extLst>
          </p:cNvPr>
          <p:cNvSpPr txBox="1">
            <a:spLocks/>
          </p:cNvSpPr>
          <p:nvPr/>
        </p:nvSpPr>
        <p:spPr>
          <a:xfrm>
            <a:off x="838199" y="187161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pic>
        <p:nvPicPr>
          <p:cNvPr id="5" name="Picture 4">
            <a:extLst>
              <a:ext uri="{FF2B5EF4-FFF2-40B4-BE49-F238E27FC236}">
                <a16:creationId xmlns:a16="http://schemas.microsoft.com/office/drawing/2014/main" id="{BF903B00-7617-DC9D-0E13-66145740C5AC}"/>
              </a:ext>
            </a:extLst>
          </p:cNvPr>
          <p:cNvPicPr>
            <a:picLocks noChangeAspect="1"/>
          </p:cNvPicPr>
          <p:nvPr/>
        </p:nvPicPr>
        <p:blipFill>
          <a:blip r:embed="rId3"/>
          <a:stretch>
            <a:fillRect/>
          </a:stretch>
        </p:blipFill>
        <p:spPr>
          <a:xfrm>
            <a:off x="810170" y="1600156"/>
            <a:ext cx="10543629" cy="4622800"/>
          </a:xfrm>
          <a:prstGeom prst="rect">
            <a:avLst/>
          </a:prstGeom>
        </p:spPr>
      </p:pic>
    </p:spTree>
    <p:extLst>
      <p:ext uri="{BB962C8B-B14F-4D97-AF65-F5344CB8AC3E}">
        <p14:creationId xmlns:p14="http://schemas.microsoft.com/office/powerpoint/2010/main" val="39748440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3E247-1335-004D-A6B6-FE0FC5D3285B}"/>
              </a:ext>
            </a:extLst>
          </p:cNvPr>
          <p:cNvSpPr>
            <a:spLocks noGrp="1"/>
          </p:cNvSpPr>
          <p:nvPr>
            <p:ph type="title"/>
          </p:nvPr>
        </p:nvSpPr>
        <p:spPr/>
        <p:txBody>
          <a:bodyPr/>
          <a:lstStyle/>
          <a:p>
            <a:r>
              <a:rPr lang="en-US" dirty="0"/>
              <a:t>Motion Estimator</a:t>
            </a:r>
          </a:p>
        </p:txBody>
      </p:sp>
      <p:pic>
        <p:nvPicPr>
          <p:cNvPr id="5" name="Picture 4">
            <a:extLst>
              <a:ext uri="{FF2B5EF4-FFF2-40B4-BE49-F238E27FC236}">
                <a16:creationId xmlns:a16="http://schemas.microsoft.com/office/drawing/2014/main" id="{E350C4A5-89A6-163C-A3AC-8914E2184596}"/>
              </a:ext>
            </a:extLst>
          </p:cNvPr>
          <p:cNvPicPr>
            <a:picLocks noChangeAspect="1"/>
          </p:cNvPicPr>
          <p:nvPr/>
        </p:nvPicPr>
        <p:blipFill>
          <a:blip r:embed="rId3"/>
          <a:stretch>
            <a:fillRect/>
          </a:stretch>
        </p:blipFill>
        <p:spPr>
          <a:xfrm>
            <a:off x="151522" y="2010936"/>
            <a:ext cx="11888956" cy="3475464"/>
          </a:xfrm>
          <a:prstGeom prst="rect">
            <a:avLst/>
          </a:prstGeom>
        </p:spPr>
      </p:pic>
    </p:spTree>
    <p:extLst>
      <p:ext uri="{BB962C8B-B14F-4D97-AF65-F5344CB8AC3E}">
        <p14:creationId xmlns:p14="http://schemas.microsoft.com/office/powerpoint/2010/main" val="3865834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F453FCE-C826-E915-AE66-7E23D7F3BB97}"/>
              </a:ext>
            </a:extLst>
          </p:cNvPr>
          <p:cNvPicPr>
            <a:picLocks noChangeAspect="1"/>
          </p:cNvPicPr>
          <p:nvPr/>
        </p:nvPicPr>
        <p:blipFill>
          <a:blip r:embed="rId3"/>
          <a:stretch>
            <a:fillRect/>
          </a:stretch>
        </p:blipFill>
        <p:spPr>
          <a:xfrm>
            <a:off x="2578608" y="1261872"/>
            <a:ext cx="7034936" cy="5678424"/>
          </a:xfrm>
          <a:prstGeom prst="rect">
            <a:avLst/>
          </a:prstGeom>
        </p:spPr>
      </p:pic>
      <p:sp>
        <p:nvSpPr>
          <p:cNvPr id="2" name="Title 1">
            <a:extLst>
              <a:ext uri="{FF2B5EF4-FFF2-40B4-BE49-F238E27FC236}">
                <a16:creationId xmlns:a16="http://schemas.microsoft.com/office/drawing/2014/main" id="{5B9DF372-4E93-1A46-8869-C8474C026409}"/>
              </a:ext>
            </a:extLst>
          </p:cNvPr>
          <p:cNvSpPr>
            <a:spLocks noGrp="1"/>
          </p:cNvSpPr>
          <p:nvPr>
            <p:ph type="title"/>
          </p:nvPr>
        </p:nvSpPr>
        <p:spPr/>
        <p:txBody>
          <a:bodyPr/>
          <a:lstStyle/>
          <a:p>
            <a:r>
              <a:rPr lang="en-US" dirty="0"/>
              <a:t>How much can you compress?</a:t>
            </a:r>
          </a:p>
        </p:txBody>
      </p:sp>
      <p:cxnSp>
        <p:nvCxnSpPr>
          <p:cNvPr id="3" name="Straight Arrow Connector 2">
            <a:extLst>
              <a:ext uri="{FF2B5EF4-FFF2-40B4-BE49-F238E27FC236}">
                <a16:creationId xmlns:a16="http://schemas.microsoft.com/office/drawing/2014/main" id="{C50B7B4E-BECA-FAC7-B0B9-7A692630A80E}"/>
              </a:ext>
            </a:extLst>
          </p:cNvPr>
          <p:cNvCxnSpPr/>
          <p:nvPr/>
        </p:nvCxnSpPr>
        <p:spPr>
          <a:xfrm>
            <a:off x="8891752" y="4887310"/>
            <a:ext cx="0" cy="1024759"/>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184638E-8A4C-A643-7360-EE4BD7EBD0B2}"/>
              </a:ext>
            </a:extLst>
          </p:cNvPr>
          <p:cNvSpPr txBox="1"/>
          <p:nvPr/>
        </p:nvSpPr>
        <p:spPr>
          <a:xfrm>
            <a:off x="8908944" y="5215023"/>
            <a:ext cx="2128345" cy="369332"/>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Lower is Better</a:t>
            </a:r>
          </a:p>
        </p:txBody>
      </p:sp>
      <p:sp>
        <p:nvSpPr>
          <p:cNvPr id="6" name="TextBox 5">
            <a:extLst>
              <a:ext uri="{FF2B5EF4-FFF2-40B4-BE49-F238E27FC236}">
                <a16:creationId xmlns:a16="http://schemas.microsoft.com/office/drawing/2014/main" id="{17ED0D87-B43B-4BA3-9153-08B1B3709ABE}"/>
              </a:ext>
            </a:extLst>
          </p:cNvPr>
          <p:cNvSpPr txBox="1"/>
          <p:nvPr/>
        </p:nvSpPr>
        <p:spPr>
          <a:xfrm>
            <a:off x="9432697" y="1365545"/>
            <a:ext cx="2791672" cy="646331"/>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1024x1024 resolution </a:t>
            </a:r>
          </a:p>
          <a:p>
            <a:r>
              <a:rPr lang="en-US" dirty="0">
                <a:latin typeface="Helvetica Neue" panose="02000503000000020004" pitchFamily="2" charset="0"/>
                <a:ea typeface="Helvetica Neue" panose="02000503000000020004" pitchFamily="2" charset="0"/>
                <a:cs typeface="Helvetica Neue" panose="02000503000000020004" pitchFamily="2" charset="0"/>
              </a:rPr>
              <a:t>30 frames per second</a:t>
            </a:r>
          </a:p>
        </p:txBody>
      </p:sp>
      <p:sp>
        <p:nvSpPr>
          <p:cNvPr id="7" name="TextBox 6">
            <a:extLst>
              <a:ext uri="{FF2B5EF4-FFF2-40B4-BE49-F238E27FC236}">
                <a16:creationId xmlns:a16="http://schemas.microsoft.com/office/drawing/2014/main" id="{B9F3DC77-92AB-0547-A900-417521600D40}"/>
              </a:ext>
            </a:extLst>
          </p:cNvPr>
          <p:cNvSpPr txBox="1"/>
          <p:nvPr/>
        </p:nvSpPr>
        <p:spPr>
          <a:xfrm>
            <a:off x="7151520" y="2243654"/>
            <a:ext cx="4562353" cy="461665"/>
          </a:xfrm>
          <a:prstGeom prst="rect">
            <a:avLst/>
          </a:prstGeom>
          <a:noFill/>
          <a:ln w="41275">
            <a:noFill/>
          </a:ln>
        </p:spPr>
        <p:txBody>
          <a:bodyPr wrap="square" rtlCol="0">
            <a:spAutoFit/>
          </a:bodyPr>
          <a:lstStyle/>
          <a:p>
            <a:r>
              <a:rPr lang="en-US" sz="2400" dirty="0">
                <a:solidFill>
                  <a:srgbClr val="C00000"/>
                </a:solidFill>
                <a:latin typeface="Helvetica" pitchFamily="2" charset="0"/>
              </a:rPr>
              <a:t>Cannot go below ~ 550 Kbps</a:t>
            </a:r>
          </a:p>
        </p:txBody>
      </p:sp>
      <p:sp>
        <p:nvSpPr>
          <p:cNvPr id="8" name="Rectangle 7">
            <a:extLst>
              <a:ext uri="{FF2B5EF4-FFF2-40B4-BE49-F238E27FC236}">
                <a16:creationId xmlns:a16="http://schemas.microsoft.com/office/drawing/2014/main" id="{BF6FB0E0-246C-FCB4-6747-D6DB109C8442}"/>
              </a:ext>
            </a:extLst>
          </p:cNvPr>
          <p:cNvSpPr/>
          <p:nvPr/>
        </p:nvSpPr>
        <p:spPr>
          <a:xfrm>
            <a:off x="0" y="5349921"/>
            <a:ext cx="12192000" cy="148696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Helvetica" pitchFamily="2" charset="0"/>
              </a:rPr>
              <a:t>Video conf. apps recommend 2-3 Mbps minimum </a:t>
            </a:r>
          </a:p>
        </p:txBody>
      </p:sp>
    </p:spTree>
    <p:extLst>
      <p:ext uri="{BB962C8B-B14F-4D97-AF65-F5344CB8AC3E}">
        <p14:creationId xmlns:p14="http://schemas.microsoft.com/office/powerpoint/2010/main" val="372262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3E247-1335-004D-A6B6-FE0FC5D3285B}"/>
              </a:ext>
            </a:extLst>
          </p:cNvPr>
          <p:cNvSpPr>
            <a:spLocks noGrp="1"/>
          </p:cNvSpPr>
          <p:nvPr>
            <p:ph type="title"/>
          </p:nvPr>
        </p:nvSpPr>
        <p:spPr/>
        <p:txBody>
          <a:bodyPr/>
          <a:lstStyle/>
          <a:p>
            <a:r>
              <a:rPr lang="en-US" dirty="0"/>
              <a:t>Generator Architecture</a:t>
            </a:r>
          </a:p>
        </p:txBody>
      </p:sp>
      <p:pic>
        <p:nvPicPr>
          <p:cNvPr id="4" name="Picture 3">
            <a:extLst>
              <a:ext uri="{FF2B5EF4-FFF2-40B4-BE49-F238E27FC236}">
                <a16:creationId xmlns:a16="http://schemas.microsoft.com/office/drawing/2014/main" id="{72BF20A5-C2D0-F896-1341-3989818DF71D}"/>
              </a:ext>
            </a:extLst>
          </p:cNvPr>
          <p:cNvPicPr>
            <a:picLocks noChangeAspect="1"/>
          </p:cNvPicPr>
          <p:nvPr/>
        </p:nvPicPr>
        <p:blipFill>
          <a:blip r:embed="rId3"/>
          <a:stretch>
            <a:fillRect/>
          </a:stretch>
        </p:blipFill>
        <p:spPr>
          <a:xfrm>
            <a:off x="468389" y="1690688"/>
            <a:ext cx="11255221" cy="4045075"/>
          </a:xfrm>
          <a:prstGeom prst="rect">
            <a:avLst/>
          </a:prstGeom>
        </p:spPr>
      </p:pic>
    </p:spTree>
    <p:extLst>
      <p:ext uri="{BB962C8B-B14F-4D97-AF65-F5344CB8AC3E}">
        <p14:creationId xmlns:p14="http://schemas.microsoft.com/office/powerpoint/2010/main" val="2718764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3E247-1335-004D-A6B6-FE0FC5D3285B}"/>
              </a:ext>
            </a:extLst>
          </p:cNvPr>
          <p:cNvSpPr>
            <a:spLocks noGrp="1"/>
          </p:cNvSpPr>
          <p:nvPr>
            <p:ph type="title"/>
          </p:nvPr>
        </p:nvSpPr>
        <p:spPr/>
        <p:txBody>
          <a:bodyPr/>
          <a:lstStyle/>
          <a:p>
            <a:r>
              <a:rPr lang="en-US" dirty="0"/>
              <a:t>Further Optimizations</a:t>
            </a:r>
          </a:p>
        </p:txBody>
      </p:sp>
      <p:sp>
        <p:nvSpPr>
          <p:cNvPr id="3" name="Content Placeholder 2">
            <a:extLst>
              <a:ext uri="{FF2B5EF4-FFF2-40B4-BE49-F238E27FC236}">
                <a16:creationId xmlns:a16="http://schemas.microsoft.com/office/drawing/2014/main" id="{96E0396A-D788-6469-B027-7BE0E8BB098A}"/>
              </a:ext>
            </a:extLst>
          </p:cNvPr>
          <p:cNvSpPr txBox="1">
            <a:spLocks/>
          </p:cNvSpPr>
          <p:nvPr/>
        </p:nvSpPr>
        <p:spPr>
          <a:xfrm>
            <a:off x="838199" y="187161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4" name="Content Placeholder 2">
            <a:extLst>
              <a:ext uri="{FF2B5EF4-FFF2-40B4-BE49-F238E27FC236}">
                <a16:creationId xmlns:a16="http://schemas.microsoft.com/office/drawing/2014/main" id="{80A19D3D-3216-11EA-EA2C-3563930487D2}"/>
              </a:ext>
            </a:extLst>
          </p:cNvPr>
          <p:cNvSpPr txBox="1">
            <a:spLocks/>
          </p:cNvSpPr>
          <p:nvPr/>
        </p:nvSpPr>
        <p:spPr>
          <a:xfrm>
            <a:off x="838200" y="154323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Depthwise</a:t>
            </a:r>
            <a:r>
              <a:rPr lang="en-US" dirty="0"/>
              <a:t>-separable convolutions in place of standard convolutions</a:t>
            </a:r>
          </a:p>
          <a:p>
            <a:r>
              <a:rPr lang="en-US" dirty="0" err="1"/>
              <a:t>NetAdapt</a:t>
            </a:r>
            <a:r>
              <a:rPr lang="en-US" dirty="0"/>
              <a:t> to iteratively prune layers of the model </a:t>
            </a:r>
          </a:p>
        </p:txBody>
      </p:sp>
      <p:sp>
        <p:nvSpPr>
          <p:cNvPr id="9" name="Rectangle 8">
            <a:extLst>
              <a:ext uri="{FF2B5EF4-FFF2-40B4-BE49-F238E27FC236}">
                <a16:creationId xmlns:a16="http://schemas.microsoft.com/office/drawing/2014/main" id="{F09F5E4B-AE9F-66B3-2881-E19E9EE72818}"/>
              </a:ext>
            </a:extLst>
          </p:cNvPr>
          <p:cNvSpPr/>
          <p:nvPr/>
        </p:nvSpPr>
        <p:spPr>
          <a:xfrm>
            <a:off x="2726358" y="3199425"/>
            <a:ext cx="1748118" cy="9547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Gill Sans Light" panose="020B0302020104020203" pitchFamily="34" charset="-79"/>
                <a:cs typeface="Gill Sans Light" panose="020B0302020104020203" pitchFamily="34" charset="-79"/>
              </a:rPr>
              <a:t>Choose # of channels to prune for budget</a:t>
            </a:r>
          </a:p>
        </p:txBody>
      </p:sp>
      <p:sp>
        <p:nvSpPr>
          <p:cNvPr id="10" name="Rectangle 9">
            <a:extLst>
              <a:ext uri="{FF2B5EF4-FFF2-40B4-BE49-F238E27FC236}">
                <a16:creationId xmlns:a16="http://schemas.microsoft.com/office/drawing/2014/main" id="{8277B04F-296C-E2FD-5727-F1EA7A4F0CA0}"/>
              </a:ext>
            </a:extLst>
          </p:cNvPr>
          <p:cNvSpPr/>
          <p:nvPr/>
        </p:nvSpPr>
        <p:spPr>
          <a:xfrm>
            <a:off x="5191651" y="3199425"/>
            <a:ext cx="1748118" cy="9547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Gill Sans Light" panose="020B0302020104020203" pitchFamily="34" charset="-79"/>
                <a:cs typeface="Gill Sans Light" panose="020B0302020104020203" pitchFamily="34" charset="-79"/>
              </a:rPr>
              <a:t>Choose which channels to prune</a:t>
            </a:r>
          </a:p>
        </p:txBody>
      </p:sp>
      <p:sp>
        <p:nvSpPr>
          <p:cNvPr id="11" name="Rectangle 10">
            <a:extLst>
              <a:ext uri="{FF2B5EF4-FFF2-40B4-BE49-F238E27FC236}">
                <a16:creationId xmlns:a16="http://schemas.microsoft.com/office/drawing/2014/main" id="{F46B473E-7CAE-324E-42A5-4D393E938113}"/>
              </a:ext>
            </a:extLst>
          </p:cNvPr>
          <p:cNvSpPr/>
          <p:nvPr/>
        </p:nvSpPr>
        <p:spPr>
          <a:xfrm>
            <a:off x="7656944" y="3199147"/>
            <a:ext cx="1748118" cy="9547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Gill Sans Light" panose="020B0302020104020203" pitchFamily="34" charset="-79"/>
                <a:cs typeface="Gill Sans Light" panose="020B0302020104020203" pitchFamily="34" charset="-79"/>
              </a:rPr>
              <a:t>Short-term Finetune</a:t>
            </a:r>
          </a:p>
        </p:txBody>
      </p:sp>
      <p:cxnSp>
        <p:nvCxnSpPr>
          <p:cNvPr id="14" name="Straight Arrow Connector 13">
            <a:extLst>
              <a:ext uri="{FF2B5EF4-FFF2-40B4-BE49-F238E27FC236}">
                <a16:creationId xmlns:a16="http://schemas.microsoft.com/office/drawing/2014/main" id="{B36E5F8B-15F1-C0C2-F5F1-B2A776ED8043}"/>
              </a:ext>
            </a:extLst>
          </p:cNvPr>
          <p:cNvCxnSpPr/>
          <p:nvPr/>
        </p:nvCxnSpPr>
        <p:spPr>
          <a:xfrm>
            <a:off x="4474476" y="3676795"/>
            <a:ext cx="71717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9637774-7A7A-E625-24BC-AFC5A6F0E654}"/>
              </a:ext>
            </a:extLst>
          </p:cNvPr>
          <p:cNvCxnSpPr/>
          <p:nvPr/>
        </p:nvCxnSpPr>
        <p:spPr>
          <a:xfrm>
            <a:off x="6939769" y="3676795"/>
            <a:ext cx="71717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24306BD-43C0-3A6D-2376-B42C3C9D502E}"/>
              </a:ext>
            </a:extLst>
          </p:cNvPr>
          <p:cNvSpPr txBox="1"/>
          <p:nvPr/>
        </p:nvSpPr>
        <p:spPr>
          <a:xfrm>
            <a:off x="1847819" y="3491851"/>
            <a:ext cx="1398494" cy="369332"/>
          </a:xfrm>
          <a:prstGeom prst="rect">
            <a:avLst/>
          </a:prstGeom>
          <a:noFill/>
        </p:spPr>
        <p:txBody>
          <a:bodyPr wrap="square" rtlCol="0">
            <a:spAutoFit/>
          </a:bodyPr>
          <a:lstStyle/>
          <a:p>
            <a:r>
              <a:rPr lang="en-US" dirty="0">
                <a:latin typeface="Gill Sans Light" panose="020B0302020104020203" pitchFamily="34" charset="-79"/>
                <a:cs typeface="Gill Sans Light" panose="020B0302020104020203" pitchFamily="34" charset="-79"/>
              </a:rPr>
              <a:t>Layer 1</a:t>
            </a:r>
          </a:p>
        </p:txBody>
      </p:sp>
      <p:grpSp>
        <p:nvGrpSpPr>
          <p:cNvPr id="18" name="Group 17">
            <a:extLst>
              <a:ext uri="{FF2B5EF4-FFF2-40B4-BE49-F238E27FC236}">
                <a16:creationId xmlns:a16="http://schemas.microsoft.com/office/drawing/2014/main" id="{8EDCEC12-DD04-9AF4-6821-4FD4EA929619}"/>
              </a:ext>
            </a:extLst>
          </p:cNvPr>
          <p:cNvGrpSpPr/>
          <p:nvPr/>
        </p:nvGrpSpPr>
        <p:grpSpPr>
          <a:xfrm>
            <a:off x="1847819" y="4944132"/>
            <a:ext cx="7557243" cy="955019"/>
            <a:chOff x="3065930" y="3092546"/>
            <a:chExt cx="7557243" cy="955019"/>
          </a:xfrm>
        </p:grpSpPr>
        <p:sp>
          <p:nvSpPr>
            <p:cNvPr id="19" name="Rectangle 18">
              <a:extLst>
                <a:ext uri="{FF2B5EF4-FFF2-40B4-BE49-F238E27FC236}">
                  <a16:creationId xmlns:a16="http://schemas.microsoft.com/office/drawing/2014/main" id="{1056CB58-1804-A3FC-11AE-E14A439ECAAC}"/>
                </a:ext>
              </a:extLst>
            </p:cNvPr>
            <p:cNvSpPr/>
            <p:nvPr/>
          </p:nvSpPr>
          <p:spPr>
            <a:xfrm>
              <a:off x="3944469" y="3092824"/>
              <a:ext cx="1748118" cy="9547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Gill Sans Light" panose="020B0302020104020203" pitchFamily="34" charset="-79"/>
                  <a:cs typeface="Gill Sans Light" panose="020B0302020104020203" pitchFamily="34" charset="-79"/>
                </a:rPr>
                <a:t>Choose # of channels to prune for budget</a:t>
              </a:r>
            </a:p>
          </p:txBody>
        </p:sp>
        <p:sp>
          <p:nvSpPr>
            <p:cNvPr id="20" name="Rectangle 19">
              <a:extLst>
                <a:ext uri="{FF2B5EF4-FFF2-40B4-BE49-F238E27FC236}">
                  <a16:creationId xmlns:a16="http://schemas.microsoft.com/office/drawing/2014/main" id="{DF36B89E-5378-48C1-329E-41D43E2F75F3}"/>
                </a:ext>
              </a:extLst>
            </p:cNvPr>
            <p:cNvSpPr/>
            <p:nvPr/>
          </p:nvSpPr>
          <p:spPr>
            <a:xfrm>
              <a:off x="6409762" y="3092824"/>
              <a:ext cx="1748118" cy="9547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Gill Sans Light" panose="020B0302020104020203" pitchFamily="34" charset="-79"/>
                  <a:cs typeface="Gill Sans Light" panose="020B0302020104020203" pitchFamily="34" charset="-79"/>
                </a:rPr>
                <a:t>Choose which channels to prune</a:t>
              </a:r>
            </a:p>
          </p:txBody>
        </p:sp>
        <p:sp>
          <p:nvSpPr>
            <p:cNvPr id="21" name="Rectangle 20">
              <a:extLst>
                <a:ext uri="{FF2B5EF4-FFF2-40B4-BE49-F238E27FC236}">
                  <a16:creationId xmlns:a16="http://schemas.microsoft.com/office/drawing/2014/main" id="{2F466235-9D14-34D3-B294-96BDE256D548}"/>
                </a:ext>
              </a:extLst>
            </p:cNvPr>
            <p:cNvSpPr/>
            <p:nvPr/>
          </p:nvSpPr>
          <p:spPr>
            <a:xfrm>
              <a:off x="8875055" y="3092546"/>
              <a:ext cx="1748118" cy="9547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Gill Sans Light" panose="020B0302020104020203" pitchFamily="34" charset="-79"/>
                  <a:cs typeface="Gill Sans Light" panose="020B0302020104020203" pitchFamily="34" charset="-79"/>
                </a:rPr>
                <a:t>Short-term Finetune</a:t>
              </a:r>
            </a:p>
          </p:txBody>
        </p:sp>
        <p:cxnSp>
          <p:nvCxnSpPr>
            <p:cNvPr id="22" name="Straight Arrow Connector 21">
              <a:extLst>
                <a:ext uri="{FF2B5EF4-FFF2-40B4-BE49-F238E27FC236}">
                  <a16:creationId xmlns:a16="http://schemas.microsoft.com/office/drawing/2014/main" id="{B22045C2-96FB-2A99-8FD0-EF2D6B764C6F}"/>
                </a:ext>
              </a:extLst>
            </p:cNvPr>
            <p:cNvCxnSpPr/>
            <p:nvPr/>
          </p:nvCxnSpPr>
          <p:spPr>
            <a:xfrm>
              <a:off x="5692587" y="3570194"/>
              <a:ext cx="71717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A053502-0D21-CD98-ABA4-D5EA0C9D2680}"/>
                </a:ext>
              </a:extLst>
            </p:cNvPr>
            <p:cNvCxnSpPr/>
            <p:nvPr/>
          </p:nvCxnSpPr>
          <p:spPr>
            <a:xfrm>
              <a:off x="8157880" y="3570194"/>
              <a:ext cx="71717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6340BD8-0842-D32B-1D53-BABBA50A00A9}"/>
                </a:ext>
              </a:extLst>
            </p:cNvPr>
            <p:cNvSpPr txBox="1"/>
            <p:nvPr/>
          </p:nvSpPr>
          <p:spPr>
            <a:xfrm>
              <a:off x="3065930" y="3385250"/>
              <a:ext cx="1398494" cy="369332"/>
            </a:xfrm>
            <a:prstGeom prst="rect">
              <a:avLst/>
            </a:prstGeom>
            <a:noFill/>
          </p:spPr>
          <p:txBody>
            <a:bodyPr wrap="square" rtlCol="0">
              <a:spAutoFit/>
            </a:bodyPr>
            <a:lstStyle/>
            <a:p>
              <a:r>
                <a:rPr lang="en-US" dirty="0">
                  <a:latin typeface="Gill Sans Light" panose="020B0302020104020203" pitchFamily="34" charset="-79"/>
                  <a:cs typeface="Gill Sans Light" panose="020B0302020104020203" pitchFamily="34" charset="-79"/>
                </a:rPr>
                <a:t>Layer k</a:t>
              </a:r>
            </a:p>
          </p:txBody>
        </p:sp>
      </p:grpSp>
      <p:sp>
        <p:nvSpPr>
          <p:cNvPr id="26" name="Oval 25">
            <a:extLst>
              <a:ext uri="{FF2B5EF4-FFF2-40B4-BE49-F238E27FC236}">
                <a16:creationId xmlns:a16="http://schemas.microsoft.com/office/drawing/2014/main" id="{4AD68974-79BF-DA7B-1E32-D0E593CEE993}"/>
              </a:ext>
            </a:extLst>
          </p:cNvPr>
          <p:cNvSpPr/>
          <p:nvPr/>
        </p:nvSpPr>
        <p:spPr>
          <a:xfrm>
            <a:off x="6038816" y="4271088"/>
            <a:ext cx="53788" cy="6400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Gill Sans Light" panose="020B0302020104020203" pitchFamily="34" charset="-79"/>
              <a:cs typeface="Gill Sans Light" panose="020B0302020104020203" pitchFamily="34" charset="-79"/>
            </a:endParaRPr>
          </a:p>
        </p:txBody>
      </p:sp>
      <p:sp>
        <p:nvSpPr>
          <p:cNvPr id="27" name="Oval 26">
            <a:extLst>
              <a:ext uri="{FF2B5EF4-FFF2-40B4-BE49-F238E27FC236}">
                <a16:creationId xmlns:a16="http://schemas.microsoft.com/office/drawing/2014/main" id="{C2093EDF-D7A9-22FD-8150-38725F4635B8}"/>
              </a:ext>
            </a:extLst>
          </p:cNvPr>
          <p:cNvSpPr/>
          <p:nvPr/>
        </p:nvSpPr>
        <p:spPr>
          <a:xfrm>
            <a:off x="6038816" y="4501207"/>
            <a:ext cx="53788" cy="6400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Gill Sans Light" panose="020B0302020104020203" pitchFamily="34" charset="-79"/>
              <a:cs typeface="Gill Sans Light" panose="020B0302020104020203" pitchFamily="34" charset="-79"/>
            </a:endParaRPr>
          </a:p>
        </p:txBody>
      </p:sp>
      <p:sp>
        <p:nvSpPr>
          <p:cNvPr id="28" name="Oval 27">
            <a:extLst>
              <a:ext uri="{FF2B5EF4-FFF2-40B4-BE49-F238E27FC236}">
                <a16:creationId xmlns:a16="http://schemas.microsoft.com/office/drawing/2014/main" id="{2B709F0E-23F6-5455-B2ED-90F07B4E5CDF}"/>
              </a:ext>
            </a:extLst>
          </p:cNvPr>
          <p:cNvSpPr/>
          <p:nvPr/>
        </p:nvSpPr>
        <p:spPr>
          <a:xfrm>
            <a:off x="6034326" y="4757933"/>
            <a:ext cx="53788" cy="6400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Gill Sans Light" panose="020B0302020104020203" pitchFamily="34" charset="-79"/>
              <a:cs typeface="Gill Sans Light" panose="020B0302020104020203" pitchFamily="34" charset="-79"/>
            </a:endParaRPr>
          </a:p>
        </p:txBody>
      </p:sp>
      <p:sp>
        <p:nvSpPr>
          <p:cNvPr id="29" name="TextBox 28">
            <a:extLst>
              <a:ext uri="{FF2B5EF4-FFF2-40B4-BE49-F238E27FC236}">
                <a16:creationId xmlns:a16="http://schemas.microsoft.com/office/drawing/2014/main" id="{561DFA75-2DB2-0BF6-DEE2-21E0D936E1BB}"/>
              </a:ext>
            </a:extLst>
          </p:cNvPr>
          <p:cNvSpPr txBox="1"/>
          <p:nvPr/>
        </p:nvSpPr>
        <p:spPr>
          <a:xfrm>
            <a:off x="270030" y="3644660"/>
            <a:ext cx="1398494" cy="369332"/>
          </a:xfrm>
          <a:prstGeom prst="rect">
            <a:avLst/>
          </a:prstGeom>
          <a:noFill/>
        </p:spPr>
        <p:txBody>
          <a:bodyPr wrap="square" rtlCol="0">
            <a:spAutoFit/>
          </a:bodyPr>
          <a:lstStyle/>
          <a:p>
            <a:r>
              <a:rPr lang="en-US" dirty="0">
                <a:latin typeface="Gill Sans" panose="020B0502020104020203" pitchFamily="34" charset="-79"/>
                <a:cs typeface="Gill Sans" panose="020B0502020104020203" pitchFamily="34" charset="-79"/>
              </a:rPr>
              <a:t>Iteration </a:t>
            </a:r>
            <a:r>
              <a:rPr lang="en-US" dirty="0" err="1">
                <a:latin typeface="Gill Sans" panose="020B0502020104020203" pitchFamily="34" charset="-79"/>
                <a:cs typeface="Gill Sans" panose="020B0502020104020203" pitchFamily="34" charset="-79"/>
              </a:rPr>
              <a:t>i</a:t>
            </a:r>
            <a:endParaRPr lang="en-US" dirty="0">
              <a:latin typeface="Gill Sans" panose="020B0502020104020203" pitchFamily="34" charset="-79"/>
              <a:cs typeface="Gill Sans" panose="020B0502020104020203" pitchFamily="34" charset="-79"/>
            </a:endParaRPr>
          </a:p>
        </p:txBody>
      </p:sp>
      <p:pic>
        <p:nvPicPr>
          <p:cNvPr id="31" name="Graphic 30" descr="Network with solid fill">
            <a:extLst>
              <a:ext uri="{FF2B5EF4-FFF2-40B4-BE49-F238E27FC236}">
                <a16:creationId xmlns:a16="http://schemas.microsoft.com/office/drawing/2014/main" id="{486BEC3D-0258-B437-A32E-A6DD6ECF69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4745" y="3974423"/>
            <a:ext cx="914400" cy="914400"/>
          </a:xfrm>
          <a:prstGeom prst="rect">
            <a:avLst/>
          </a:prstGeom>
        </p:spPr>
      </p:pic>
      <p:sp>
        <p:nvSpPr>
          <p:cNvPr id="32" name="TextBox 31">
            <a:extLst>
              <a:ext uri="{FF2B5EF4-FFF2-40B4-BE49-F238E27FC236}">
                <a16:creationId xmlns:a16="http://schemas.microsoft.com/office/drawing/2014/main" id="{0F73EB66-9579-700C-7F25-5480A65D52A1}"/>
              </a:ext>
            </a:extLst>
          </p:cNvPr>
          <p:cNvSpPr txBox="1"/>
          <p:nvPr/>
        </p:nvSpPr>
        <p:spPr>
          <a:xfrm>
            <a:off x="85423" y="4822161"/>
            <a:ext cx="1656233" cy="646331"/>
          </a:xfrm>
          <a:prstGeom prst="rect">
            <a:avLst/>
          </a:prstGeom>
          <a:noFill/>
        </p:spPr>
        <p:txBody>
          <a:bodyPr wrap="square" rtlCol="0">
            <a:spAutoFit/>
          </a:bodyPr>
          <a:lstStyle/>
          <a:p>
            <a:r>
              <a:rPr lang="en-US" dirty="0">
                <a:latin typeface="Gill Sans Light" panose="020B0302020104020203" pitchFamily="34" charset="-79"/>
                <a:cs typeface="Gill Sans Light" panose="020B0302020104020203" pitchFamily="34" charset="-79"/>
              </a:rPr>
              <a:t>Current Pruned </a:t>
            </a:r>
          </a:p>
          <a:p>
            <a:r>
              <a:rPr lang="en-US" dirty="0">
                <a:latin typeface="Gill Sans Light" panose="020B0302020104020203" pitchFamily="34" charset="-79"/>
                <a:cs typeface="Gill Sans Light" panose="020B0302020104020203" pitchFamily="34" charset="-79"/>
              </a:rPr>
              <a:t>Model</a:t>
            </a:r>
          </a:p>
        </p:txBody>
      </p:sp>
      <p:sp>
        <p:nvSpPr>
          <p:cNvPr id="33" name="Left Brace 32">
            <a:extLst>
              <a:ext uri="{FF2B5EF4-FFF2-40B4-BE49-F238E27FC236}">
                <a16:creationId xmlns:a16="http://schemas.microsoft.com/office/drawing/2014/main" id="{1C8BF7C0-8CB2-0208-43BE-5725689926AC}"/>
              </a:ext>
            </a:extLst>
          </p:cNvPr>
          <p:cNvSpPr/>
          <p:nvPr/>
        </p:nvSpPr>
        <p:spPr>
          <a:xfrm>
            <a:off x="1228268" y="3225504"/>
            <a:ext cx="1071292" cy="2626940"/>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Left Brace 33">
            <a:extLst>
              <a:ext uri="{FF2B5EF4-FFF2-40B4-BE49-F238E27FC236}">
                <a16:creationId xmlns:a16="http://schemas.microsoft.com/office/drawing/2014/main" id="{CBE662F9-1151-E6D8-C547-505B31ECA82F}"/>
              </a:ext>
            </a:extLst>
          </p:cNvPr>
          <p:cNvSpPr/>
          <p:nvPr/>
        </p:nvSpPr>
        <p:spPr>
          <a:xfrm rot="10800000">
            <a:off x="9582178" y="3251745"/>
            <a:ext cx="1071292" cy="2626940"/>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4BE9B7BB-6016-9AE2-1085-B223A4CE9078}"/>
              </a:ext>
            </a:extLst>
          </p:cNvPr>
          <p:cNvSpPr txBox="1"/>
          <p:nvPr/>
        </p:nvSpPr>
        <p:spPr>
          <a:xfrm>
            <a:off x="10535767" y="4210045"/>
            <a:ext cx="1656233" cy="646331"/>
          </a:xfrm>
          <a:prstGeom prst="rect">
            <a:avLst/>
          </a:prstGeom>
          <a:noFill/>
        </p:spPr>
        <p:txBody>
          <a:bodyPr wrap="square" rtlCol="0">
            <a:spAutoFit/>
          </a:bodyPr>
          <a:lstStyle/>
          <a:p>
            <a:r>
              <a:rPr lang="en-US" dirty="0">
                <a:latin typeface="Gill Sans Light" panose="020B0302020104020203" pitchFamily="34" charset="-79"/>
                <a:cs typeface="Gill Sans Light" panose="020B0302020104020203" pitchFamily="34" charset="-79"/>
              </a:rPr>
              <a:t>Pick highest accuracy option</a:t>
            </a:r>
          </a:p>
        </p:txBody>
      </p:sp>
      <p:sp>
        <p:nvSpPr>
          <p:cNvPr id="36" name="TextBox 35">
            <a:extLst>
              <a:ext uri="{FF2B5EF4-FFF2-40B4-BE49-F238E27FC236}">
                <a16:creationId xmlns:a16="http://schemas.microsoft.com/office/drawing/2014/main" id="{C8D09F15-610D-A96E-607D-3883CF66E6D7}"/>
              </a:ext>
            </a:extLst>
          </p:cNvPr>
          <p:cNvSpPr txBox="1"/>
          <p:nvPr/>
        </p:nvSpPr>
        <p:spPr>
          <a:xfrm>
            <a:off x="-10384" y="6357263"/>
            <a:ext cx="11909459" cy="400110"/>
          </a:xfrm>
          <a:prstGeom prst="rect">
            <a:avLst/>
          </a:prstGeom>
          <a:noFill/>
        </p:spPr>
        <p:txBody>
          <a:bodyPr wrap="square">
            <a:spAutoFit/>
          </a:bodyPr>
          <a:lstStyle/>
          <a:p>
            <a:pPr algn="ctr"/>
            <a:r>
              <a:rPr lang="en-US" sz="2000" b="0" i="0" dirty="0" err="1">
                <a:solidFill>
                  <a:srgbClr val="333333"/>
                </a:solidFill>
                <a:effectLst/>
                <a:latin typeface="Helvetica Neue" panose="02000503000000020004" pitchFamily="2" charset="0"/>
              </a:rPr>
              <a:t>NetAdapt</a:t>
            </a:r>
            <a:r>
              <a:rPr lang="en-US" sz="2000" b="0" i="0" dirty="0">
                <a:solidFill>
                  <a:srgbClr val="333333"/>
                </a:solidFill>
                <a:effectLst/>
                <a:latin typeface="Helvetica Neue" panose="02000503000000020004" pitchFamily="2" charset="0"/>
              </a:rPr>
              <a:t>: Platform-Aware Neural Network Adaptation for Mobile Applications</a:t>
            </a:r>
            <a:r>
              <a:rPr lang="en-US" sz="2000" dirty="0">
                <a:solidFill>
                  <a:srgbClr val="333333"/>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en-US" sz="2000" dirty="0">
                <a:solidFill>
                  <a:srgbClr val="333333"/>
                </a:solidFill>
                <a:latin typeface="Helvetica Neue" panose="02000503000000020004" pitchFamily="2" charset="0"/>
                <a:ea typeface="Helvetica Neue" panose="02000503000000020004" pitchFamily="2" charset="0"/>
                <a:cs typeface="Helvetica Neue" panose="02000503000000020004" pitchFamily="2" charset="0"/>
              </a:rPr>
              <a:t>Yang</a:t>
            </a:r>
            <a:r>
              <a:rPr lang="en-US" sz="2000" dirty="0">
                <a:latin typeface="Helvetica Neue" panose="02000503000000020004" pitchFamily="2" charset="0"/>
                <a:ea typeface="Helvetica Neue" panose="02000503000000020004" pitchFamily="2" charset="0"/>
                <a:cs typeface="Helvetica Neue" panose="02000503000000020004" pitchFamily="2" charset="0"/>
              </a:rPr>
              <a:t> et al., ECCV 2018</a:t>
            </a:r>
            <a:endParaRPr lang="en-US" sz="2000" dirty="0">
              <a:solidFill>
                <a:srgbClr val="333333"/>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77895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6" grpId="0"/>
      <p:bldP spid="26" grpId="0" animBg="1"/>
      <p:bldP spid="27" grpId="0" animBg="1"/>
      <p:bldP spid="28" grpId="0" animBg="1"/>
      <p:bldP spid="29" grpId="0"/>
      <p:bldP spid="32" grpId="0"/>
      <p:bldP spid="33" grpId="0" animBg="1"/>
      <p:bldP spid="34" grpId="0" animBg="1"/>
      <p:bldP spid="35" grpId="0"/>
      <p:bldP spid="3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3E247-1335-004D-A6B6-FE0FC5D3285B}"/>
              </a:ext>
            </a:extLst>
          </p:cNvPr>
          <p:cNvSpPr>
            <a:spLocks noGrp="1"/>
          </p:cNvSpPr>
          <p:nvPr>
            <p:ph type="title"/>
          </p:nvPr>
        </p:nvSpPr>
        <p:spPr/>
        <p:txBody>
          <a:bodyPr/>
          <a:lstStyle/>
          <a:p>
            <a:r>
              <a:rPr lang="en-US" dirty="0"/>
              <a:t>Further Optimizations</a:t>
            </a:r>
          </a:p>
        </p:txBody>
      </p:sp>
      <p:sp>
        <p:nvSpPr>
          <p:cNvPr id="3" name="Content Placeholder 2">
            <a:extLst>
              <a:ext uri="{FF2B5EF4-FFF2-40B4-BE49-F238E27FC236}">
                <a16:creationId xmlns:a16="http://schemas.microsoft.com/office/drawing/2014/main" id="{96E0396A-D788-6469-B027-7BE0E8BB098A}"/>
              </a:ext>
            </a:extLst>
          </p:cNvPr>
          <p:cNvSpPr txBox="1">
            <a:spLocks/>
          </p:cNvSpPr>
          <p:nvPr/>
        </p:nvSpPr>
        <p:spPr>
          <a:xfrm>
            <a:off x="838199" y="187161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4" name="Content Placeholder 2">
            <a:extLst>
              <a:ext uri="{FF2B5EF4-FFF2-40B4-BE49-F238E27FC236}">
                <a16:creationId xmlns:a16="http://schemas.microsoft.com/office/drawing/2014/main" id="{80A19D3D-3216-11EA-EA2C-3563930487D2}"/>
              </a:ext>
            </a:extLst>
          </p:cNvPr>
          <p:cNvSpPr txBox="1">
            <a:spLocks/>
          </p:cNvSpPr>
          <p:nvPr/>
        </p:nvSpPr>
        <p:spPr>
          <a:xfrm>
            <a:off x="838200" y="154323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Depthwise</a:t>
            </a:r>
            <a:r>
              <a:rPr lang="en-US" dirty="0"/>
              <a:t>-separable convolutions in place of standard convolutions</a:t>
            </a:r>
          </a:p>
          <a:p>
            <a:r>
              <a:rPr lang="en-US" dirty="0" err="1"/>
              <a:t>NetAdapt</a:t>
            </a:r>
            <a:r>
              <a:rPr lang="en-US" dirty="0"/>
              <a:t> to iteratively prune layers of the model </a:t>
            </a:r>
          </a:p>
        </p:txBody>
      </p:sp>
      <p:pic>
        <p:nvPicPr>
          <p:cNvPr id="31" name="Graphic 30" descr="Network with solid fill">
            <a:extLst>
              <a:ext uri="{FF2B5EF4-FFF2-40B4-BE49-F238E27FC236}">
                <a16:creationId xmlns:a16="http://schemas.microsoft.com/office/drawing/2014/main" id="{486BEC3D-0258-B437-A32E-A6DD6ECF69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538" y="3442293"/>
            <a:ext cx="1459823" cy="1459823"/>
          </a:xfrm>
          <a:prstGeom prst="rect">
            <a:avLst/>
          </a:prstGeom>
        </p:spPr>
      </p:pic>
      <p:sp>
        <p:nvSpPr>
          <p:cNvPr id="32" name="TextBox 31">
            <a:extLst>
              <a:ext uri="{FF2B5EF4-FFF2-40B4-BE49-F238E27FC236}">
                <a16:creationId xmlns:a16="http://schemas.microsoft.com/office/drawing/2014/main" id="{0F73EB66-9579-700C-7F25-5480A65D52A1}"/>
              </a:ext>
            </a:extLst>
          </p:cNvPr>
          <p:cNvSpPr txBox="1"/>
          <p:nvPr/>
        </p:nvSpPr>
        <p:spPr>
          <a:xfrm>
            <a:off x="85423" y="4822161"/>
            <a:ext cx="1656233" cy="369332"/>
          </a:xfrm>
          <a:prstGeom prst="rect">
            <a:avLst/>
          </a:prstGeom>
          <a:noFill/>
        </p:spPr>
        <p:txBody>
          <a:bodyPr wrap="square" rtlCol="0">
            <a:spAutoFit/>
          </a:bodyPr>
          <a:lstStyle/>
          <a:p>
            <a:r>
              <a:rPr lang="en-US" dirty="0">
                <a:latin typeface="Gill Sans Light" panose="020B0302020104020203" pitchFamily="34" charset="-79"/>
                <a:cs typeface="Gill Sans Light" panose="020B0302020104020203" pitchFamily="34" charset="-79"/>
              </a:rPr>
              <a:t>Original Model</a:t>
            </a:r>
          </a:p>
        </p:txBody>
      </p:sp>
      <p:sp>
        <p:nvSpPr>
          <p:cNvPr id="5" name="Rectangle 4">
            <a:extLst>
              <a:ext uri="{FF2B5EF4-FFF2-40B4-BE49-F238E27FC236}">
                <a16:creationId xmlns:a16="http://schemas.microsoft.com/office/drawing/2014/main" id="{30F94C8E-BF9B-922D-7F30-D95B6F4DF95F}"/>
              </a:ext>
            </a:extLst>
          </p:cNvPr>
          <p:cNvSpPr/>
          <p:nvPr/>
        </p:nvSpPr>
        <p:spPr>
          <a:xfrm>
            <a:off x="1859024" y="3961249"/>
            <a:ext cx="1132948" cy="622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Gill Sans Light" panose="020B0302020104020203" pitchFamily="34" charset="-79"/>
                <a:cs typeface="Gill Sans Light" panose="020B0302020104020203" pitchFamily="34" charset="-79"/>
              </a:rPr>
              <a:t>Iteration 1</a:t>
            </a:r>
          </a:p>
        </p:txBody>
      </p:sp>
      <p:cxnSp>
        <p:nvCxnSpPr>
          <p:cNvPr id="6" name="Straight Arrow Connector 5">
            <a:extLst>
              <a:ext uri="{FF2B5EF4-FFF2-40B4-BE49-F238E27FC236}">
                <a16:creationId xmlns:a16="http://schemas.microsoft.com/office/drawing/2014/main" id="{4AD11BCD-D2A3-ADD2-33D0-5237EF4F0E88}"/>
              </a:ext>
            </a:extLst>
          </p:cNvPr>
          <p:cNvCxnSpPr>
            <a:cxnSpLocks/>
          </p:cNvCxnSpPr>
          <p:nvPr/>
        </p:nvCxnSpPr>
        <p:spPr>
          <a:xfrm>
            <a:off x="1407984" y="4255019"/>
            <a:ext cx="35858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Graphic 7" descr="Network with solid fill">
            <a:extLst>
              <a:ext uri="{FF2B5EF4-FFF2-40B4-BE49-F238E27FC236}">
                <a16:creationId xmlns:a16="http://schemas.microsoft.com/office/drawing/2014/main" id="{046995E5-2D42-C912-0C9A-C3BCAE67EB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47646" y="3578230"/>
            <a:ext cx="1283977" cy="1283977"/>
          </a:xfrm>
          <a:prstGeom prst="rect">
            <a:avLst/>
          </a:prstGeom>
        </p:spPr>
      </p:pic>
      <p:cxnSp>
        <p:nvCxnSpPr>
          <p:cNvPr id="12" name="Straight Arrow Connector 11">
            <a:extLst>
              <a:ext uri="{FF2B5EF4-FFF2-40B4-BE49-F238E27FC236}">
                <a16:creationId xmlns:a16="http://schemas.microsoft.com/office/drawing/2014/main" id="{923F1719-17B5-A47E-465D-4D1BF26DAF80}"/>
              </a:ext>
            </a:extLst>
          </p:cNvPr>
          <p:cNvCxnSpPr>
            <a:cxnSpLocks/>
          </p:cNvCxnSpPr>
          <p:nvPr/>
        </p:nvCxnSpPr>
        <p:spPr>
          <a:xfrm>
            <a:off x="3119568" y="4265128"/>
            <a:ext cx="35858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1806AC7-2E44-59C9-B887-CC40E064D03A}"/>
              </a:ext>
            </a:extLst>
          </p:cNvPr>
          <p:cNvSpPr/>
          <p:nvPr/>
        </p:nvSpPr>
        <p:spPr>
          <a:xfrm>
            <a:off x="5149480" y="3953689"/>
            <a:ext cx="1132948" cy="622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Gill Sans Light" panose="020B0302020104020203" pitchFamily="34" charset="-79"/>
                <a:cs typeface="Gill Sans Light" panose="020B0302020104020203" pitchFamily="34" charset="-79"/>
              </a:rPr>
              <a:t>Iteration 2</a:t>
            </a:r>
          </a:p>
        </p:txBody>
      </p:sp>
      <p:cxnSp>
        <p:nvCxnSpPr>
          <p:cNvPr id="25" name="Straight Arrow Connector 24">
            <a:extLst>
              <a:ext uri="{FF2B5EF4-FFF2-40B4-BE49-F238E27FC236}">
                <a16:creationId xmlns:a16="http://schemas.microsoft.com/office/drawing/2014/main" id="{1C0B8958-78E1-054E-C432-0A412CF96E49}"/>
              </a:ext>
            </a:extLst>
          </p:cNvPr>
          <p:cNvCxnSpPr>
            <a:cxnSpLocks/>
          </p:cNvCxnSpPr>
          <p:nvPr/>
        </p:nvCxnSpPr>
        <p:spPr>
          <a:xfrm>
            <a:off x="4631623" y="4265128"/>
            <a:ext cx="35858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0" name="Graphic 29" descr="Network with solid fill">
            <a:extLst>
              <a:ext uri="{FF2B5EF4-FFF2-40B4-BE49-F238E27FC236}">
                <a16:creationId xmlns:a16="http://schemas.microsoft.com/office/drawing/2014/main" id="{214FC86C-311F-02DB-83F2-23475DA27C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5919" y="3733239"/>
            <a:ext cx="973957" cy="973957"/>
          </a:xfrm>
          <a:prstGeom prst="rect">
            <a:avLst/>
          </a:prstGeom>
        </p:spPr>
      </p:pic>
      <p:cxnSp>
        <p:nvCxnSpPr>
          <p:cNvPr id="36" name="Straight Arrow Connector 35">
            <a:extLst>
              <a:ext uri="{FF2B5EF4-FFF2-40B4-BE49-F238E27FC236}">
                <a16:creationId xmlns:a16="http://schemas.microsoft.com/office/drawing/2014/main" id="{5C9C03CB-D024-98BC-73B0-8971E28E3477}"/>
              </a:ext>
            </a:extLst>
          </p:cNvPr>
          <p:cNvCxnSpPr>
            <a:cxnSpLocks/>
          </p:cNvCxnSpPr>
          <p:nvPr/>
        </p:nvCxnSpPr>
        <p:spPr>
          <a:xfrm>
            <a:off x="6420792" y="4265128"/>
            <a:ext cx="35858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A242D021-8C65-06DD-A2E3-62C464625BF9}"/>
              </a:ext>
            </a:extLst>
          </p:cNvPr>
          <p:cNvSpPr/>
          <p:nvPr/>
        </p:nvSpPr>
        <p:spPr>
          <a:xfrm rot="16200000">
            <a:off x="8197369" y="4238344"/>
            <a:ext cx="53788" cy="6400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Gill Sans Light" panose="020B0302020104020203" pitchFamily="34" charset="-79"/>
              <a:cs typeface="Gill Sans Light" panose="020B0302020104020203" pitchFamily="34" charset="-79"/>
            </a:endParaRPr>
          </a:p>
        </p:txBody>
      </p:sp>
      <p:sp>
        <p:nvSpPr>
          <p:cNvPr id="38" name="Oval 37">
            <a:extLst>
              <a:ext uri="{FF2B5EF4-FFF2-40B4-BE49-F238E27FC236}">
                <a16:creationId xmlns:a16="http://schemas.microsoft.com/office/drawing/2014/main" id="{AEA8A2AF-475B-A905-D5BB-03E8A8C6BB92}"/>
              </a:ext>
            </a:extLst>
          </p:cNvPr>
          <p:cNvSpPr/>
          <p:nvPr/>
        </p:nvSpPr>
        <p:spPr>
          <a:xfrm rot="16200000">
            <a:off x="7960866" y="4241809"/>
            <a:ext cx="53788" cy="6400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Gill Sans Light" panose="020B0302020104020203" pitchFamily="34" charset="-79"/>
              <a:cs typeface="Gill Sans Light" panose="020B0302020104020203" pitchFamily="34" charset="-79"/>
            </a:endParaRPr>
          </a:p>
        </p:txBody>
      </p:sp>
      <p:sp>
        <p:nvSpPr>
          <p:cNvPr id="39" name="Oval 38">
            <a:extLst>
              <a:ext uri="{FF2B5EF4-FFF2-40B4-BE49-F238E27FC236}">
                <a16:creationId xmlns:a16="http://schemas.microsoft.com/office/drawing/2014/main" id="{160F8E40-AE4A-9316-EB8B-3FE77E6FB7A3}"/>
              </a:ext>
            </a:extLst>
          </p:cNvPr>
          <p:cNvSpPr/>
          <p:nvPr/>
        </p:nvSpPr>
        <p:spPr>
          <a:xfrm rot="16200000">
            <a:off x="7699870" y="4247591"/>
            <a:ext cx="53788" cy="6400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Gill Sans Light" panose="020B0302020104020203" pitchFamily="34" charset="-79"/>
              <a:cs typeface="Gill Sans Light" panose="020B0302020104020203" pitchFamily="34" charset="-79"/>
            </a:endParaRPr>
          </a:p>
        </p:txBody>
      </p:sp>
      <p:pic>
        <p:nvPicPr>
          <p:cNvPr id="40" name="Graphic 39" descr="Network with solid fill">
            <a:extLst>
              <a:ext uri="{FF2B5EF4-FFF2-40B4-BE49-F238E27FC236}">
                <a16:creationId xmlns:a16="http://schemas.microsoft.com/office/drawing/2014/main" id="{564980DD-32F8-3310-6386-F6EDD8C5A8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42101" y="4047287"/>
            <a:ext cx="437845" cy="437845"/>
          </a:xfrm>
          <a:prstGeom prst="rect">
            <a:avLst/>
          </a:prstGeom>
        </p:spPr>
      </p:pic>
      <p:sp>
        <p:nvSpPr>
          <p:cNvPr id="41" name="Rectangle 40">
            <a:extLst>
              <a:ext uri="{FF2B5EF4-FFF2-40B4-BE49-F238E27FC236}">
                <a16:creationId xmlns:a16="http://schemas.microsoft.com/office/drawing/2014/main" id="{F2473E01-D0EC-2216-E543-E2D31BB10DF1}"/>
              </a:ext>
            </a:extLst>
          </p:cNvPr>
          <p:cNvSpPr/>
          <p:nvPr/>
        </p:nvSpPr>
        <p:spPr>
          <a:xfrm>
            <a:off x="10902543" y="3961250"/>
            <a:ext cx="1157703" cy="622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Gill Sans Light" panose="020B0302020104020203" pitchFamily="34" charset="-79"/>
                <a:cs typeface="Gill Sans Light" panose="020B0302020104020203" pitchFamily="34" charset="-79"/>
              </a:rPr>
              <a:t>Long-term Finetune</a:t>
            </a:r>
          </a:p>
        </p:txBody>
      </p:sp>
      <p:cxnSp>
        <p:nvCxnSpPr>
          <p:cNvPr id="42" name="Straight Arrow Connector 41">
            <a:extLst>
              <a:ext uri="{FF2B5EF4-FFF2-40B4-BE49-F238E27FC236}">
                <a16:creationId xmlns:a16="http://schemas.microsoft.com/office/drawing/2014/main" id="{775687B0-CF21-93F1-6279-6357CF1C530B}"/>
              </a:ext>
            </a:extLst>
          </p:cNvPr>
          <p:cNvCxnSpPr>
            <a:cxnSpLocks/>
          </p:cNvCxnSpPr>
          <p:nvPr/>
        </p:nvCxnSpPr>
        <p:spPr>
          <a:xfrm>
            <a:off x="10442163" y="4237867"/>
            <a:ext cx="35858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EAF856F5-C388-95C6-0BB9-C9AECB2C28AC}"/>
              </a:ext>
            </a:extLst>
          </p:cNvPr>
          <p:cNvSpPr/>
          <p:nvPr/>
        </p:nvSpPr>
        <p:spPr>
          <a:xfrm>
            <a:off x="8347101" y="3961249"/>
            <a:ext cx="1132948" cy="622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Gill Sans Light" panose="020B0302020104020203" pitchFamily="34" charset="-79"/>
                <a:cs typeface="Gill Sans Light" panose="020B0302020104020203" pitchFamily="34" charset="-79"/>
              </a:rPr>
              <a:t>Iteration k</a:t>
            </a:r>
          </a:p>
        </p:txBody>
      </p:sp>
      <p:cxnSp>
        <p:nvCxnSpPr>
          <p:cNvPr id="44" name="Straight Arrow Connector 43">
            <a:extLst>
              <a:ext uri="{FF2B5EF4-FFF2-40B4-BE49-F238E27FC236}">
                <a16:creationId xmlns:a16="http://schemas.microsoft.com/office/drawing/2014/main" id="{84DE87F1-642F-5778-76AD-5D81376AEDC2}"/>
              </a:ext>
            </a:extLst>
          </p:cNvPr>
          <p:cNvCxnSpPr>
            <a:cxnSpLocks/>
          </p:cNvCxnSpPr>
          <p:nvPr/>
        </p:nvCxnSpPr>
        <p:spPr>
          <a:xfrm>
            <a:off x="9585823" y="4272688"/>
            <a:ext cx="35858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3F22A5A-ECD5-9110-1DFD-1B4E04DD8811}"/>
              </a:ext>
            </a:extLst>
          </p:cNvPr>
          <p:cNvSpPr txBox="1"/>
          <p:nvPr/>
        </p:nvSpPr>
        <p:spPr>
          <a:xfrm>
            <a:off x="-10384" y="6357263"/>
            <a:ext cx="11909459" cy="400110"/>
          </a:xfrm>
          <a:prstGeom prst="rect">
            <a:avLst/>
          </a:prstGeom>
          <a:noFill/>
        </p:spPr>
        <p:txBody>
          <a:bodyPr wrap="square">
            <a:spAutoFit/>
          </a:bodyPr>
          <a:lstStyle/>
          <a:p>
            <a:pPr algn="ctr"/>
            <a:r>
              <a:rPr lang="en-US" sz="2000" b="0" i="0" dirty="0" err="1">
                <a:solidFill>
                  <a:srgbClr val="333333"/>
                </a:solidFill>
                <a:effectLst/>
                <a:latin typeface="Helvetica Neue" panose="02000503000000020004" pitchFamily="2" charset="0"/>
              </a:rPr>
              <a:t>NetAdapt</a:t>
            </a:r>
            <a:r>
              <a:rPr lang="en-US" sz="2000" b="0" i="0" dirty="0">
                <a:solidFill>
                  <a:srgbClr val="333333"/>
                </a:solidFill>
                <a:effectLst/>
                <a:latin typeface="Helvetica Neue" panose="02000503000000020004" pitchFamily="2" charset="0"/>
              </a:rPr>
              <a:t>: Platform-Aware Neural Network Adaptation for Mobile Applications</a:t>
            </a:r>
            <a:r>
              <a:rPr lang="en-US" sz="2000" dirty="0">
                <a:solidFill>
                  <a:srgbClr val="333333"/>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en-US" sz="2000" dirty="0">
                <a:solidFill>
                  <a:srgbClr val="333333"/>
                </a:solidFill>
                <a:latin typeface="Helvetica Neue" panose="02000503000000020004" pitchFamily="2" charset="0"/>
                <a:ea typeface="Helvetica Neue" panose="02000503000000020004" pitchFamily="2" charset="0"/>
                <a:cs typeface="Helvetica Neue" panose="02000503000000020004" pitchFamily="2" charset="0"/>
              </a:rPr>
              <a:t>Yang</a:t>
            </a:r>
            <a:r>
              <a:rPr lang="en-US" sz="2000" dirty="0">
                <a:latin typeface="Helvetica Neue" panose="02000503000000020004" pitchFamily="2" charset="0"/>
                <a:ea typeface="Helvetica Neue" panose="02000503000000020004" pitchFamily="2" charset="0"/>
                <a:cs typeface="Helvetica Neue" panose="02000503000000020004" pitchFamily="2" charset="0"/>
              </a:rPr>
              <a:t> et al., ECCV 2018</a:t>
            </a:r>
            <a:endParaRPr lang="en-US" sz="2000" dirty="0">
              <a:solidFill>
                <a:srgbClr val="333333"/>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84041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8EFDF-C655-67AB-A0BE-45E131AF7B2F}"/>
              </a:ext>
            </a:extLst>
          </p:cNvPr>
          <p:cNvSpPr>
            <a:spLocks noGrp="1"/>
          </p:cNvSpPr>
          <p:nvPr>
            <p:ph type="title"/>
          </p:nvPr>
        </p:nvSpPr>
        <p:spPr/>
        <p:txBody>
          <a:bodyPr/>
          <a:lstStyle/>
          <a:p>
            <a:r>
              <a:rPr lang="en-US" dirty="0"/>
              <a:t>Compute Optimizations</a:t>
            </a:r>
          </a:p>
        </p:txBody>
      </p:sp>
      <p:graphicFrame>
        <p:nvGraphicFramePr>
          <p:cNvPr id="4" name="Table 4">
            <a:extLst>
              <a:ext uri="{FF2B5EF4-FFF2-40B4-BE49-F238E27FC236}">
                <a16:creationId xmlns:a16="http://schemas.microsoft.com/office/drawing/2014/main" id="{D97166A7-AC28-0CC7-8145-B574922DFC3C}"/>
              </a:ext>
            </a:extLst>
          </p:cNvPr>
          <p:cNvGraphicFramePr>
            <a:graphicFrameLocks noGrp="1"/>
          </p:cNvGraphicFramePr>
          <p:nvPr>
            <p:ph idx="1"/>
            <p:extLst>
              <p:ext uri="{D42A27DB-BD31-4B8C-83A1-F6EECF244321}">
                <p14:modId xmlns:p14="http://schemas.microsoft.com/office/powerpoint/2010/main" val="3033698016"/>
              </p:ext>
            </p:extLst>
          </p:nvPr>
        </p:nvGraphicFramePr>
        <p:xfrm>
          <a:off x="1478280" y="1991880"/>
          <a:ext cx="9235440" cy="365760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2519777319"/>
                    </a:ext>
                  </a:extLst>
                </a:gridCol>
                <a:gridCol w="1188720">
                  <a:extLst>
                    <a:ext uri="{9D8B030D-6E8A-4147-A177-3AD203B41FA5}">
                      <a16:colId xmlns:a16="http://schemas.microsoft.com/office/drawing/2014/main" val="638190448"/>
                    </a:ext>
                  </a:extLst>
                </a:gridCol>
                <a:gridCol w="1188720">
                  <a:extLst>
                    <a:ext uri="{9D8B030D-6E8A-4147-A177-3AD203B41FA5}">
                      <a16:colId xmlns:a16="http://schemas.microsoft.com/office/drawing/2014/main" val="118301425"/>
                    </a:ext>
                  </a:extLst>
                </a:gridCol>
                <a:gridCol w="1188720">
                  <a:extLst>
                    <a:ext uri="{9D8B030D-6E8A-4147-A177-3AD203B41FA5}">
                      <a16:colId xmlns:a16="http://schemas.microsoft.com/office/drawing/2014/main" val="2451175633"/>
                    </a:ext>
                  </a:extLst>
                </a:gridCol>
                <a:gridCol w="1188720">
                  <a:extLst>
                    <a:ext uri="{9D8B030D-6E8A-4147-A177-3AD203B41FA5}">
                      <a16:colId xmlns:a16="http://schemas.microsoft.com/office/drawing/2014/main" val="611871413"/>
                    </a:ext>
                  </a:extLst>
                </a:gridCol>
                <a:gridCol w="1188720">
                  <a:extLst>
                    <a:ext uri="{9D8B030D-6E8A-4147-A177-3AD203B41FA5}">
                      <a16:colId xmlns:a16="http://schemas.microsoft.com/office/drawing/2014/main" val="3246179052"/>
                    </a:ext>
                  </a:extLst>
                </a:gridCol>
                <a:gridCol w="1188720">
                  <a:extLst>
                    <a:ext uri="{9D8B030D-6E8A-4147-A177-3AD203B41FA5}">
                      <a16:colId xmlns:a16="http://schemas.microsoft.com/office/drawing/2014/main" val="1414449564"/>
                    </a:ext>
                  </a:extLst>
                </a:gridCol>
              </a:tblGrid>
              <a:tr h="457200">
                <a:tc>
                  <a:txBody>
                    <a:bodyPr/>
                    <a:lstStyle/>
                    <a:p>
                      <a:r>
                        <a:rPr lang="en-US" b="0" i="0" dirty="0">
                          <a:latin typeface="Gill Sans" panose="020B0502020104020203" pitchFamily="34" charset="-79"/>
                          <a:cs typeface="Gill Sans" panose="020B0502020104020203" pitchFamily="34" charset="-79"/>
                        </a:rPr>
                        <a:t>Convolution Type</a:t>
                      </a:r>
                    </a:p>
                  </a:txBody>
                  <a:tcPr/>
                </a:tc>
                <a:tc gridSpan="3">
                  <a:txBody>
                    <a:bodyPr/>
                    <a:lstStyle/>
                    <a:p>
                      <a:pPr algn="ctr"/>
                      <a:r>
                        <a:rPr lang="en-US" b="0" i="0" dirty="0">
                          <a:latin typeface="Gill Sans" panose="020B0502020104020203" pitchFamily="34" charset="-79"/>
                          <a:cs typeface="Gill Sans" panose="020B0502020104020203" pitchFamily="34" charset="-79"/>
                        </a:rPr>
                        <a:t>Regular</a:t>
                      </a:r>
                    </a:p>
                  </a:txBody>
                  <a:tcPr/>
                </a:tc>
                <a:tc hMerge="1">
                  <a:txBody>
                    <a:bodyPr/>
                    <a:lstStyle/>
                    <a:p>
                      <a:endParaRPr lang="en-US" dirty="0"/>
                    </a:p>
                  </a:txBody>
                  <a:tcPr/>
                </a:tc>
                <a:tc hMerge="1">
                  <a:txBody>
                    <a:bodyPr/>
                    <a:lstStyle/>
                    <a:p>
                      <a:endParaRPr lang="en-US" dirty="0"/>
                    </a:p>
                  </a:txBody>
                  <a:tcPr/>
                </a:tc>
                <a:tc gridSpan="3">
                  <a:txBody>
                    <a:bodyPr/>
                    <a:lstStyle/>
                    <a:p>
                      <a:pPr algn="ctr"/>
                      <a:r>
                        <a:rPr lang="en-US" b="0" i="0" dirty="0" err="1">
                          <a:latin typeface="Gill Sans" panose="020B0502020104020203" pitchFamily="34" charset="-79"/>
                          <a:cs typeface="Gill Sans" panose="020B0502020104020203" pitchFamily="34" charset="-79"/>
                        </a:rPr>
                        <a:t>Depthwise</a:t>
                      </a:r>
                      <a:endParaRPr lang="en-US" b="0" i="0" dirty="0">
                        <a:latin typeface="Gill Sans" panose="020B0502020104020203" pitchFamily="34" charset="-79"/>
                        <a:cs typeface="Gill Sans" panose="020B0502020104020203" pitchFamily="34" charset="-79"/>
                      </a:endParaRP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757091461"/>
                  </a:ext>
                </a:extLst>
              </a:tr>
              <a:tr h="457200">
                <a:tc>
                  <a:txBody>
                    <a:bodyPr/>
                    <a:lstStyle/>
                    <a:p>
                      <a:r>
                        <a:rPr lang="en-US" b="0" i="0" dirty="0" err="1">
                          <a:solidFill>
                            <a:schemeClr val="bg1"/>
                          </a:solidFill>
                          <a:latin typeface="Gill Sans" panose="020B0502020104020203" pitchFamily="34" charset="-79"/>
                          <a:cs typeface="Gill Sans" panose="020B0502020104020203" pitchFamily="34" charset="-79"/>
                        </a:rPr>
                        <a:t>NetAdapt</a:t>
                      </a:r>
                      <a:r>
                        <a:rPr lang="en-US" b="0" i="0" dirty="0">
                          <a:solidFill>
                            <a:schemeClr val="bg1"/>
                          </a:solidFill>
                          <a:latin typeface="Gill Sans" panose="020B0502020104020203" pitchFamily="34" charset="-79"/>
                          <a:cs typeface="Gill Sans" panose="020B0502020104020203" pitchFamily="34" charset="-79"/>
                        </a:rPr>
                        <a:t> Target</a:t>
                      </a:r>
                    </a:p>
                  </a:txBody>
                  <a:tcPr>
                    <a:solidFill>
                      <a:schemeClr val="accent1"/>
                    </a:solidFill>
                  </a:tcPr>
                </a:tc>
                <a:tc>
                  <a:txBody>
                    <a:bodyPr/>
                    <a:lstStyle/>
                    <a:p>
                      <a:pPr algn="ctr"/>
                      <a:r>
                        <a:rPr lang="en-US" b="0" i="0" dirty="0">
                          <a:solidFill>
                            <a:schemeClr val="bg1"/>
                          </a:solidFill>
                          <a:latin typeface="Gill Sans" panose="020B0502020104020203" pitchFamily="34" charset="-79"/>
                          <a:cs typeface="Gill Sans" panose="020B0502020104020203" pitchFamily="34" charset="-79"/>
                        </a:rPr>
                        <a:t>None</a:t>
                      </a:r>
                    </a:p>
                  </a:txBody>
                  <a:tcPr>
                    <a:solidFill>
                      <a:schemeClr val="accent1"/>
                    </a:solidFill>
                  </a:tcPr>
                </a:tc>
                <a:tc>
                  <a:txBody>
                    <a:bodyPr/>
                    <a:lstStyle/>
                    <a:p>
                      <a:pPr algn="ctr"/>
                      <a:r>
                        <a:rPr lang="en-US" b="0" i="0" dirty="0">
                          <a:solidFill>
                            <a:schemeClr val="bg1"/>
                          </a:solidFill>
                          <a:latin typeface="Gill Sans" panose="020B0502020104020203" pitchFamily="34" charset="-79"/>
                          <a:cs typeface="Gill Sans" panose="020B0502020104020203" pitchFamily="34" charset="-79"/>
                        </a:rPr>
                        <a:t>10%</a:t>
                      </a:r>
                    </a:p>
                  </a:txBody>
                  <a:tcPr>
                    <a:solidFill>
                      <a:schemeClr val="accent1"/>
                    </a:solidFill>
                  </a:tcPr>
                </a:tc>
                <a:tc>
                  <a:txBody>
                    <a:bodyPr/>
                    <a:lstStyle/>
                    <a:p>
                      <a:pPr algn="ctr"/>
                      <a:r>
                        <a:rPr lang="en-US" b="0" i="0" dirty="0">
                          <a:solidFill>
                            <a:schemeClr val="bg1"/>
                          </a:solidFill>
                          <a:latin typeface="Gill Sans" panose="020B0502020104020203" pitchFamily="34" charset="-79"/>
                          <a:cs typeface="Gill Sans" panose="020B0502020104020203" pitchFamily="34" charset="-79"/>
                        </a:rPr>
                        <a:t>1.5%</a:t>
                      </a:r>
                    </a:p>
                  </a:txBody>
                  <a:tcPr>
                    <a:solidFill>
                      <a:schemeClr val="accent1"/>
                    </a:solidFill>
                  </a:tcPr>
                </a:tc>
                <a:tc>
                  <a:txBody>
                    <a:bodyPr/>
                    <a:lstStyle/>
                    <a:p>
                      <a:pPr algn="ctr"/>
                      <a:r>
                        <a:rPr lang="en-US" b="0" i="0" dirty="0">
                          <a:solidFill>
                            <a:schemeClr val="bg1"/>
                          </a:solidFill>
                          <a:latin typeface="Gill Sans" panose="020B0502020104020203" pitchFamily="34" charset="-79"/>
                          <a:cs typeface="Gill Sans" panose="020B0502020104020203" pitchFamily="34" charset="-79"/>
                        </a:rPr>
                        <a:t>None</a:t>
                      </a:r>
                    </a:p>
                  </a:txBody>
                  <a:tcPr>
                    <a:solidFill>
                      <a:schemeClr val="accent1"/>
                    </a:solidFill>
                  </a:tcPr>
                </a:tc>
                <a:tc>
                  <a:txBody>
                    <a:bodyPr/>
                    <a:lstStyle/>
                    <a:p>
                      <a:pPr algn="ctr"/>
                      <a:r>
                        <a:rPr lang="en-US" b="0" i="0" dirty="0">
                          <a:solidFill>
                            <a:schemeClr val="bg1"/>
                          </a:solidFill>
                          <a:latin typeface="Gill Sans" panose="020B0502020104020203" pitchFamily="34" charset="-79"/>
                          <a:cs typeface="Gill Sans" panose="020B0502020104020203" pitchFamily="34" charset="-79"/>
                        </a:rPr>
                        <a:t>10%</a:t>
                      </a:r>
                    </a:p>
                  </a:txBody>
                  <a:tcPr>
                    <a:solidFill>
                      <a:schemeClr val="accent1"/>
                    </a:solidFill>
                  </a:tcPr>
                </a:tc>
                <a:tc>
                  <a:txBody>
                    <a:bodyPr/>
                    <a:lstStyle/>
                    <a:p>
                      <a:pPr algn="ctr"/>
                      <a:r>
                        <a:rPr lang="en-US" b="0" i="0" dirty="0">
                          <a:solidFill>
                            <a:schemeClr val="bg1"/>
                          </a:solidFill>
                          <a:latin typeface="Gill Sans" panose="020B0502020104020203" pitchFamily="34" charset="-79"/>
                          <a:cs typeface="Gill Sans" panose="020B0502020104020203" pitchFamily="34" charset="-79"/>
                        </a:rPr>
                        <a:t>1.5%</a:t>
                      </a:r>
                    </a:p>
                  </a:txBody>
                  <a:tcPr>
                    <a:solidFill>
                      <a:schemeClr val="accent1"/>
                    </a:solidFill>
                  </a:tcPr>
                </a:tc>
                <a:extLst>
                  <a:ext uri="{0D108BD9-81ED-4DB2-BD59-A6C34878D82A}">
                    <a16:rowId xmlns:a16="http://schemas.microsoft.com/office/drawing/2014/main" val="1210508869"/>
                  </a:ext>
                </a:extLst>
              </a:tr>
              <a:tr h="457200">
                <a:tc>
                  <a:txBody>
                    <a:bodyPr/>
                    <a:lstStyle/>
                    <a:p>
                      <a:r>
                        <a:rPr lang="en-US" b="0" i="0" dirty="0">
                          <a:latin typeface="Gill Sans Light" panose="020B0302020104020203" pitchFamily="34" charset="-79"/>
                          <a:cs typeface="Gill Sans Light" panose="020B0302020104020203" pitchFamily="34" charset="-79"/>
                        </a:rPr>
                        <a:t>Decoder MACs</a:t>
                      </a:r>
                    </a:p>
                  </a:txBody>
                  <a:tcPr/>
                </a:tc>
                <a:tc>
                  <a:txBody>
                    <a:bodyPr/>
                    <a:lstStyle/>
                    <a:p>
                      <a:pPr algn="r"/>
                      <a:r>
                        <a:rPr lang="en-US" b="0" i="0" dirty="0">
                          <a:latin typeface="Gill Sans Light" panose="020B0302020104020203" pitchFamily="34" charset="-79"/>
                          <a:cs typeface="Gill Sans Light" panose="020B0302020104020203" pitchFamily="34" charset="-79"/>
                        </a:rPr>
                        <a:t>195B</a:t>
                      </a:r>
                    </a:p>
                  </a:txBody>
                  <a:tcPr/>
                </a:tc>
                <a:tc>
                  <a:txBody>
                    <a:bodyPr/>
                    <a:lstStyle/>
                    <a:p>
                      <a:pPr algn="r"/>
                      <a:r>
                        <a:rPr lang="en-US" b="0" i="0" dirty="0">
                          <a:latin typeface="Gill Sans Light" panose="020B0302020104020203" pitchFamily="34" charset="-79"/>
                          <a:cs typeface="Gill Sans Light" panose="020B0302020104020203" pitchFamily="34" charset="-79"/>
                        </a:rPr>
                        <a:t>14.7B</a:t>
                      </a:r>
                    </a:p>
                  </a:txBody>
                  <a:tcPr/>
                </a:tc>
                <a:tc>
                  <a:txBody>
                    <a:bodyPr/>
                    <a:lstStyle/>
                    <a:p>
                      <a:pPr algn="r"/>
                      <a:r>
                        <a:rPr lang="en-US" b="0" i="0" dirty="0">
                          <a:latin typeface="Gill Sans Light" panose="020B0302020104020203" pitchFamily="34" charset="-79"/>
                          <a:cs typeface="Gill Sans Light" panose="020B0302020104020203" pitchFamily="34" charset="-79"/>
                        </a:rPr>
                        <a:t>2.4B</a:t>
                      </a:r>
                    </a:p>
                  </a:txBody>
                  <a:tcPr/>
                </a:tc>
                <a:tc>
                  <a:txBody>
                    <a:bodyPr/>
                    <a:lstStyle/>
                    <a:p>
                      <a:pPr algn="r"/>
                      <a:r>
                        <a:rPr lang="en-US" b="0" i="0" dirty="0">
                          <a:latin typeface="Gill Sans Light" panose="020B0302020104020203" pitchFamily="34" charset="-79"/>
                          <a:cs typeface="Gill Sans Light" panose="020B0302020104020203" pitchFamily="34" charset="-79"/>
                        </a:rPr>
                        <a:t>22.7B</a:t>
                      </a:r>
                    </a:p>
                  </a:txBody>
                  <a:tcPr/>
                </a:tc>
                <a:tc>
                  <a:txBody>
                    <a:bodyPr/>
                    <a:lstStyle/>
                    <a:p>
                      <a:pPr algn="r"/>
                      <a:r>
                        <a:rPr lang="en-US" b="0" i="0" dirty="0">
                          <a:latin typeface="Gill Sans Light" panose="020B0302020104020203" pitchFamily="34" charset="-79"/>
                          <a:cs typeface="Gill Sans Light" panose="020B0302020104020203" pitchFamily="34" charset="-79"/>
                        </a:rPr>
                        <a:t>1.7B</a:t>
                      </a:r>
                    </a:p>
                  </a:txBody>
                  <a:tcPr/>
                </a:tc>
                <a:tc>
                  <a:txBody>
                    <a:bodyPr/>
                    <a:lstStyle/>
                    <a:p>
                      <a:pPr algn="r"/>
                      <a:r>
                        <a:rPr lang="en-US" b="0" i="0" dirty="0">
                          <a:latin typeface="Gill Sans Light" panose="020B0302020104020203" pitchFamily="34" charset="-79"/>
                          <a:cs typeface="Gill Sans Light" panose="020B0302020104020203" pitchFamily="34" charset="-79"/>
                        </a:rPr>
                        <a:t>0.3B</a:t>
                      </a:r>
                    </a:p>
                  </a:txBody>
                  <a:tcPr/>
                </a:tc>
                <a:extLst>
                  <a:ext uri="{0D108BD9-81ED-4DB2-BD59-A6C34878D82A}">
                    <a16:rowId xmlns:a16="http://schemas.microsoft.com/office/drawing/2014/main" val="364342389"/>
                  </a:ext>
                </a:extLst>
              </a:tr>
              <a:tr h="457200">
                <a:tc>
                  <a:txBody>
                    <a:bodyPr/>
                    <a:lstStyle/>
                    <a:p>
                      <a:r>
                        <a:rPr lang="en-US" b="0" i="0" dirty="0">
                          <a:latin typeface="Gill Sans Light" panose="020B0302020104020203" pitchFamily="34" charset="-79"/>
                          <a:cs typeface="Gill Sans Light" panose="020B0302020104020203" pitchFamily="34" charset="-79"/>
                        </a:rPr>
                        <a:t>Decoder Parameters</a:t>
                      </a:r>
                    </a:p>
                  </a:txBody>
                  <a:tcPr/>
                </a:tc>
                <a:tc>
                  <a:txBody>
                    <a:bodyPr/>
                    <a:lstStyle/>
                    <a:p>
                      <a:pPr algn="r"/>
                      <a:r>
                        <a:rPr lang="en-US" b="0" i="0" dirty="0">
                          <a:latin typeface="Gill Sans Light" panose="020B0302020104020203" pitchFamily="34" charset="-79"/>
                          <a:cs typeface="Gill Sans Light" panose="020B0302020104020203" pitchFamily="34" charset="-79"/>
                        </a:rPr>
                        <a:t>30M</a:t>
                      </a:r>
                    </a:p>
                  </a:txBody>
                  <a:tcPr/>
                </a:tc>
                <a:tc>
                  <a:txBody>
                    <a:bodyPr/>
                    <a:lstStyle/>
                    <a:p>
                      <a:pPr algn="r"/>
                      <a:r>
                        <a:rPr lang="en-US" b="0" i="0" dirty="0">
                          <a:latin typeface="Gill Sans Light" panose="020B0302020104020203" pitchFamily="34" charset="-79"/>
                          <a:cs typeface="Gill Sans Light" panose="020B0302020104020203" pitchFamily="34" charset="-79"/>
                        </a:rPr>
                        <a:t>1.3M</a:t>
                      </a:r>
                    </a:p>
                  </a:txBody>
                  <a:tcPr/>
                </a:tc>
                <a:tc>
                  <a:txBody>
                    <a:bodyPr/>
                    <a:lstStyle/>
                    <a:p>
                      <a:pPr algn="r"/>
                      <a:r>
                        <a:rPr lang="en-US" b="0" i="0" dirty="0">
                          <a:latin typeface="Gill Sans Light" panose="020B0302020104020203" pitchFamily="34" charset="-79"/>
                          <a:cs typeface="Gill Sans Light" panose="020B0302020104020203" pitchFamily="34" charset="-79"/>
                        </a:rPr>
                        <a:t>151K</a:t>
                      </a:r>
                    </a:p>
                  </a:txBody>
                  <a:tcPr/>
                </a:tc>
                <a:tc>
                  <a:txBody>
                    <a:bodyPr/>
                    <a:lstStyle/>
                    <a:p>
                      <a:pPr algn="r"/>
                      <a:r>
                        <a:rPr lang="en-US" b="0" i="0" dirty="0">
                          <a:latin typeface="Gill Sans Light" panose="020B0302020104020203" pitchFamily="34" charset="-79"/>
                          <a:cs typeface="Gill Sans Light" panose="020B0302020104020203" pitchFamily="34" charset="-79"/>
                        </a:rPr>
                        <a:t>3.4M</a:t>
                      </a:r>
                    </a:p>
                  </a:txBody>
                  <a:tcPr/>
                </a:tc>
                <a:tc>
                  <a:txBody>
                    <a:bodyPr/>
                    <a:lstStyle/>
                    <a:p>
                      <a:pPr algn="r"/>
                      <a:r>
                        <a:rPr lang="en-US" b="0" i="0" dirty="0">
                          <a:latin typeface="Gill Sans Light" panose="020B0302020104020203" pitchFamily="34" charset="-79"/>
                          <a:cs typeface="Gill Sans Light" panose="020B0302020104020203" pitchFamily="34" charset="-79"/>
                        </a:rPr>
                        <a:t>186K</a:t>
                      </a:r>
                    </a:p>
                  </a:txBody>
                  <a:tcPr/>
                </a:tc>
                <a:tc>
                  <a:txBody>
                    <a:bodyPr/>
                    <a:lstStyle/>
                    <a:p>
                      <a:pPr algn="r"/>
                      <a:r>
                        <a:rPr lang="en-US" b="0" i="0" dirty="0">
                          <a:latin typeface="Gill Sans Light" panose="020B0302020104020203" pitchFamily="34" charset="-79"/>
                          <a:cs typeface="Gill Sans Light" panose="020B0302020104020203" pitchFamily="34" charset="-79"/>
                        </a:rPr>
                        <a:t>26K</a:t>
                      </a:r>
                    </a:p>
                  </a:txBody>
                  <a:tcPr/>
                </a:tc>
                <a:extLst>
                  <a:ext uri="{0D108BD9-81ED-4DB2-BD59-A6C34878D82A}">
                    <a16:rowId xmlns:a16="http://schemas.microsoft.com/office/drawing/2014/main" val="1541606379"/>
                  </a:ext>
                </a:extLst>
              </a:tr>
              <a:tr h="457200">
                <a:tc>
                  <a:txBody>
                    <a:bodyPr/>
                    <a:lstStyle/>
                    <a:p>
                      <a:r>
                        <a:rPr lang="en-US" b="0" i="0" dirty="0">
                          <a:latin typeface="Gill Sans Light" panose="020B0302020104020203" pitchFamily="34" charset="-79"/>
                          <a:cs typeface="Gill Sans Light" panose="020B0302020104020203" pitchFamily="34" charset="-79"/>
                        </a:rPr>
                        <a:t>Titan X Inference</a:t>
                      </a:r>
                    </a:p>
                  </a:txBody>
                  <a:tcPr/>
                </a:tc>
                <a:tc>
                  <a:txBody>
                    <a:bodyPr/>
                    <a:lstStyle/>
                    <a:p>
                      <a:pPr algn="r"/>
                      <a:r>
                        <a:rPr lang="en-US" b="0" i="0" dirty="0">
                          <a:latin typeface="Gill Sans Light" panose="020B0302020104020203" pitchFamily="34" charset="-79"/>
                          <a:cs typeface="Gill Sans Light" panose="020B0302020104020203" pitchFamily="34" charset="-79"/>
                        </a:rPr>
                        <a:t>46ms</a:t>
                      </a:r>
                    </a:p>
                  </a:txBody>
                  <a:tcPr/>
                </a:tc>
                <a:tc>
                  <a:txBody>
                    <a:bodyPr/>
                    <a:lstStyle/>
                    <a:p>
                      <a:pPr algn="r"/>
                      <a:r>
                        <a:rPr lang="en-US" b="0" i="0" dirty="0">
                          <a:solidFill>
                            <a:srgbClr val="FF0000"/>
                          </a:solidFill>
                          <a:latin typeface="Gill Sans Light" panose="020B0302020104020203" pitchFamily="34" charset="-79"/>
                          <a:cs typeface="Gill Sans Light" panose="020B0302020104020203" pitchFamily="34" charset="-79"/>
                        </a:rPr>
                        <a:t>17ms</a:t>
                      </a:r>
                    </a:p>
                  </a:txBody>
                  <a:tcPr/>
                </a:tc>
                <a:tc>
                  <a:txBody>
                    <a:bodyPr/>
                    <a:lstStyle/>
                    <a:p>
                      <a:pPr algn="r"/>
                      <a:r>
                        <a:rPr lang="en-US" b="0" i="0" dirty="0">
                          <a:latin typeface="Gill Sans Light" panose="020B0302020104020203" pitchFamily="34" charset="-79"/>
                          <a:cs typeface="Gill Sans Light" panose="020B0302020104020203" pitchFamily="34" charset="-79"/>
                        </a:rPr>
                        <a:t>12ms</a:t>
                      </a:r>
                    </a:p>
                  </a:txBody>
                  <a:tcPr/>
                </a:tc>
                <a:tc>
                  <a:txBody>
                    <a:bodyPr/>
                    <a:lstStyle/>
                    <a:p>
                      <a:pPr algn="r"/>
                      <a:r>
                        <a:rPr lang="en-US" b="0" i="0" dirty="0">
                          <a:latin typeface="Gill Sans Light" panose="020B0302020104020203" pitchFamily="34" charset="-79"/>
                          <a:cs typeface="Gill Sans Light" panose="020B0302020104020203" pitchFamily="34" charset="-79"/>
                        </a:rPr>
                        <a:t>53ms</a:t>
                      </a:r>
                    </a:p>
                  </a:txBody>
                  <a:tcPr/>
                </a:tc>
                <a:tc>
                  <a:txBody>
                    <a:bodyPr/>
                    <a:lstStyle/>
                    <a:p>
                      <a:pPr algn="r"/>
                      <a:r>
                        <a:rPr lang="en-US" b="0" i="0" dirty="0">
                          <a:latin typeface="Gill Sans Light" panose="020B0302020104020203" pitchFamily="34" charset="-79"/>
                          <a:cs typeface="Gill Sans Light" panose="020B0302020104020203" pitchFamily="34" charset="-79"/>
                        </a:rPr>
                        <a:t>26ms</a:t>
                      </a:r>
                    </a:p>
                  </a:txBody>
                  <a:tcPr/>
                </a:tc>
                <a:tc>
                  <a:txBody>
                    <a:bodyPr/>
                    <a:lstStyle/>
                    <a:p>
                      <a:pPr algn="r"/>
                      <a:r>
                        <a:rPr lang="en-US" b="0" i="0" dirty="0">
                          <a:latin typeface="Gill Sans Light" panose="020B0302020104020203" pitchFamily="34" charset="-79"/>
                          <a:cs typeface="Gill Sans Light" panose="020B0302020104020203" pitchFamily="34" charset="-79"/>
                        </a:rPr>
                        <a:t>13ms</a:t>
                      </a:r>
                    </a:p>
                  </a:txBody>
                  <a:tcPr/>
                </a:tc>
                <a:extLst>
                  <a:ext uri="{0D108BD9-81ED-4DB2-BD59-A6C34878D82A}">
                    <a16:rowId xmlns:a16="http://schemas.microsoft.com/office/drawing/2014/main" val="4223983276"/>
                  </a:ext>
                </a:extLst>
              </a:tr>
              <a:tr h="457200">
                <a:tc>
                  <a:txBody>
                    <a:bodyPr/>
                    <a:lstStyle/>
                    <a:p>
                      <a:r>
                        <a:rPr lang="en-US" b="0" i="0" dirty="0">
                          <a:latin typeface="Gill Sans Light" panose="020B0302020104020203" pitchFamily="34" charset="-79"/>
                          <a:cs typeface="Gill Sans Light" panose="020B0302020104020203" pitchFamily="34" charset="-79"/>
                        </a:rPr>
                        <a:t>Jetson TX2 Inference</a:t>
                      </a:r>
                    </a:p>
                  </a:txBody>
                  <a:tcPr/>
                </a:tc>
                <a:tc>
                  <a:txBody>
                    <a:bodyPr/>
                    <a:lstStyle/>
                    <a:p>
                      <a:pPr algn="r"/>
                      <a:r>
                        <a:rPr lang="en-US" b="0" i="0" dirty="0">
                          <a:latin typeface="Gill Sans Light" panose="020B0302020104020203" pitchFamily="34" charset="-79"/>
                          <a:cs typeface="Gill Sans Light" panose="020B0302020104020203" pitchFamily="34" charset="-79"/>
                        </a:rPr>
                        <a:t>800ms</a:t>
                      </a:r>
                    </a:p>
                  </a:txBody>
                  <a:tcPr/>
                </a:tc>
                <a:tc>
                  <a:txBody>
                    <a:bodyPr/>
                    <a:lstStyle/>
                    <a:p>
                      <a:pPr algn="r"/>
                      <a:r>
                        <a:rPr lang="en-US" b="0" i="0" dirty="0">
                          <a:latin typeface="Gill Sans Light" panose="020B0302020104020203" pitchFamily="34" charset="-79"/>
                          <a:cs typeface="Gill Sans Light" panose="020B0302020104020203" pitchFamily="34" charset="-79"/>
                        </a:rPr>
                        <a:t>274ms</a:t>
                      </a:r>
                    </a:p>
                  </a:txBody>
                  <a:tcPr/>
                </a:tc>
                <a:tc>
                  <a:txBody>
                    <a:bodyPr/>
                    <a:lstStyle/>
                    <a:p>
                      <a:pPr algn="r"/>
                      <a:r>
                        <a:rPr lang="en-US" b="0" i="0" dirty="0">
                          <a:latin typeface="Gill Sans Light" panose="020B0302020104020203" pitchFamily="34" charset="-79"/>
                          <a:cs typeface="Gill Sans Light" panose="020B0302020104020203" pitchFamily="34" charset="-79"/>
                        </a:rPr>
                        <a:t>165ms</a:t>
                      </a:r>
                    </a:p>
                  </a:txBody>
                  <a:tcPr/>
                </a:tc>
                <a:tc>
                  <a:txBody>
                    <a:bodyPr/>
                    <a:lstStyle/>
                    <a:p>
                      <a:pPr algn="r"/>
                      <a:r>
                        <a:rPr lang="en-US" b="0" i="0" dirty="0">
                          <a:latin typeface="Gill Sans Light" panose="020B0302020104020203" pitchFamily="34" charset="-79"/>
                          <a:cs typeface="Gill Sans Light" panose="020B0302020104020203" pitchFamily="34" charset="-79"/>
                        </a:rPr>
                        <a:t>436ms</a:t>
                      </a:r>
                    </a:p>
                  </a:txBody>
                  <a:tcPr/>
                </a:tc>
                <a:tc>
                  <a:txBody>
                    <a:bodyPr/>
                    <a:lstStyle/>
                    <a:p>
                      <a:pPr algn="r"/>
                      <a:r>
                        <a:rPr lang="en-US" b="0" i="0" dirty="0">
                          <a:latin typeface="Gill Sans Light" panose="020B0302020104020203" pitchFamily="34" charset="-79"/>
                          <a:cs typeface="Gill Sans Light" panose="020B0302020104020203" pitchFamily="34" charset="-79"/>
                        </a:rPr>
                        <a:t>183ms</a:t>
                      </a:r>
                    </a:p>
                  </a:txBody>
                  <a:tcPr/>
                </a:tc>
                <a:tc>
                  <a:txBody>
                    <a:bodyPr/>
                    <a:lstStyle/>
                    <a:p>
                      <a:pPr algn="r"/>
                      <a:r>
                        <a:rPr lang="en-US" b="0" i="0" dirty="0">
                          <a:solidFill>
                            <a:srgbClr val="FF0000"/>
                          </a:solidFill>
                          <a:latin typeface="Gill Sans Light" panose="020B0302020104020203" pitchFamily="34" charset="-79"/>
                          <a:cs typeface="Gill Sans Light" panose="020B0302020104020203" pitchFamily="34" charset="-79"/>
                        </a:rPr>
                        <a:t>87ms</a:t>
                      </a:r>
                    </a:p>
                  </a:txBody>
                  <a:tcPr/>
                </a:tc>
                <a:extLst>
                  <a:ext uri="{0D108BD9-81ED-4DB2-BD59-A6C34878D82A}">
                    <a16:rowId xmlns:a16="http://schemas.microsoft.com/office/drawing/2014/main" val="1985231746"/>
                  </a:ext>
                </a:extLst>
              </a:tr>
              <a:tr h="457200">
                <a:tc>
                  <a:txBody>
                    <a:bodyPr/>
                    <a:lstStyle/>
                    <a:p>
                      <a:r>
                        <a:rPr lang="en-US" b="0" i="0" dirty="0">
                          <a:latin typeface="Gill Sans Light" panose="020B0302020104020203" pitchFamily="34" charset="-79"/>
                          <a:cs typeface="Gill Sans Light" panose="020B0302020104020203" pitchFamily="34" charset="-79"/>
                        </a:rPr>
                        <a:t>LPIPS (Generic)</a:t>
                      </a:r>
                    </a:p>
                  </a:txBody>
                  <a:tcPr/>
                </a:tc>
                <a:tc>
                  <a:txBody>
                    <a:bodyPr/>
                    <a:lstStyle/>
                    <a:p>
                      <a:pPr algn="r"/>
                      <a:r>
                        <a:rPr lang="en-US" b="0" i="0" dirty="0">
                          <a:latin typeface="Gill Sans Light" panose="020B0302020104020203" pitchFamily="34" charset="-79"/>
                          <a:cs typeface="Gill Sans Light" panose="020B0302020104020203" pitchFamily="34" charset="-79"/>
                        </a:rPr>
                        <a:t>0.13</a:t>
                      </a:r>
                    </a:p>
                  </a:txBody>
                  <a:tcPr/>
                </a:tc>
                <a:tc>
                  <a:txBody>
                    <a:bodyPr/>
                    <a:lstStyle/>
                    <a:p>
                      <a:pPr algn="r"/>
                      <a:r>
                        <a:rPr lang="en-US" b="0" i="0" dirty="0">
                          <a:latin typeface="Gill Sans Light" panose="020B0302020104020203" pitchFamily="34" charset="-79"/>
                          <a:cs typeface="Gill Sans Light" panose="020B0302020104020203" pitchFamily="34" charset="-79"/>
                        </a:rPr>
                        <a:t>0.15</a:t>
                      </a:r>
                    </a:p>
                  </a:txBody>
                  <a:tcPr/>
                </a:tc>
                <a:tc>
                  <a:txBody>
                    <a:bodyPr/>
                    <a:lstStyle/>
                    <a:p>
                      <a:pPr algn="r"/>
                      <a:r>
                        <a:rPr lang="en-US" b="0" i="0" dirty="0">
                          <a:latin typeface="Gill Sans Light" panose="020B0302020104020203" pitchFamily="34" charset="-79"/>
                          <a:cs typeface="Gill Sans Light" panose="020B0302020104020203" pitchFamily="34" charset="-79"/>
                        </a:rPr>
                        <a:t>0.17</a:t>
                      </a:r>
                    </a:p>
                  </a:txBody>
                  <a:tcPr/>
                </a:tc>
                <a:tc>
                  <a:txBody>
                    <a:bodyPr/>
                    <a:lstStyle/>
                    <a:p>
                      <a:pPr algn="r"/>
                      <a:r>
                        <a:rPr lang="en-US" b="0" i="0" dirty="0">
                          <a:latin typeface="Gill Sans Light" panose="020B0302020104020203" pitchFamily="34" charset="-79"/>
                          <a:cs typeface="Gill Sans Light" panose="020B0302020104020203" pitchFamily="34" charset="-79"/>
                        </a:rPr>
                        <a:t>0.14</a:t>
                      </a:r>
                    </a:p>
                  </a:txBody>
                  <a:tcPr/>
                </a:tc>
                <a:tc>
                  <a:txBody>
                    <a:bodyPr/>
                    <a:lstStyle/>
                    <a:p>
                      <a:pPr algn="r"/>
                      <a:r>
                        <a:rPr lang="en-US" b="0" i="0" dirty="0">
                          <a:latin typeface="Gill Sans Light" panose="020B0302020104020203" pitchFamily="34" charset="-79"/>
                          <a:cs typeface="Gill Sans Light" panose="020B0302020104020203" pitchFamily="34" charset="-79"/>
                        </a:rPr>
                        <a:t>0.16</a:t>
                      </a:r>
                    </a:p>
                  </a:txBody>
                  <a:tcPr/>
                </a:tc>
                <a:tc>
                  <a:txBody>
                    <a:bodyPr/>
                    <a:lstStyle/>
                    <a:p>
                      <a:pPr algn="r"/>
                      <a:r>
                        <a:rPr lang="en-US" b="0" i="0" dirty="0">
                          <a:latin typeface="Gill Sans Light" panose="020B0302020104020203" pitchFamily="34" charset="-79"/>
                          <a:cs typeface="Gill Sans Light" panose="020B0302020104020203" pitchFamily="34" charset="-79"/>
                        </a:rPr>
                        <a:t>0.19</a:t>
                      </a:r>
                    </a:p>
                  </a:txBody>
                  <a:tcPr/>
                </a:tc>
                <a:extLst>
                  <a:ext uri="{0D108BD9-81ED-4DB2-BD59-A6C34878D82A}">
                    <a16:rowId xmlns:a16="http://schemas.microsoft.com/office/drawing/2014/main" val="235207719"/>
                  </a:ext>
                </a:extLst>
              </a:tr>
              <a:tr h="457200">
                <a:tc>
                  <a:txBody>
                    <a:bodyPr/>
                    <a:lstStyle/>
                    <a:p>
                      <a:r>
                        <a:rPr lang="en-US" b="0" i="0" dirty="0">
                          <a:latin typeface="Gill Sans Light" panose="020B0302020104020203" pitchFamily="34" charset="-79"/>
                          <a:cs typeface="Gill Sans Light" panose="020B0302020104020203" pitchFamily="34" charset="-79"/>
                        </a:rPr>
                        <a:t>LPIPS (Personalized)</a:t>
                      </a:r>
                    </a:p>
                  </a:txBody>
                  <a:tcPr/>
                </a:tc>
                <a:tc>
                  <a:txBody>
                    <a:bodyPr/>
                    <a:lstStyle/>
                    <a:p>
                      <a:pPr algn="r"/>
                      <a:r>
                        <a:rPr lang="en-US" b="0" i="0" dirty="0">
                          <a:latin typeface="Gill Sans Light" panose="020B0302020104020203" pitchFamily="34" charset="-79"/>
                          <a:cs typeface="Gill Sans Light" panose="020B0302020104020203" pitchFamily="34" charset="-79"/>
                        </a:rPr>
                        <a:t>0.13</a:t>
                      </a:r>
                    </a:p>
                  </a:txBody>
                  <a:tcPr/>
                </a:tc>
                <a:tc>
                  <a:txBody>
                    <a:bodyPr/>
                    <a:lstStyle/>
                    <a:p>
                      <a:pPr algn="r"/>
                      <a:r>
                        <a:rPr lang="en-US" b="0" i="0" dirty="0">
                          <a:solidFill>
                            <a:srgbClr val="FF0000"/>
                          </a:solidFill>
                          <a:latin typeface="Gill Sans Light" panose="020B0302020104020203" pitchFamily="34" charset="-79"/>
                          <a:cs typeface="Gill Sans Light" panose="020B0302020104020203" pitchFamily="34" charset="-79"/>
                        </a:rPr>
                        <a:t>0.13</a:t>
                      </a:r>
                    </a:p>
                  </a:txBody>
                  <a:tcPr/>
                </a:tc>
                <a:tc>
                  <a:txBody>
                    <a:bodyPr/>
                    <a:lstStyle/>
                    <a:p>
                      <a:pPr algn="r"/>
                      <a:r>
                        <a:rPr lang="en-US" b="0" i="0" dirty="0">
                          <a:latin typeface="Gill Sans Light" panose="020B0302020104020203" pitchFamily="34" charset="-79"/>
                          <a:cs typeface="Gill Sans Light" panose="020B0302020104020203" pitchFamily="34" charset="-79"/>
                        </a:rPr>
                        <a:t>0.15</a:t>
                      </a:r>
                    </a:p>
                  </a:txBody>
                  <a:tcPr/>
                </a:tc>
                <a:tc>
                  <a:txBody>
                    <a:bodyPr/>
                    <a:lstStyle/>
                    <a:p>
                      <a:pPr algn="r"/>
                      <a:r>
                        <a:rPr lang="en-US" b="0" i="0" dirty="0">
                          <a:latin typeface="Gill Sans Light" panose="020B0302020104020203" pitchFamily="34" charset="-79"/>
                          <a:cs typeface="Gill Sans Light" panose="020B0302020104020203" pitchFamily="34" charset="-79"/>
                        </a:rPr>
                        <a:t>0.14</a:t>
                      </a:r>
                    </a:p>
                  </a:txBody>
                  <a:tcPr/>
                </a:tc>
                <a:tc>
                  <a:txBody>
                    <a:bodyPr/>
                    <a:lstStyle/>
                    <a:p>
                      <a:pPr algn="r"/>
                      <a:r>
                        <a:rPr lang="en-US" b="0" i="0" dirty="0">
                          <a:latin typeface="Gill Sans Light" panose="020B0302020104020203" pitchFamily="34" charset="-79"/>
                          <a:cs typeface="Gill Sans Light" panose="020B0302020104020203" pitchFamily="34" charset="-79"/>
                        </a:rPr>
                        <a:t>0.14</a:t>
                      </a:r>
                    </a:p>
                  </a:txBody>
                  <a:tcPr/>
                </a:tc>
                <a:tc>
                  <a:txBody>
                    <a:bodyPr/>
                    <a:lstStyle/>
                    <a:p>
                      <a:pPr algn="r"/>
                      <a:r>
                        <a:rPr lang="en-US" b="0" i="0" dirty="0">
                          <a:solidFill>
                            <a:srgbClr val="FF0000"/>
                          </a:solidFill>
                          <a:latin typeface="Gill Sans Light" panose="020B0302020104020203" pitchFamily="34" charset="-79"/>
                          <a:cs typeface="Gill Sans Light" panose="020B0302020104020203" pitchFamily="34" charset="-79"/>
                        </a:rPr>
                        <a:t>0.17</a:t>
                      </a:r>
                    </a:p>
                  </a:txBody>
                  <a:tcPr/>
                </a:tc>
                <a:extLst>
                  <a:ext uri="{0D108BD9-81ED-4DB2-BD59-A6C34878D82A}">
                    <a16:rowId xmlns:a16="http://schemas.microsoft.com/office/drawing/2014/main" val="1046199858"/>
                  </a:ext>
                </a:extLst>
              </a:tr>
            </a:tbl>
          </a:graphicData>
        </a:graphic>
      </p:graphicFrame>
    </p:spTree>
    <p:extLst>
      <p:ext uri="{BB962C8B-B14F-4D97-AF65-F5344CB8AC3E}">
        <p14:creationId xmlns:p14="http://schemas.microsoft.com/office/powerpoint/2010/main" val="39499971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DF372-4E93-1A46-8869-C8474C026409}"/>
              </a:ext>
            </a:extLst>
          </p:cNvPr>
          <p:cNvSpPr>
            <a:spLocks noGrp="1"/>
          </p:cNvSpPr>
          <p:nvPr>
            <p:ph type="title"/>
          </p:nvPr>
        </p:nvSpPr>
        <p:spPr/>
        <p:txBody>
          <a:bodyPr/>
          <a:lstStyle/>
          <a:p>
            <a:r>
              <a:rPr lang="en-US" dirty="0"/>
              <a:t>Achieving the Rate-Distortion Curve</a:t>
            </a:r>
          </a:p>
        </p:txBody>
      </p:sp>
      <p:sp>
        <p:nvSpPr>
          <p:cNvPr id="3" name="Content Placeholder 2">
            <a:extLst>
              <a:ext uri="{FF2B5EF4-FFF2-40B4-BE49-F238E27FC236}">
                <a16:creationId xmlns:a16="http://schemas.microsoft.com/office/drawing/2014/main" id="{A24F976D-B134-9244-BF44-2D9BE03D6B6D}"/>
              </a:ext>
            </a:extLst>
          </p:cNvPr>
          <p:cNvSpPr>
            <a:spLocks noGrp="1"/>
          </p:cNvSpPr>
          <p:nvPr>
            <p:ph idx="1"/>
          </p:nvPr>
        </p:nvSpPr>
        <p:spPr/>
        <p:txBody>
          <a:bodyPr/>
          <a:lstStyle/>
          <a:p>
            <a:pPr marL="0" indent="0">
              <a:buNone/>
            </a:pPr>
            <a:r>
              <a:rPr lang="en-US" dirty="0"/>
              <a:t>Flexible input resolution and codec based on target bitrate</a:t>
            </a:r>
          </a:p>
        </p:txBody>
      </p:sp>
      <p:graphicFrame>
        <p:nvGraphicFramePr>
          <p:cNvPr id="5" name="Table 10">
            <a:extLst>
              <a:ext uri="{FF2B5EF4-FFF2-40B4-BE49-F238E27FC236}">
                <a16:creationId xmlns:a16="http://schemas.microsoft.com/office/drawing/2014/main" id="{F469AA0F-04BF-6D14-3AF5-1B3A7124A6C2}"/>
              </a:ext>
            </a:extLst>
          </p:cNvPr>
          <p:cNvGraphicFramePr>
            <a:graphicFrameLocks/>
          </p:cNvGraphicFramePr>
          <p:nvPr/>
        </p:nvGraphicFramePr>
        <p:xfrm>
          <a:off x="2020058" y="2446171"/>
          <a:ext cx="8151883" cy="3482390"/>
        </p:xfrm>
        <a:graphic>
          <a:graphicData uri="http://schemas.openxmlformats.org/drawingml/2006/table">
            <a:tbl>
              <a:tblPr firstRow="1" bandRow="1">
                <a:tableStyleId>{5C22544A-7EE6-4342-B048-85BDC9FD1C3A}</a:tableStyleId>
              </a:tblPr>
              <a:tblGrid>
                <a:gridCol w="3140453">
                  <a:extLst>
                    <a:ext uri="{9D8B030D-6E8A-4147-A177-3AD203B41FA5}">
                      <a16:colId xmlns:a16="http://schemas.microsoft.com/office/drawing/2014/main" val="4050429904"/>
                    </a:ext>
                  </a:extLst>
                </a:gridCol>
                <a:gridCol w="2505715">
                  <a:extLst>
                    <a:ext uri="{9D8B030D-6E8A-4147-A177-3AD203B41FA5}">
                      <a16:colId xmlns:a16="http://schemas.microsoft.com/office/drawing/2014/main" val="359466672"/>
                    </a:ext>
                  </a:extLst>
                </a:gridCol>
                <a:gridCol w="2505715">
                  <a:extLst>
                    <a:ext uri="{9D8B030D-6E8A-4147-A177-3AD203B41FA5}">
                      <a16:colId xmlns:a16="http://schemas.microsoft.com/office/drawing/2014/main" val="68833357"/>
                    </a:ext>
                  </a:extLst>
                </a:gridCol>
              </a:tblGrid>
              <a:tr h="696478">
                <a:tc>
                  <a:txBody>
                    <a:bodyPr/>
                    <a:lstStyle/>
                    <a:p>
                      <a:pPr algn="r"/>
                      <a:r>
                        <a:rPr lang="en-US" sz="2800" b="0" i="0" dirty="0">
                          <a:latin typeface="Gill Sans Light" panose="020B0302020104020203" pitchFamily="34" charset="-79"/>
                          <a:cs typeface="Gill Sans Light" panose="020B0302020104020203" pitchFamily="34" charset="-79"/>
                        </a:rPr>
                        <a:t>Bitrate Regime</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b="0" i="0" dirty="0">
                          <a:latin typeface="Gill Sans Light" panose="020B0302020104020203" pitchFamily="34" charset="-79"/>
                          <a:cs typeface="Gill Sans Light" panose="020B0302020104020203" pitchFamily="34" charset="-79"/>
                        </a:rPr>
                        <a:t>Resolution</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b="0" i="0" dirty="0">
                          <a:latin typeface="Gill Sans Light" panose="020B0302020104020203" pitchFamily="34" charset="-79"/>
                          <a:cs typeface="Gill Sans Light" panose="020B0302020104020203" pitchFamily="34" charset="-79"/>
                        </a:rPr>
                        <a:t>Codec</a:t>
                      </a:r>
                    </a:p>
                  </a:txBody>
                  <a:tcPr/>
                </a:tc>
                <a:extLst>
                  <a:ext uri="{0D108BD9-81ED-4DB2-BD59-A6C34878D82A}">
                    <a16:rowId xmlns:a16="http://schemas.microsoft.com/office/drawing/2014/main" val="554036668"/>
                  </a:ext>
                </a:extLst>
              </a:tr>
              <a:tr h="696478">
                <a:tc>
                  <a:txBody>
                    <a:bodyPr/>
                    <a:lstStyle/>
                    <a:p>
                      <a:pPr algn="r"/>
                      <a:r>
                        <a:rPr lang="en-US" sz="2800" b="0" i="0" dirty="0">
                          <a:latin typeface="Gill Sans Light" panose="020B0302020104020203" pitchFamily="34" charset="-79"/>
                          <a:cs typeface="Gill Sans Light" panose="020B0302020104020203" pitchFamily="34" charset="-79"/>
                        </a:rPr>
                        <a:t>&lt; 30 Kbps</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b="0" i="0" dirty="0">
                          <a:latin typeface="Gill Sans Light" panose="020B0302020104020203" pitchFamily="34" charset="-79"/>
                          <a:cs typeface="Gill Sans Light" panose="020B0302020104020203" pitchFamily="34" charset="-79"/>
                        </a:rPr>
                        <a:t>128x128</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b="0" i="0" dirty="0">
                          <a:latin typeface="Gill Sans Light" panose="020B0302020104020203" pitchFamily="34" charset="-79"/>
                          <a:cs typeface="Gill Sans Light" panose="020B0302020104020203" pitchFamily="34" charset="-79"/>
                        </a:rPr>
                        <a:t>VP8</a:t>
                      </a:r>
                    </a:p>
                  </a:txBody>
                  <a:tcPr/>
                </a:tc>
                <a:extLst>
                  <a:ext uri="{0D108BD9-81ED-4DB2-BD59-A6C34878D82A}">
                    <a16:rowId xmlns:a16="http://schemas.microsoft.com/office/drawing/2014/main" val="2756992450"/>
                  </a:ext>
                </a:extLst>
              </a:tr>
              <a:tr h="696478">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800" b="0" i="0" dirty="0">
                          <a:latin typeface="Gill Sans Light" panose="020B0302020104020203" pitchFamily="34" charset="-79"/>
                          <a:cs typeface="Gill Sans Light" panose="020B0302020104020203" pitchFamily="34" charset="-79"/>
                        </a:rPr>
                        <a:t>30 Kbps – 75 Kbps</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b="0" i="0" dirty="0">
                          <a:latin typeface="Gill Sans Light" panose="020B0302020104020203" pitchFamily="34" charset="-79"/>
                          <a:cs typeface="Gill Sans Light" panose="020B0302020104020203" pitchFamily="34" charset="-79"/>
                        </a:rPr>
                        <a:t>256x256</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b="0" i="0" dirty="0">
                          <a:latin typeface="Gill Sans Light" panose="020B0302020104020203" pitchFamily="34" charset="-79"/>
                          <a:cs typeface="Gill Sans Light" panose="020B0302020104020203" pitchFamily="34" charset="-79"/>
                        </a:rPr>
                        <a:t>VP8</a:t>
                      </a:r>
                    </a:p>
                  </a:txBody>
                  <a:tcPr/>
                </a:tc>
                <a:extLst>
                  <a:ext uri="{0D108BD9-81ED-4DB2-BD59-A6C34878D82A}">
                    <a16:rowId xmlns:a16="http://schemas.microsoft.com/office/drawing/2014/main" val="1374110339"/>
                  </a:ext>
                </a:extLst>
              </a:tr>
              <a:tr h="696478">
                <a:tc>
                  <a:txBody>
                    <a:bodyPr/>
                    <a:lstStyle/>
                    <a:p>
                      <a:pPr algn="r"/>
                      <a:r>
                        <a:rPr lang="en-US" sz="2800" b="0" i="0" dirty="0">
                          <a:latin typeface="Gill Sans Light" panose="020B0302020104020203" pitchFamily="34" charset="-79"/>
                          <a:cs typeface="Gill Sans Light" panose="020B0302020104020203" pitchFamily="34" charset="-79"/>
                        </a:rPr>
                        <a:t>75 Kbps – 200 Kbps</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b="0" i="0" dirty="0">
                          <a:latin typeface="Gill Sans Light" panose="020B0302020104020203" pitchFamily="34" charset="-79"/>
                          <a:cs typeface="Gill Sans Light" panose="020B0302020104020203" pitchFamily="34" charset="-79"/>
                        </a:rPr>
                        <a:t>512x512</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b="0" i="0" dirty="0">
                          <a:latin typeface="Gill Sans Light" panose="020B0302020104020203" pitchFamily="34" charset="-79"/>
                          <a:cs typeface="Gill Sans Light" panose="020B0302020104020203" pitchFamily="34" charset="-79"/>
                        </a:rPr>
                        <a:t>VP9</a:t>
                      </a:r>
                    </a:p>
                  </a:txBody>
                  <a:tcPr/>
                </a:tc>
                <a:extLst>
                  <a:ext uri="{0D108BD9-81ED-4DB2-BD59-A6C34878D82A}">
                    <a16:rowId xmlns:a16="http://schemas.microsoft.com/office/drawing/2014/main" val="4102353775"/>
                  </a:ext>
                </a:extLst>
              </a:tr>
              <a:tr h="696478">
                <a:tc>
                  <a:txBody>
                    <a:bodyPr/>
                    <a:lstStyle/>
                    <a:p>
                      <a:pPr algn="r"/>
                      <a:r>
                        <a:rPr lang="en-US" sz="2800" b="0" i="0" dirty="0">
                          <a:latin typeface="Gill Sans Light" panose="020B0302020104020203" pitchFamily="34" charset="-79"/>
                          <a:cs typeface="Gill Sans Light" panose="020B0302020104020203" pitchFamily="34" charset="-79"/>
                        </a:rPr>
                        <a:t>&gt; 200 Kbps </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b="0" i="0" dirty="0">
                          <a:latin typeface="Gill Sans Light" panose="020B0302020104020203" pitchFamily="34" charset="-79"/>
                          <a:cs typeface="Gill Sans Light" panose="020B0302020104020203" pitchFamily="34" charset="-79"/>
                        </a:rPr>
                        <a:t>1024x1024</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b="0" i="0" dirty="0">
                          <a:latin typeface="Gill Sans Light" panose="020B0302020104020203" pitchFamily="34" charset="-79"/>
                          <a:cs typeface="Gill Sans Light" panose="020B0302020104020203" pitchFamily="34" charset="-79"/>
                        </a:rPr>
                        <a:t>VP9</a:t>
                      </a:r>
                    </a:p>
                  </a:txBody>
                  <a:tcPr/>
                </a:tc>
                <a:extLst>
                  <a:ext uri="{0D108BD9-81ED-4DB2-BD59-A6C34878D82A}">
                    <a16:rowId xmlns:a16="http://schemas.microsoft.com/office/drawing/2014/main" val="2523960431"/>
                  </a:ext>
                </a:extLst>
              </a:tr>
            </a:tbl>
          </a:graphicData>
        </a:graphic>
      </p:graphicFrame>
    </p:spTree>
    <p:extLst>
      <p:ext uri="{BB962C8B-B14F-4D97-AF65-F5344CB8AC3E}">
        <p14:creationId xmlns:p14="http://schemas.microsoft.com/office/powerpoint/2010/main" val="48596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B4088535-92C8-E131-80D5-421DE8BAE5C5}"/>
              </a:ext>
            </a:extLst>
          </p:cNvPr>
          <p:cNvSpPr>
            <a:spLocks noGrp="1"/>
          </p:cNvSpPr>
          <p:nvPr>
            <p:ph idx="1"/>
          </p:nvPr>
        </p:nvSpPr>
        <p:spPr>
          <a:xfrm>
            <a:off x="838200" y="1543237"/>
            <a:ext cx="10515600" cy="4351338"/>
          </a:xfrm>
        </p:spPr>
        <p:txBody>
          <a:bodyPr/>
          <a:lstStyle/>
          <a:p>
            <a:pPr marL="0" indent="0">
              <a:buNone/>
            </a:pPr>
            <a:r>
              <a:rPr lang="en-US" dirty="0"/>
              <a:t>Fine-tuning models on a per-person basis for improved fidelity</a:t>
            </a:r>
          </a:p>
        </p:txBody>
      </p:sp>
      <p:pic>
        <p:nvPicPr>
          <p:cNvPr id="4" name="Picture 3">
            <a:extLst>
              <a:ext uri="{FF2B5EF4-FFF2-40B4-BE49-F238E27FC236}">
                <a16:creationId xmlns:a16="http://schemas.microsoft.com/office/drawing/2014/main" id="{B56DDC1E-7E09-5C33-17CF-93E8C24DBB9D}"/>
              </a:ext>
            </a:extLst>
          </p:cNvPr>
          <p:cNvPicPr>
            <a:picLocks noChangeAspect="1"/>
          </p:cNvPicPr>
          <p:nvPr/>
        </p:nvPicPr>
        <p:blipFill rotWithShape="1">
          <a:blip r:embed="rId3"/>
          <a:srcRect l="25153" t="61538" b="19278"/>
          <a:stretch/>
        </p:blipFill>
        <p:spPr>
          <a:xfrm>
            <a:off x="838200" y="2608875"/>
            <a:ext cx="10425186" cy="3456418"/>
          </a:xfrm>
          <a:prstGeom prst="rect">
            <a:avLst/>
          </a:prstGeom>
        </p:spPr>
      </p:pic>
      <p:sp>
        <p:nvSpPr>
          <p:cNvPr id="2" name="Title 1">
            <a:extLst>
              <a:ext uri="{FF2B5EF4-FFF2-40B4-BE49-F238E27FC236}">
                <a16:creationId xmlns:a16="http://schemas.microsoft.com/office/drawing/2014/main" id="{5B9DF372-4E93-1A46-8869-C8474C026409}"/>
              </a:ext>
            </a:extLst>
          </p:cNvPr>
          <p:cNvSpPr>
            <a:spLocks noGrp="1"/>
          </p:cNvSpPr>
          <p:nvPr>
            <p:ph type="title"/>
          </p:nvPr>
        </p:nvSpPr>
        <p:spPr/>
        <p:txBody>
          <a:bodyPr/>
          <a:lstStyle/>
          <a:p>
            <a:r>
              <a:rPr lang="en-US" dirty="0"/>
              <a:t>Personalized models</a:t>
            </a:r>
          </a:p>
        </p:txBody>
      </p:sp>
      <p:sp>
        <p:nvSpPr>
          <p:cNvPr id="10" name="TextBox 9">
            <a:extLst>
              <a:ext uri="{FF2B5EF4-FFF2-40B4-BE49-F238E27FC236}">
                <a16:creationId xmlns:a16="http://schemas.microsoft.com/office/drawing/2014/main" id="{02966D8B-BD5A-AD0A-71E8-21CEE3C0D895}"/>
              </a:ext>
            </a:extLst>
          </p:cNvPr>
          <p:cNvSpPr txBox="1"/>
          <p:nvPr/>
        </p:nvSpPr>
        <p:spPr>
          <a:xfrm>
            <a:off x="1850498" y="2208765"/>
            <a:ext cx="1243750" cy="400110"/>
          </a:xfrm>
          <a:prstGeom prst="rect">
            <a:avLst/>
          </a:prstGeom>
          <a:noFill/>
        </p:spPr>
        <p:txBody>
          <a:bodyPr wrap="square" rtlCol="0">
            <a:spAutoFit/>
          </a:bodyPr>
          <a:lstStyle/>
          <a:p>
            <a:pPr algn="ctr"/>
            <a:r>
              <a:rPr lang="en-US" sz="2000" dirty="0">
                <a:latin typeface="Helvetica" pitchFamily="2" charset="0"/>
                <a:cs typeface="Gill Sans" panose="020B0502020104020203" pitchFamily="34" charset="-79"/>
              </a:rPr>
              <a:t>Target</a:t>
            </a:r>
          </a:p>
        </p:txBody>
      </p:sp>
      <p:sp>
        <p:nvSpPr>
          <p:cNvPr id="11" name="TextBox 10">
            <a:extLst>
              <a:ext uri="{FF2B5EF4-FFF2-40B4-BE49-F238E27FC236}">
                <a16:creationId xmlns:a16="http://schemas.microsoft.com/office/drawing/2014/main" id="{745A8E39-F3A9-DCA2-91CF-9325B328857A}"/>
              </a:ext>
            </a:extLst>
          </p:cNvPr>
          <p:cNvSpPr txBox="1"/>
          <p:nvPr/>
        </p:nvSpPr>
        <p:spPr>
          <a:xfrm>
            <a:off x="5233699" y="2208765"/>
            <a:ext cx="1724601" cy="400110"/>
          </a:xfrm>
          <a:prstGeom prst="rect">
            <a:avLst/>
          </a:prstGeom>
          <a:noFill/>
        </p:spPr>
        <p:txBody>
          <a:bodyPr wrap="square" rtlCol="0">
            <a:spAutoFit/>
          </a:bodyPr>
          <a:lstStyle/>
          <a:p>
            <a:pPr algn="ctr"/>
            <a:r>
              <a:rPr lang="en-US" sz="2000" dirty="0">
                <a:latin typeface="Helvetica" pitchFamily="2" charset="0"/>
                <a:cs typeface="Gill Sans" panose="020B0502020104020203" pitchFamily="34" charset="-79"/>
              </a:rPr>
              <a:t>Personalized</a:t>
            </a:r>
          </a:p>
        </p:txBody>
      </p:sp>
      <p:sp>
        <p:nvSpPr>
          <p:cNvPr id="12" name="TextBox 11">
            <a:extLst>
              <a:ext uri="{FF2B5EF4-FFF2-40B4-BE49-F238E27FC236}">
                <a16:creationId xmlns:a16="http://schemas.microsoft.com/office/drawing/2014/main" id="{D1F4265D-A833-5881-0D00-10A799C5738E}"/>
              </a:ext>
            </a:extLst>
          </p:cNvPr>
          <p:cNvSpPr txBox="1"/>
          <p:nvPr/>
        </p:nvSpPr>
        <p:spPr>
          <a:xfrm>
            <a:off x="8643311" y="2223330"/>
            <a:ext cx="1507990" cy="400110"/>
          </a:xfrm>
          <a:prstGeom prst="rect">
            <a:avLst/>
          </a:prstGeom>
          <a:noFill/>
        </p:spPr>
        <p:txBody>
          <a:bodyPr wrap="square" rtlCol="0">
            <a:spAutoFit/>
          </a:bodyPr>
          <a:lstStyle/>
          <a:p>
            <a:pPr algn="ctr"/>
            <a:r>
              <a:rPr lang="en-US" sz="2000" dirty="0">
                <a:latin typeface="Helvetica" pitchFamily="2" charset="0"/>
                <a:cs typeface="Gill Sans" panose="020B0502020104020203" pitchFamily="34" charset="-79"/>
              </a:rPr>
              <a:t>Generic</a:t>
            </a:r>
          </a:p>
        </p:txBody>
      </p:sp>
      <p:sp>
        <p:nvSpPr>
          <p:cNvPr id="5" name="Oval 4">
            <a:extLst>
              <a:ext uri="{FF2B5EF4-FFF2-40B4-BE49-F238E27FC236}">
                <a16:creationId xmlns:a16="http://schemas.microsoft.com/office/drawing/2014/main" id="{BF7FC06F-DF72-5C39-713E-208042A7A757}"/>
              </a:ext>
            </a:extLst>
          </p:cNvPr>
          <p:cNvSpPr/>
          <p:nvPr/>
        </p:nvSpPr>
        <p:spPr>
          <a:xfrm>
            <a:off x="9073152" y="3392397"/>
            <a:ext cx="648308" cy="94468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516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B4088535-92C8-E131-80D5-421DE8BAE5C5}"/>
              </a:ext>
            </a:extLst>
          </p:cNvPr>
          <p:cNvSpPr>
            <a:spLocks noGrp="1"/>
          </p:cNvSpPr>
          <p:nvPr>
            <p:ph idx="1"/>
          </p:nvPr>
        </p:nvSpPr>
        <p:spPr>
          <a:xfrm>
            <a:off x="838200" y="1543237"/>
            <a:ext cx="10515600" cy="4351338"/>
          </a:xfrm>
        </p:spPr>
        <p:txBody>
          <a:bodyPr/>
          <a:lstStyle/>
          <a:p>
            <a:pPr marL="0" indent="0">
              <a:buNone/>
            </a:pPr>
            <a:r>
              <a:rPr lang="en-US" dirty="0"/>
              <a:t>Fine-tuning models on a per-person basis for improved fidelity</a:t>
            </a:r>
          </a:p>
        </p:txBody>
      </p:sp>
      <p:pic>
        <p:nvPicPr>
          <p:cNvPr id="4" name="Picture 3">
            <a:extLst>
              <a:ext uri="{FF2B5EF4-FFF2-40B4-BE49-F238E27FC236}">
                <a16:creationId xmlns:a16="http://schemas.microsoft.com/office/drawing/2014/main" id="{B56DDC1E-7E09-5C33-17CF-93E8C24DBB9D}"/>
              </a:ext>
            </a:extLst>
          </p:cNvPr>
          <p:cNvPicPr>
            <a:picLocks noChangeAspect="1"/>
          </p:cNvPicPr>
          <p:nvPr/>
        </p:nvPicPr>
        <p:blipFill rotWithShape="1">
          <a:blip r:embed="rId3"/>
          <a:srcRect l="25153" t="80722"/>
          <a:stretch/>
        </p:blipFill>
        <p:spPr>
          <a:xfrm>
            <a:off x="838200" y="2608875"/>
            <a:ext cx="10363200" cy="3452788"/>
          </a:xfrm>
          <a:prstGeom prst="rect">
            <a:avLst/>
          </a:prstGeom>
        </p:spPr>
      </p:pic>
      <p:sp>
        <p:nvSpPr>
          <p:cNvPr id="2" name="Title 1">
            <a:extLst>
              <a:ext uri="{FF2B5EF4-FFF2-40B4-BE49-F238E27FC236}">
                <a16:creationId xmlns:a16="http://schemas.microsoft.com/office/drawing/2014/main" id="{5B9DF372-4E93-1A46-8869-C8474C026409}"/>
              </a:ext>
            </a:extLst>
          </p:cNvPr>
          <p:cNvSpPr>
            <a:spLocks noGrp="1"/>
          </p:cNvSpPr>
          <p:nvPr>
            <p:ph type="title"/>
          </p:nvPr>
        </p:nvSpPr>
        <p:spPr/>
        <p:txBody>
          <a:bodyPr/>
          <a:lstStyle/>
          <a:p>
            <a:r>
              <a:rPr lang="en-US" dirty="0"/>
              <a:t>Personalized models</a:t>
            </a:r>
          </a:p>
        </p:txBody>
      </p:sp>
      <p:sp>
        <p:nvSpPr>
          <p:cNvPr id="6" name="Oval 5">
            <a:extLst>
              <a:ext uri="{FF2B5EF4-FFF2-40B4-BE49-F238E27FC236}">
                <a16:creationId xmlns:a16="http://schemas.microsoft.com/office/drawing/2014/main" id="{47E9D4ED-DF97-615F-E4CB-BC099DD19490}"/>
              </a:ext>
            </a:extLst>
          </p:cNvPr>
          <p:cNvSpPr/>
          <p:nvPr/>
        </p:nvSpPr>
        <p:spPr>
          <a:xfrm>
            <a:off x="9073152" y="4234561"/>
            <a:ext cx="1078149" cy="94468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EAF97EC-2AA6-CE63-96C5-F44881E59486}"/>
              </a:ext>
            </a:extLst>
          </p:cNvPr>
          <p:cNvSpPr txBox="1"/>
          <p:nvPr/>
        </p:nvSpPr>
        <p:spPr>
          <a:xfrm>
            <a:off x="1850498" y="2208765"/>
            <a:ext cx="1243750" cy="400110"/>
          </a:xfrm>
          <a:prstGeom prst="rect">
            <a:avLst/>
          </a:prstGeom>
          <a:noFill/>
        </p:spPr>
        <p:txBody>
          <a:bodyPr wrap="square" rtlCol="0">
            <a:spAutoFit/>
          </a:bodyPr>
          <a:lstStyle/>
          <a:p>
            <a:pPr algn="ctr"/>
            <a:r>
              <a:rPr lang="en-US" sz="2000" dirty="0">
                <a:latin typeface="Helvetica" pitchFamily="2" charset="0"/>
                <a:cs typeface="Gill Sans" panose="020B0502020104020203" pitchFamily="34" charset="-79"/>
              </a:rPr>
              <a:t>Target</a:t>
            </a:r>
          </a:p>
        </p:txBody>
      </p:sp>
      <p:sp>
        <p:nvSpPr>
          <p:cNvPr id="8" name="TextBox 7">
            <a:extLst>
              <a:ext uri="{FF2B5EF4-FFF2-40B4-BE49-F238E27FC236}">
                <a16:creationId xmlns:a16="http://schemas.microsoft.com/office/drawing/2014/main" id="{79351430-C851-47A4-12F7-3EC0FCC90B71}"/>
              </a:ext>
            </a:extLst>
          </p:cNvPr>
          <p:cNvSpPr txBox="1"/>
          <p:nvPr/>
        </p:nvSpPr>
        <p:spPr>
          <a:xfrm>
            <a:off x="5233699" y="2208765"/>
            <a:ext cx="1724601" cy="400110"/>
          </a:xfrm>
          <a:prstGeom prst="rect">
            <a:avLst/>
          </a:prstGeom>
          <a:noFill/>
        </p:spPr>
        <p:txBody>
          <a:bodyPr wrap="square" rtlCol="0">
            <a:spAutoFit/>
          </a:bodyPr>
          <a:lstStyle/>
          <a:p>
            <a:pPr algn="ctr"/>
            <a:r>
              <a:rPr lang="en-US" sz="2000" dirty="0">
                <a:latin typeface="Helvetica" pitchFamily="2" charset="0"/>
                <a:cs typeface="Gill Sans" panose="020B0502020104020203" pitchFamily="34" charset="-79"/>
              </a:rPr>
              <a:t>Personalized</a:t>
            </a:r>
          </a:p>
        </p:txBody>
      </p:sp>
      <p:sp>
        <p:nvSpPr>
          <p:cNvPr id="13" name="TextBox 12">
            <a:extLst>
              <a:ext uri="{FF2B5EF4-FFF2-40B4-BE49-F238E27FC236}">
                <a16:creationId xmlns:a16="http://schemas.microsoft.com/office/drawing/2014/main" id="{DA5026E2-345B-D6E0-7EB9-A93CD2B8FA2A}"/>
              </a:ext>
            </a:extLst>
          </p:cNvPr>
          <p:cNvSpPr txBox="1"/>
          <p:nvPr/>
        </p:nvSpPr>
        <p:spPr>
          <a:xfrm>
            <a:off x="8643311" y="2223330"/>
            <a:ext cx="1507990" cy="400110"/>
          </a:xfrm>
          <a:prstGeom prst="rect">
            <a:avLst/>
          </a:prstGeom>
          <a:noFill/>
        </p:spPr>
        <p:txBody>
          <a:bodyPr wrap="square" rtlCol="0">
            <a:spAutoFit/>
          </a:bodyPr>
          <a:lstStyle/>
          <a:p>
            <a:pPr algn="ctr"/>
            <a:r>
              <a:rPr lang="en-US" sz="2000" dirty="0">
                <a:latin typeface="Helvetica" pitchFamily="2" charset="0"/>
                <a:cs typeface="Gill Sans" panose="020B0502020104020203" pitchFamily="34" charset="-79"/>
              </a:rPr>
              <a:t>Generic</a:t>
            </a:r>
          </a:p>
        </p:txBody>
      </p:sp>
    </p:spTree>
    <p:extLst>
      <p:ext uri="{BB962C8B-B14F-4D97-AF65-F5344CB8AC3E}">
        <p14:creationId xmlns:p14="http://schemas.microsoft.com/office/powerpoint/2010/main" val="32240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3E247-1335-004D-A6B6-FE0FC5D3285B}"/>
              </a:ext>
            </a:extLst>
          </p:cNvPr>
          <p:cNvSpPr>
            <a:spLocks noGrp="1"/>
          </p:cNvSpPr>
          <p:nvPr>
            <p:ph type="title"/>
          </p:nvPr>
        </p:nvSpPr>
        <p:spPr/>
        <p:txBody>
          <a:bodyPr/>
          <a:lstStyle/>
          <a:p>
            <a:r>
              <a:rPr lang="en-US" dirty="0"/>
              <a:t>Efficient Inference</a:t>
            </a:r>
          </a:p>
        </p:txBody>
      </p:sp>
      <p:sp>
        <p:nvSpPr>
          <p:cNvPr id="3" name="Content Placeholder 2">
            <a:extLst>
              <a:ext uri="{FF2B5EF4-FFF2-40B4-BE49-F238E27FC236}">
                <a16:creationId xmlns:a16="http://schemas.microsoft.com/office/drawing/2014/main" id="{96E0396A-D788-6469-B027-7BE0E8BB098A}"/>
              </a:ext>
            </a:extLst>
          </p:cNvPr>
          <p:cNvSpPr txBox="1">
            <a:spLocks/>
          </p:cNvSpPr>
          <p:nvPr/>
        </p:nvSpPr>
        <p:spPr>
          <a:xfrm>
            <a:off x="838199" y="187161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4" name="Content Placeholder 2">
            <a:extLst>
              <a:ext uri="{FF2B5EF4-FFF2-40B4-BE49-F238E27FC236}">
                <a16:creationId xmlns:a16="http://schemas.microsoft.com/office/drawing/2014/main" id="{80A19D3D-3216-11EA-EA2C-3563930487D2}"/>
              </a:ext>
            </a:extLst>
          </p:cNvPr>
          <p:cNvSpPr txBox="1">
            <a:spLocks/>
          </p:cNvSpPr>
          <p:nvPr/>
        </p:nvSpPr>
        <p:spPr>
          <a:xfrm>
            <a:off x="838200" y="154323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Most models are designed for 256x256 resolutions</a:t>
            </a:r>
          </a:p>
          <a:p>
            <a:r>
              <a:rPr lang="en-US" dirty="0"/>
              <a:t>Naively re-using the same model for larger resolution results in large compute costs</a:t>
            </a:r>
          </a:p>
        </p:txBody>
      </p:sp>
      <p:graphicFrame>
        <p:nvGraphicFramePr>
          <p:cNvPr id="7" name="Table 10">
            <a:extLst>
              <a:ext uri="{FF2B5EF4-FFF2-40B4-BE49-F238E27FC236}">
                <a16:creationId xmlns:a16="http://schemas.microsoft.com/office/drawing/2014/main" id="{191141FA-19F2-1E7B-9B87-4510BF0DE6A2}"/>
              </a:ext>
            </a:extLst>
          </p:cNvPr>
          <p:cNvGraphicFramePr>
            <a:graphicFrameLocks/>
          </p:cNvGraphicFramePr>
          <p:nvPr/>
        </p:nvGraphicFramePr>
        <p:xfrm>
          <a:off x="2380129" y="2825265"/>
          <a:ext cx="7431740" cy="4032735"/>
        </p:xfrm>
        <a:graphic>
          <a:graphicData uri="http://schemas.openxmlformats.org/drawingml/2006/table">
            <a:tbl>
              <a:tblPr firstRow="1" bandRow="1">
                <a:tableStyleId>{5C22544A-7EE6-4342-B048-85BDC9FD1C3A}</a:tableStyleId>
              </a:tblPr>
              <a:tblGrid>
                <a:gridCol w="2328581">
                  <a:extLst>
                    <a:ext uri="{9D8B030D-6E8A-4147-A177-3AD203B41FA5}">
                      <a16:colId xmlns:a16="http://schemas.microsoft.com/office/drawing/2014/main" val="4050429904"/>
                    </a:ext>
                  </a:extLst>
                </a:gridCol>
                <a:gridCol w="1573306">
                  <a:extLst>
                    <a:ext uri="{9D8B030D-6E8A-4147-A177-3AD203B41FA5}">
                      <a16:colId xmlns:a16="http://schemas.microsoft.com/office/drawing/2014/main" val="389869115"/>
                    </a:ext>
                  </a:extLst>
                </a:gridCol>
                <a:gridCol w="1671918">
                  <a:extLst>
                    <a:ext uri="{9D8B030D-6E8A-4147-A177-3AD203B41FA5}">
                      <a16:colId xmlns:a16="http://schemas.microsoft.com/office/drawing/2014/main" val="852604165"/>
                    </a:ext>
                  </a:extLst>
                </a:gridCol>
                <a:gridCol w="1857935">
                  <a:extLst>
                    <a:ext uri="{9D8B030D-6E8A-4147-A177-3AD203B41FA5}">
                      <a16:colId xmlns:a16="http://schemas.microsoft.com/office/drawing/2014/main" val="359466672"/>
                    </a:ext>
                  </a:extLst>
                </a:gridCol>
              </a:tblGrid>
              <a:tr h="806547">
                <a:tc>
                  <a:txBody>
                    <a:bodyPr/>
                    <a:lstStyle/>
                    <a:p>
                      <a:pPr algn="ctr"/>
                      <a:endParaRPr lang="en-US" sz="2800" b="0" i="0" dirty="0">
                        <a:latin typeface="Gill Sans Light" panose="020B0302020104020203" pitchFamily="34" charset="-79"/>
                        <a:cs typeface="Gill Sans Light" panose="020B0302020104020203" pitchFamily="34" charset="-79"/>
                      </a:endParaRPr>
                    </a:p>
                  </a:txBody>
                  <a:tcPr/>
                </a:tc>
                <a:tc gridSpan="3">
                  <a:txBody>
                    <a:bodyPr/>
                    <a:lstStyle/>
                    <a:p>
                      <a:pPr algn="ctr"/>
                      <a:r>
                        <a:rPr lang="en-US" sz="2800" b="0" i="0" dirty="0">
                          <a:latin typeface="Gill Sans Light" panose="020B0302020104020203" pitchFamily="34" charset="-79"/>
                          <a:cs typeface="Gill Sans Light" panose="020B0302020104020203" pitchFamily="34" charset="-79"/>
                        </a:rPr>
                        <a:t>First-Order Motion Model</a:t>
                      </a:r>
                    </a:p>
                  </a:txBody>
                  <a:tcPr/>
                </a:tc>
                <a:tc hMerge="1">
                  <a:txBody>
                    <a:bodyPr/>
                    <a:lstStyle/>
                    <a:p>
                      <a:pPr algn="r"/>
                      <a:endParaRPr lang="en-US" sz="2800" b="0" i="0" dirty="0">
                        <a:latin typeface="Gill Sans Light" panose="020B0302020104020203" pitchFamily="34" charset="-79"/>
                        <a:cs typeface="Gill Sans Light" panose="020B0302020104020203" pitchFamily="34" charset="-79"/>
                      </a:endParaRPr>
                    </a:p>
                  </a:txBody>
                  <a:tcPr/>
                </a:tc>
                <a:tc h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2800" b="0" i="0" dirty="0">
                        <a:latin typeface="Gill Sans Light" panose="020B0302020104020203" pitchFamily="34" charset="-79"/>
                        <a:cs typeface="Gill Sans Light" panose="020B0302020104020203" pitchFamily="34" charset="-79"/>
                      </a:endParaRPr>
                    </a:p>
                  </a:txBody>
                  <a:tcPr/>
                </a:tc>
                <a:extLst>
                  <a:ext uri="{0D108BD9-81ED-4DB2-BD59-A6C34878D82A}">
                    <a16:rowId xmlns:a16="http://schemas.microsoft.com/office/drawing/2014/main" val="554036668"/>
                  </a:ext>
                </a:extLst>
              </a:tr>
              <a:tr h="806547">
                <a:tc>
                  <a:txBody>
                    <a:bodyPr/>
                    <a:lstStyle/>
                    <a:p>
                      <a:pPr algn="ctr"/>
                      <a:r>
                        <a:rPr lang="en-US" sz="2800" b="0" i="0" dirty="0">
                          <a:solidFill>
                            <a:schemeClr val="bg1"/>
                          </a:solidFill>
                          <a:latin typeface="Gill Sans Light" panose="020B0302020104020203" pitchFamily="34" charset="-79"/>
                          <a:cs typeface="Gill Sans Light" panose="020B0302020104020203" pitchFamily="34" charset="-79"/>
                        </a:rPr>
                        <a:t>GPU</a:t>
                      </a:r>
                    </a:p>
                  </a:txBody>
                  <a:tcPr>
                    <a:solidFill>
                      <a:schemeClr val="accent1"/>
                    </a:solidFill>
                  </a:tcPr>
                </a:tc>
                <a:tc>
                  <a:txBody>
                    <a:bodyPr/>
                    <a:lstStyle/>
                    <a:p>
                      <a:pPr algn="ctr"/>
                      <a:r>
                        <a:rPr lang="en-US" sz="2800" b="0" i="0" dirty="0">
                          <a:solidFill>
                            <a:schemeClr val="bg1"/>
                          </a:solidFill>
                          <a:latin typeface="Gill Sans Light" panose="020B0302020104020203" pitchFamily="34" charset="-79"/>
                          <a:cs typeface="Gill Sans Light" panose="020B0302020104020203" pitchFamily="34" charset="-79"/>
                        </a:rPr>
                        <a:t>256x256</a:t>
                      </a:r>
                    </a:p>
                  </a:txBody>
                  <a:tcPr>
                    <a:solidFill>
                      <a:schemeClr val="accent1"/>
                    </a:solidFill>
                  </a:tcPr>
                </a:tc>
                <a:tc>
                  <a:txBody>
                    <a:bodyPr/>
                    <a:lstStyle/>
                    <a:p>
                      <a:pPr algn="ctr"/>
                      <a:r>
                        <a:rPr lang="en-US" sz="2800" b="0" i="0" dirty="0">
                          <a:solidFill>
                            <a:schemeClr val="bg1"/>
                          </a:solidFill>
                          <a:latin typeface="Gill Sans Light" panose="020B0302020104020203" pitchFamily="34" charset="-79"/>
                          <a:cs typeface="Gill Sans Light" panose="020B0302020104020203" pitchFamily="34" charset="-79"/>
                        </a:rPr>
                        <a:t>512x512</a:t>
                      </a:r>
                    </a:p>
                  </a:txBody>
                  <a:tcP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0" dirty="0">
                          <a:solidFill>
                            <a:schemeClr val="bg1"/>
                          </a:solidFill>
                          <a:latin typeface="Gill Sans Light" panose="020B0302020104020203" pitchFamily="34" charset="-79"/>
                          <a:cs typeface="Gill Sans Light" panose="020B0302020104020203" pitchFamily="34" charset="-79"/>
                        </a:rPr>
                        <a:t>1024x1024</a:t>
                      </a:r>
                    </a:p>
                  </a:txBody>
                  <a:tcPr>
                    <a:solidFill>
                      <a:schemeClr val="accent1"/>
                    </a:solidFill>
                  </a:tcPr>
                </a:tc>
                <a:extLst>
                  <a:ext uri="{0D108BD9-81ED-4DB2-BD59-A6C34878D82A}">
                    <a16:rowId xmlns:a16="http://schemas.microsoft.com/office/drawing/2014/main" val="3255308002"/>
                  </a:ext>
                </a:extLst>
              </a:tr>
              <a:tr h="806547">
                <a:tc>
                  <a:txBody>
                    <a:bodyPr/>
                    <a:lstStyle/>
                    <a:p>
                      <a:pPr algn="r"/>
                      <a:r>
                        <a:rPr lang="en-US" sz="2800" b="0" i="0" dirty="0" err="1">
                          <a:latin typeface="Gill Sans Light" panose="020B0302020104020203" pitchFamily="34" charset="-79"/>
                          <a:cs typeface="Gill Sans Light" panose="020B0302020104020203" pitchFamily="34" charset="-79"/>
                        </a:rPr>
                        <a:t>TitanX</a:t>
                      </a:r>
                      <a:endParaRPr lang="en-US" sz="2800" b="0" i="0" dirty="0">
                        <a:latin typeface="Gill Sans Light" panose="020B0302020104020203" pitchFamily="34" charset="-79"/>
                        <a:cs typeface="Gill Sans Light" panose="020B0302020104020203" pitchFamily="34" charset="-79"/>
                      </a:endParaRPr>
                    </a:p>
                  </a:txBody>
                  <a:tcPr/>
                </a:tc>
                <a:tc>
                  <a:txBody>
                    <a:bodyPr/>
                    <a:lstStyle/>
                    <a:p>
                      <a:pPr algn="r"/>
                      <a:r>
                        <a:rPr lang="en-US" sz="2800" b="0" i="0" dirty="0">
                          <a:latin typeface="Gill Sans Light" panose="020B0302020104020203" pitchFamily="34" charset="-79"/>
                          <a:cs typeface="Gill Sans Light" panose="020B0302020104020203" pitchFamily="34" charset="-79"/>
                        </a:rPr>
                        <a:t>17.35 </a:t>
                      </a:r>
                      <a:r>
                        <a:rPr lang="en-US" sz="2800" b="0" i="0" dirty="0" err="1">
                          <a:latin typeface="Gill Sans Light" panose="020B0302020104020203" pitchFamily="34" charset="-79"/>
                          <a:cs typeface="Gill Sans Light" panose="020B0302020104020203" pitchFamily="34" charset="-79"/>
                        </a:rPr>
                        <a:t>ms</a:t>
                      </a:r>
                      <a:endParaRPr lang="en-US" sz="2800" b="0" i="0" dirty="0">
                        <a:latin typeface="Gill Sans Light" panose="020B0302020104020203" pitchFamily="34" charset="-79"/>
                        <a:cs typeface="Gill Sans Light" panose="020B0302020104020203" pitchFamily="34" charset="-79"/>
                      </a:endParaRPr>
                    </a:p>
                  </a:txBody>
                  <a:tcPr/>
                </a:tc>
                <a:tc>
                  <a:txBody>
                    <a:bodyPr/>
                    <a:lstStyle/>
                    <a:p>
                      <a:pPr algn="r"/>
                      <a:r>
                        <a:rPr lang="en-US" sz="2800" b="0" i="0" dirty="0">
                          <a:latin typeface="Gill Sans Light" panose="020B0302020104020203" pitchFamily="34" charset="-79"/>
                          <a:cs typeface="Gill Sans Light" panose="020B0302020104020203" pitchFamily="34" charset="-79"/>
                        </a:rPr>
                        <a:t>50.13 </a:t>
                      </a:r>
                      <a:r>
                        <a:rPr lang="en-US" sz="2800" b="0" i="0" dirty="0" err="1">
                          <a:latin typeface="Gill Sans Light" panose="020B0302020104020203" pitchFamily="34" charset="-79"/>
                          <a:cs typeface="Gill Sans Light" panose="020B0302020104020203" pitchFamily="34" charset="-79"/>
                        </a:rPr>
                        <a:t>ms</a:t>
                      </a:r>
                      <a:endParaRPr lang="en-US" sz="2800" b="0" i="0" dirty="0">
                        <a:latin typeface="Gill Sans Light" panose="020B0302020104020203" pitchFamily="34" charset="-79"/>
                        <a:cs typeface="Gill Sans Light" panose="020B0302020104020203" pitchFamily="34" charset="-79"/>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b="0" i="0" dirty="0">
                          <a:latin typeface="Gill Sans Light" panose="020B0302020104020203" pitchFamily="34" charset="-79"/>
                          <a:cs typeface="Gill Sans Light" panose="020B0302020104020203" pitchFamily="34" charset="-79"/>
                        </a:rPr>
                        <a:t>187.30 </a:t>
                      </a:r>
                      <a:r>
                        <a:rPr lang="en-US" sz="2800" b="0" i="0" dirty="0" err="1">
                          <a:latin typeface="Gill Sans Light" panose="020B0302020104020203" pitchFamily="34" charset="-79"/>
                          <a:cs typeface="Gill Sans Light" panose="020B0302020104020203" pitchFamily="34" charset="-79"/>
                        </a:rPr>
                        <a:t>ms</a:t>
                      </a:r>
                      <a:endParaRPr lang="en-US" sz="2800" b="0" i="0" dirty="0">
                        <a:latin typeface="Gill Sans Light" panose="020B0302020104020203" pitchFamily="34" charset="-79"/>
                        <a:cs typeface="Gill Sans Light" panose="020B0302020104020203" pitchFamily="34" charset="-79"/>
                      </a:endParaRPr>
                    </a:p>
                  </a:txBody>
                  <a:tcPr/>
                </a:tc>
                <a:extLst>
                  <a:ext uri="{0D108BD9-81ED-4DB2-BD59-A6C34878D82A}">
                    <a16:rowId xmlns:a16="http://schemas.microsoft.com/office/drawing/2014/main" val="2756992450"/>
                  </a:ext>
                </a:extLst>
              </a:tr>
              <a:tr h="806547">
                <a:tc>
                  <a:txBody>
                    <a:bodyPr/>
                    <a:lstStyle/>
                    <a:p>
                      <a:pPr algn="r"/>
                      <a:r>
                        <a:rPr lang="en-US" sz="2800" b="0" i="0" dirty="0">
                          <a:latin typeface="Gill Sans Light" panose="020B0302020104020203" pitchFamily="34" charset="-79"/>
                          <a:cs typeface="Gill Sans Light" panose="020B0302020104020203" pitchFamily="34" charset="-79"/>
                        </a:rPr>
                        <a:t>NVIDIA V100</a:t>
                      </a:r>
                    </a:p>
                  </a:txBody>
                  <a:tcPr/>
                </a:tc>
                <a:tc>
                  <a:txBody>
                    <a:bodyPr/>
                    <a:lstStyle/>
                    <a:p>
                      <a:pPr algn="r"/>
                      <a:r>
                        <a:rPr lang="en-US" sz="2800" b="0" i="0" dirty="0">
                          <a:latin typeface="Gill Sans Light" panose="020B0302020104020203" pitchFamily="34" charset="-79"/>
                          <a:cs typeface="Gill Sans Light" panose="020B0302020104020203" pitchFamily="34" charset="-79"/>
                        </a:rPr>
                        <a:t>12.48 </a:t>
                      </a:r>
                      <a:r>
                        <a:rPr lang="en-US" sz="2800" b="0" i="0" dirty="0" err="1">
                          <a:latin typeface="Gill Sans Light" panose="020B0302020104020203" pitchFamily="34" charset="-79"/>
                          <a:cs typeface="Gill Sans Light" panose="020B0302020104020203" pitchFamily="34" charset="-79"/>
                        </a:rPr>
                        <a:t>ms</a:t>
                      </a:r>
                      <a:endParaRPr lang="en-US" sz="2800" b="0" i="0" dirty="0">
                        <a:latin typeface="Gill Sans Light" panose="020B0302020104020203" pitchFamily="34" charset="-79"/>
                        <a:cs typeface="Gill Sans Light" panose="020B0302020104020203" pitchFamily="34" charset="-79"/>
                      </a:endParaRPr>
                    </a:p>
                  </a:txBody>
                  <a:tcPr/>
                </a:tc>
                <a:tc>
                  <a:txBody>
                    <a:bodyPr/>
                    <a:lstStyle/>
                    <a:p>
                      <a:pPr algn="r"/>
                      <a:r>
                        <a:rPr lang="en-US" sz="2800" b="0" i="0" dirty="0">
                          <a:latin typeface="Gill Sans Light" panose="020B0302020104020203" pitchFamily="34" charset="-79"/>
                          <a:cs typeface="Gill Sans Light" panose="020B0302020104020203" pitchFamily="34" charset="-79"/>
                        </a:rPr>
                        <a:t>33.11 </a:t>
                      </a:r>
                      <a:r>
                        <a:rPr lang="en-US" sz="2800" b="0" i="0" dirty="0" err="1">
                          <a:latin typeface="Gill Sans Light" panose="020B0302020104020203" pitchFamily="34" charset="-79"/>
                          <a:cs typeface="Gill Sans Light" panose="020B0302020104020203" pitchFamily="34" charset="-79"/>
                        </a:rPr>
                        <a:t>ms</a:t>
                      </a:r>
                      <a:endParaRPr lang="en-US" sz="2800" b="0" i="0" dirty="0">
                        <a:latin typeface="Gill Sans Light" panose="020B0302020104020203" pitchFamily="34" charset="-79"/>
                        <a:cs typeface="Gill Sans Light" panose="020B0302020104020203" pitchFamily="34" charset="-79"/>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b="0" i="0" dirty="0">
                          <a:latin typeface="Gill Sans Light" panose="020B0302020104020203" pitchFamily="34" charset="-79"/>
                          <a:cs typeface="Gill Sans Light" panose="020B0302020104020203" pitchFamily="34" charset="-79"/>
                        </a:rPr>
                        <a:t>117.27 </a:t>
                      </a:r>
                      <a:r>
                        <a:rPr lang="en-US" sz="2800" b="0" i="0" dirty="0" err="1">
                          <a:latin typeface="Gill Sans Light" panose="020B0302020104020203" pitchFamily="34" charset="-79"/>
                          <a:cs typeface="Gill Sans Light" panose="020B0302020104020203" pitchFamily="34" charset="-79"/>
                        </a:rPr>
                        <a:t>ms</a:t>
                      </a:r>
                      <a:endParaRPr lang="en-US" sz="2800" b="0" i="0" dirty="0">
                        <a:latin typeface="Gill Sans Light" panose="020B0302020104020203" pitchFamily="34" charset="-79"/>
                        <a:cs typeface="Gill Sans Light" panose="020B0302020104020203" pitchFamily="34" charset="-79"/>
                      </a:endParaRPr>
                    </a:p>
                  </a:txBody>
                  <a:tcPr/>
                </a:tc>
                <a:extLst>
                  <a:ext uri="{0D108BD9-81ED-4DB2-BD59-A6C34878D82A}">
                    <a16:rowId xmlns:a16="http://schemas.microsoft.com/office/drawing/2014/main" val="4102353775"/>
                  </a:ext>
                </a:extLst>
              </a:tr>
              <a:tr h="806547">
                <a:tc>
                  <a:txBody>
                    <a:bodyPr/>
                    <a:lstStyle/>
                    <a:p>
                      <a:pPr algn="r"/>
                      <a:r>
                        <a:rPr lang="en-US" sz="2800" b="0" i="0" dirty="0">
                          <a:latin typeface="Gill Sans Light" panose="020B0302020104020203" pitchFamily="34" charset="-79"/>
                          <a:cs typeface="Gill Sans Light" panose="020B0302020104020203" pitchFamily="34" charset="-79"/>
                        </a:rPr>
                        <a:t>NVIDIA A100</a:t>
                      </a:r>
                    </a:p>
                  </a:txBody>
                  <a:tcPr/>
                </a:tc>
                <a:tc>
                  <a:txBody>
                    <a:bodyPr/>
                    <a:lstStyle/>
                    <a:p>
                      <a:pPr algn="r"/>
                      <a:r>
                        <a:rPr lang="en-US" sz="2800" b="0" i="0" dirty="0">
                          <a:latin typeface="Gill Sans Light" panose="020B0302020104020203" pitchFamily="34" charset="-79"/>
                          <a:cs typeface="Gill Sans Light" panose="020B0302020104020203" pitchFamily="34" charset="-79"/>
                        </a:rPr>
                        <a:t>8.19 </a:t>
                      </a:r>
                      <a:r>
                        <a:rPr lang="en-US" sz="2800" b="0" i="0" dirty="0" err="1">
                          <a:latin typeface="Gill Sans Light" panose="020B0302020104020203" pitchFamily="34" charset="-79"/>
                          <a:cs typeface="Gill Sans Light" panose="020B0302020104020203" pitchFamily="34" charset="-79"/>
                        </a:rPr>
                        <a:t>ms</a:t>
                      </a:r>
                      <a:endParaRPr lang="en-US" sz="2800" b="0" i="0" dirty="0">
                        <a:latin typeface="Gill Sans Light" panose="020B0302020104020203" pitchFamily="34" charset="-79"/>
                        <a:cs typeface="Gill Sans Light" panose="020B0302020104020203" pitchFamily="34" charset="-79"/>
                      </a:endParaRPr>
                    </a:p>
                  </a:txBody>
                  <a:tcPr/>
                </a:tc>
                <a:tc>
                  <a:txBody>
                    <a:bodyPr/>
                    <a:lstStyle/>
                    <a:p>
                      <a:pPr algn="r"/>
                      <a:r>
                        <a:rPr lang="en-US" sz="2800" b="0" i="0">
                          <a:latin typeface="Gill Sans Light" panose="020B0302020104020203" pitchFamily="34" charset="-79"/>
                          <a:cs typeface="Gill Sans Light" panose="020B0302020104020203" pitchFamily="34" charset="-79"/>
                        </a:rPr>
                        <a:t>12.76 ms</a:t>
                      </a:r>
                      <a:endParaRPr lang="en-US" sz="2800" b="0" i="0" dirty="0">
                        <a:latin typeface="Gill Sans Light" panose="020B0302020104020203" pitchFamily="34" charset="-79"/>
                        <a:cs typeface="Gill Sans Light" panose="020B0302020104020203" pitchFamily="34" charset="-79"/>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b="0" i="0" dirty="0">
                          <a:latin typeface="Gill Sans Light" panose="020B0302020104020203" pitchFamily="34" charset="-79"/>
                          <a:cs typeface="Gill Sans Light" panose="020B0302020104020203" pitchFamily="34" charset="-79"/>
                        </a:rPr>
                        <a:t>32.96 </a:t>
                      </a:r>
                      <a:r>
                        <a:rPr lang="en-US" sz="2800" b="0" i="0" dirty="0" err="1">
                          <a:latin typeface="Gill Sans Light" panose="020B0302020104020203" pitchFamily="34" charset="-79"/>
                          <a:cs typeface="Gill Sans Light" panose="020B0302020104020203" pitchFamily="34" charset="-79"/>
                        </a:rPr>
                        <a:t>ms</a:t>
                      </a:r>
                      <a:endParaRPr lang="en-US" sz="2800" b="0" i="0" dirty="0">
                        <a:latin typeface="Gill Sans Light" panose="020B0302020104020203" pitchFamily="34" charset="-79"/>
                        <a:cs typeface="Gill Sans Light" panose="020B0302020104020203" pitchFamily="34" charset="-79"/>
                      </a:endParaRPr>
                    </a:p>
                  </a:txBody>
                  <a:tcPr/>
                </a:tc>
                <a:extLst>
                  <a:ext uri="{0D108BD9-81ED-4DB2-BD59-A6C34878D82A}">
                    <a16:rowId xmlns:a16="http://schemas.microsoft.com/office/drawing/2014/main" val="2523960431"/>
                  </a:ext>
                </a:extLst>
              </a:tr>
            </a:tbl>
          </a:graphicData>
        </a:graphic>
      </p:graphicFrame>
      <p:sp>
        <p:nvSpPr>
          <p:cNvPr id="5" name="Rectangle 4">
            <a:extLst>
              <a:ext uri="{FF2B5EF4-FFF2-40B4-BE49-F238E27FC236}">
                <a16:creationId xmlns:a16="http://schemas.microsoft.com/office/drawing/2014/main" id="{95DF3130-5855-F790-E6BA-B085EA934A00}"/>
              </a:ext>
            </a:extLst>
          </p:cNvPr>
          <p:cNvSpPr/>
          <p:nvPr/>
        </p:nvSpPr>
        <p:spPr>
          <a:xfrm>
            <a:off x="1379858" y="3395791"/>
            <a:ext cx="9432283" cy="148696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prstClr val="black"/>
                </a:solidFill>
                <a:latin typeface="Gill Sans" panose="020B0502020104020203" pitchFamily="34" charset="-79"/>
                <a:cs typeface="Gill Sans" panose="020B0502020104020203" pitchFamily="34" charset="-79"/>
              </a:rPr>
              <a:t>As the input resolution increases, operations per pixel must decrease</a:t>
            </a:r>
          </a:p>
        </p:txBody>
      </p:sp>
      <p:sp>
        <p:nvSpPr>
          <p:cNvPr id="6" name="TextBox 5">
            <a:extLst>
              <a:ext uri="{FF2B5EF4-FFF2-40B4-BE49-F238E27FC236}">
                <a16:creationId xmlns:a16="http://schemas.microsoft.com/office/drawing/2014/main" id="{6827A597-E2F0-67B6-BF50-304707DC817C}"/>
              </a:ext>
            </a:extLst>
          </p:cNvPr>
          <p:cNvSpPr txBox="1"/>
          <p:nvPr/>
        </p:nvSpPr>
        <p:spPr>
          <a:xfrm>
            <a:off x="132598" y="5525168"/>
            <a:ext cx="3986213" cy="707886"/>
          </a:xfrm>
          <a:prstGeom prst="rect">
            <a:avLst/>
          </a:prstGeom>
          <a:noFill/>
        </p:spPr>
        <p:txBody>
          <a:bodyPr wrap="square" rtlCol="0">
            <a:spAutoFit/>
          </a:bodyPr>
          <a:lstStyle/>
          <a:p>
            <a:r>
              <a:rPr lang="en-US" sz="2000" dirty="0">
                <a:latin typeface="Gill Sans Light" panose="020B0302020104020203" pitchFamily="34" charset="-79"/>
                <a:cs typeface="Gill Sans Light" panose="020B0302020104020203" pitchFamily="34" charset="-79"/>
              </a:rPr>
              <a:t>Real-time deadline:</a:t>
            </a:r>
          </a:p>
          <a:p>
            <a:r>
              <a:rPr lang="en-US" sz="2000" dirty="0">
                <a:latin typeface="Gill Sans Light" panose="020B0302020104020203" pitchFamily="34" charset="-79"/>
                <a:cs typeface="Gill Sans Light" panose="020B0302020104020203" pitchFamily="34" charset="-79"/>
              </a:rPr>
              <a:t>33 </a:t>
            </a:r>
            <a:r>
              <a:rPr lang="en-US" sz="2000" dirty="0" err="1">
                <a:latin typeface="Gill Sans Light" panose="020B0302020104020203" pitchFamily="34" charset="-79"/>
                <a:cs typeface="Gill Sans Light" panose="020B0302020104020203" pitchFamily="34" charset="-79"/>
              </a:rPr>
              <a:t>ms</a:t>
            </a:r>
            <a:r>
              <a:rPr lang="en-US" sz="2000" dirty="0">
                <a:latin typeface="Gill Sans Light" panose="020B0302020104020203" pitchFamily="34" charset="-79"/>
                <a:cs typeface="Gill Sans Light" panose="020B0302020104020203" pitchFamily="34" charset="-79"/>
              </a:rPr>
              <a:t> for 30 fps</a:t>
            </a:r>
          </a:p>
        </p:txBody>
      </p:sp>
    </p:spTree>
    <p:extLst>
      <p:ext uri="{BB962C8B-B14F-4D97-AF65-F5344CB8AC3E}">
        <p14:creationId xmlns:p14="http://schemas.microsoft.com/office/powerpoint/2010/main" val="262988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9" presetClass="emph" presetSubtype="0" nodeType="withEffect">
                                  <p:stCondLst>
                                    <p:cond delay="0"/>
                                  </p:stCondLst>
                                  <p:childTnLst>
                                    <p:set>
                                      <p:cBhvr>
                                        <p:cTn id="23" dur="indefinite"/>
                                        <p:tgtEl>
                                          <p:spTgt spid="7"/>
                                        </p:tgtEl>
                                        <p:attrNameLst>
                                          <p:attrName>style.opacity</p:attrName>
                                        </p:attrNameLst>
                                      </p:cBhvr>
                                      <p:to>
                                        <p:strVal val="0.05"/>
                                      </p:to>
                                    </p:set>
                                    <p:animEffect filter="image" prLst="opacity: 0.05">
                                      <p:cBhvr rctx="IE">
                                        <p:cTn id="24" dur="indefinite"/>
                                        <p:tgtEl>
                                          <p:spTgt spid="7"/>
                                        </p:tgtEl>
                                      </p:cBhvr>
                                    </p:animEffect>
                                  </p:childTnLst>
                                </p:cTn>
                              </p:par>
                              <p:par>
                                <p:cTn id="25" presetID="9" presetClass="emph" presetSubtype="0" grpId="0" nodeType="withEffect">
                                  <p:stCondLst>
                                    <p:cond delay="0"/>
                                  </p:stCondLst>
                                  <p:childTnLst>
                                    <p:set>
                                      <p:cBhvr>
                                        <p:cTn id="26" dur="indefinite"/>
                                        <p:tgtEl>
                                          <p:spTgt spid="4">
                                            <p:txEl>
                                              <p:pRg st="0" end="0"/>
                                            </p:txEl>
                                          </p:spTgt>
                                        </p:tgtEl>
                                        <p:attrNameLst>
                                          <p:attrName>style.opacity</p:attrName>
                                        </p:attrNameLst>
                                      </p:cBhvr>
                                      <p:to>
                                        <p:strVal val="0.05"/>
                                      </p:to>
                                    </p:set>
                                    <p:animEffect filter="image" prLst="opacity: 0.05">
                                      <p:cBhvr rctx="IE">
                                        <p:cTn id="27" dur="indefinite"/>
                                        <p:tgtEl>
                                          <p:spTgt spid="4">
                                            <p:txEl>
                                              <p:pRg st="0" end="0"/>
                                            </p:txEl>
                                          </p:spTgt>
                                        </p:tgtEl>
                                      </p:cBhvr>
                                    </p:animEffect>
                                  </p:childTnLst>
                                </p:cTn>
                              </p:par>
                              <p:par>
                                <p:cTn id="28" presetID="9" presetClass="emph" presetSubtype="0" grpId="0" nodeType="withEffect">
                                  <p:stCondLst>
                                    <p:cond delay="0"/>
                                  </p:stCondLst>
                                  <p:childTnLst>
                                    <p:set>
                                      <p:cBhvr>
                                        <p:cTn id="29" dur="indefinite"/>
                                        <p:tgtEl>
                                          <p:spTgt spid="4">
                                            <p:txEl>
                                              <p:pRg st="1" end="1"/>
                                            </p:txEl>
                                          </p:spTgt>
                                        </p:tgtEl>
                                        <p:attrNameLst>
                                          <p:attrName>style.opacity</p:attrName>
                                        </p:attrNameLst>
                                      </p:cBhvr>
                                      <p:to>
                                        <p:strVal val="0.05"/>
                                      </p:to>
                                    </p:set>
                                    <p:animEffect filter="image" prLst="opacity: 0.05">
                                      <p:cBhvr rctx="IE">
                                        <p:cTn id="30" dur="indefinite"/>
                                        <p:tgtEl>
                                          <p:spTgt spid="4">
                                            <p:txEl>
                                              <p:pRg st="1" end="1"/>
                                            </p:txEl>
                                          </p:spTgt>
                                        </p:tgtEl>
                                      </p:cBhvr>
                                    </p:animEffect>
                                  </p:childTnLst>
                                </p:cTn>
                              </p:par>
                              <p:par>
                                <p:cTn id="31" presetID="9" presetClass="emph" presetSubtype="0" grpId="1" nodeType="withEffect">
                                  <p:stCondLst>
                                    <p:cond delay="0"/>
                                  </p:stCondLst>
                                  <p:childTnLst>
                                    <p:set>
                                      <p:cBhvr>
                                        <p:cTn id="32" dur="indefinite"/>
                                        <p:tgtEl>
                                          <p:spTgt spid="6"/>
                                        </p:tgtEl>
                                        <p:attrNameLst>
                                          <p:attrName>style.opacity</p:attrName>
                                        </p:attrNameLst>
                                      </p:cBhvr>
                                      <p:to>
                                        <p:strVal val="0.05"/>
                                      </p:to>
                                    </p:set>
                                    <p:animEffect filter="image" prLst="opacity: 0.05">
                                      <p:cBhvr rctx="IE">
                                        <p:cTn id="33"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P spid="5" grpId="0" animBg="1"/>
      <p:bldP spid="6" grpId="0"/>
      <p:bldP spid="6"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B9FEB8-3504-85E5-DB5A-6D193EF2801E}"/>
              </a:ext>
            </a:extLst>
          </p:cNvPr>
          <p:cNvPicPr>
            <a:picLocks noChangeAspect="1"/>
          </p:cNvPicPr>
          <p:nvPr/>
        </p:nvPicPr>
        <p:blipFill>
          <a:blip r:embed="rId3"/>
          <a:stretch>
            <a:fillRect/>
          </a:stretch>
        </p:blipFill>
        <p:spPr>
          <a:xfrm>
            <a:off x="1922724" y="1142970"/>
            <a:ext cx="8346551" cy="5396646"/>
          </a:xfrm>
          <a:prstGeom prst="rect">
            <a:avLst/>
          </a:prstGeom>
        </p:spPr>
      </p:pic>
      <p:sp>
        <p:nvSpPr>
          <p:cNvPr id="2" name="Title 1">
            <a:extLst>
              <a:ext uri="{FF2B5EF4-FFF2-40B4-BE49-F238E27FC236}">
                <a16:creationId xmlns:a16="http://schemas.microsoft.com/office/drawing/2014/main" id="{5B9DF372-4E93-1A46-8869-C8474C026409}"/>
              </a:ext>
            </a:extLst>
          </p:cNvPr>
          <p:cNvSpPr>
            <a:spLocks noGrp="1"/>
          </p:cNvSpPr>
          <p:nvPr>
            <p:ph type="title"/>
          </p:nvPr>
        </p:nvSpPr>
        <p:spPr/>
        <p:txBody>
          <a:bodyPr/>
          <a:lstStyle/>
          <a:p>
            <a:r>
              <a:rPr lang="en-US" dirty="0"/>
              <a:t>Multi-scale Architecture</a:t>
            </a:r>
          </a:p>
        </p:txBody>
      </p:sp>
      <p:sp>
        <p:nvSpPr>
          <p:cNvPr id="3" name="Rectangle 2">
            <a:extLst>
              <a:ext uri="{FF2B5EF4-FFF2-40B4-BE49-F238E27FC236}">
                <a16:creationId xmlns:a16="http://schemas.microsoft.com/office/drawing/2014/main" id="{02C41CEB-7212-DBD5-A03E-7CFEA9009C0E}"/>
              </a:ext>
            </a:extLst>
          </p:cNvPr>
          <p:cNvSpPr/>
          <p:nvPr/>
        </p:nvSpPr>
        <p:spPr>
          <a:xfrm>
            <a:off x="4034220" y="4693024"/>
            <a:ext cx="4383639" cy="135815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A0F4EE8-916C-1284-67EC-A0165F7424FD}"/>
              </a:ext>
            </a:extLst>
          </p:cNvPr>
          <p:cNvSpPr txBox="1"/>
          <p:nvPr/>
        </p:nvSpPr>
        <p:spPr>
          <a:xfrm>
            <a:off x="5136776" y="6262042"/>
            <a:ext cx="5674761" cy="523220"/>
          </a:xfrm>
          <a:prstGeom prst="rect">
            <a:avLst/>
          </a:prstGeom>
          <a:noFill/>
        </p:spPr>
        <p:txBody>
          <a:bodyPr wrap="square">
            <a:spAutoFit/>
          </a:bodyPr>
          <a:lstStyle/>
          <a:p>
            <a:pPr marL="0" indent="0">
              <a:buNone/>
            </a:pPr>
            <a:r>
              <a:rPr lang="en-US" sz="2800" dirty="0">
                <a:latin typeface="Gill Sans Light" panose="020B0302020104020203" pitchFamily="34" charset="-79"/>
                <a:cs typeface="Gill Sans Light" panose="020B0302020104020203" pitchFamily="34" charset="-79"/>
              </a:rPr>
              <a:t>Motion is estimated at low-resolution</a:t>
            </a:r>
          </a:p>
        </p:txBody>
      </p:sp>
    </p:spTree>
    <p:extLst>
      <p:ext uri="{BB962C8B-B14F-4D97-AF65-F5344CB8AC3E}">
        <p14:creationId xmlns:p14="http://schemas.microsoft.com/office/powerpoint/2010/main" val="352399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B9FEB8-3504-85E5-DB5A-6D193EF2801E}"/>
              </a:ext>
            </a:extLst>
          </p:cNvPr>
          <p:cNvPicPr>
            <a:picLocks noChangeAspect="1"/>
          </p:cNvPicPr>
          <p:nvPr/>
        </p:nvPicPr>
        <p:blipFill>
          <a:blip r:embed="rId3"/>
          <a:stretch>
            <a:fillRect/>
          </a:stretch>
        </p:blipFill>
        <p:spPr>
          <a:xfrm>
            <a:off x="1922724" y="1142970"/>
            <a:ext cx="8346551" cy="5396646"/>
          </a:xfrm>
          <a:prstGeom prst="rect">
            <a:avLst/>
          </a:prstGeom>
        </p:spPr>
      </p:pic>
      <p:sp>
        <p:nvSpPr>
          <p:cNvPr id="2" name="Title 1">
            <a:extLst>
              <a:ext uri="{FF2B5EF4-FFF2-40B4-BE49-F238E27FC236}">
                <a16:creationId xmlns:a16="http://schemas.microsoft.com/office/drawing/2014/main" id="{5B9DF372-4E93-1A46-8869-C8474C026409}"/>
              </a:ext>
            </a:extLst>
          </p:cNvPr>
          <p:cNvSpPr>
            <a:spLocks noGrp="1"/>
          </p:cNvSpPr>
          <p:nvPr>
            <p:ph type="title"/>
          </p:nvPr>
        </p:nvSpPr>
        <p:spPr/>
        <p:txBody>
          <a:bodyPr/>
          <a:lstStyle/>
          <a:p>
            <a:r>
              <a:rPr lang="en-US" dirty="0"/>
              <a:t>Multi-scale Architecture</a:t>
            </a:r>
          </a:p>
        </p:txBody>
      </p:sp>
      <p:sp>
        <p:nvSpPr>
          <p:cNvPr id="3" name="L-Shape 2">
            <a:extLst>
              <a:ext uri="{FF2B5EF4-FFF2-40B4-BE49-F238E27FC236}">
                <a16:creationId xmlns:a16="http://schemas.microsoft.com/office/drawing/2014/main" id="{B20F0169-3581-67E1-E2B1-DC6B3B9C6644}"/>
              </a:ext>
            </a:extLst>
          </p:cNvPr>
          <p:cNvSpPr/>
          <p:nvPr/>
        </p:nvSpPr>
        <p:spPr>
          <a:xfrm rot="10800000">
            <a:off x="2028315" y="2030858"/>
            <a:ext cx="8135368" cy="4168588"/>
          </a:xfrm>
          <a:custGeom>
            <a:avLst/>
            <a:gdLst>
              <a:gd name="connsiteX0" fmla="*/ 0 w 8081580"/>
              <a:gd name="connsiteY0" fmla="*/ 0 h 3590364"/>
              <a:gd name="connsiteX1" fmla="*/ 1795182 w 8081580"/>
              <a:gd name="connsiteY1" fmla="*/ 0 h 3590364"/>
              <a:gd name="connsiteX2" fmla="*/ 1795182 w 8081580"/>
              <a:gd name="connsiteY2" fmla="*/ 1795182 h 3590364"/>
              <a:gd name="connsiteX3" fmla="*/ 8081580 w 8081580"/>
              <a:gd name="connsiteY3" fmla="*/ 1795182 h 3590364"/>
              <a:gd name="connsiteX4" fmla="*/ 8081580 w 8081580"/>
              <a:gd name="connsiteY4" fmla="*/ 3590364 h 3590364"/>
              <a:gd name="connsiteX5" fmla="*/ 0 w 8081580"/>
              <a:gd name="connsiteY5" fmla="*/ 3590364 h 3590364"/>
              <a:gd name="connsiteX6" fmla="*/ 0 w 8081580"/>
              <a:gd name="connsiteY6" fmla="*/ 0 h 3590364"/>
              <a:gd name="connsiteX0" fmla="*/ 0 w 8081580"/>
              <a:gd name="connsiteY0" fmla="*/ 0 h 3590364"/>
              <a:gd name="connsiteX1" fmla="*/ 1795182 w 8081580"/>
              <a:gd name="connsiteY1" fmla="*/ 0 h 3590364"/>
              <a:gd name="connsiteX2" fmla="*/ 1337982 w 8081580"/>
              <a:gd name="connsiteY2" fmla="*/ 1795182 h 3590364"/>
              <a:gd name="connsiteX3" fmla="*/ 8081580 w 8081580"/>
              <a:gd name="connsiteY3" fmla="*/ 1795182 h 3590364"/>
              <a:gd name="connsiteX4" fmla="*/ 8081580 w 8081580"/>
              <a:gd name="connsiteY4" fmla="*/ 3590364 h 3590364"/>
              <a:gd name="connsiteX5" fmla="*/ 0 w 8081580"/>
              <a:gd name="connsiteY5" fmla="*/ 3590364 h 3590364"/>
              <a:gd name="connsiteX6" fmla="*/ 0 w 8081580"/>
              <a:gd name="connsiteY6" fmla="*/ 0 h 3590364"/>
              <a:gd name="connsiteX0" fmla="*/ 0 w 8081580"/>
              <a:gd name="connsiteY0" fmla="*/ 578224 h 4168588"/>
              <a:gd name="connsiteX1" fmla="*/ 1351429 w 8081580"/>
              <a:gd name="connsiteY1" fmla="*/ 0 h 4168588"/>
              <a:gd name="connsiteX2" fmla="*/ 1337982 w 8081580"/>
              <a:gd name="connsiteY2" fmla="*/ 2373406 h 4168588"/>
              <a:gd name="connsiteX3" fmla="*/ 8081580 w 8081580"/>
              <a:gd name="connsiteY3" fmla="*/ 2373406 h 4168588"/>
              <a:gd name="connsiteX4" fmla="*/ 8081580 w 8081580"/>
              <a:gd name="connsiteY4" fmla="*/ 4168588 h 4168588"/>
              <a:gd name="connsiteX5" fmla="*/ 0 w 8081580"/>
              <a:gd name="connsiteY5" fmla="*/ 4168588 h 4168588"/>
              <a:gd name="connsiteX6" fmla="*/ 0 w 8081580"/>
              <a:gd name="connsiteY6" fmla="*/ 578224 h 4168588"/>
              <a:gd name="connsiteX0" fmla="*/ 0 w 8135368"/>
              <a:gd name="connsiteY0" fmla="*/ 0 h 4195482"/>
              <a:gd name="connsiteX1" fmla="*/ 1405217 w 8135368"/>
              <a:gd name="connsiteY1" fmla="*/ 26894 h 4195482"/>
              <a:gd name="connsiteX2" fmla="*/ 1391770 w 8135368"/>
              <a:gd name="connsiteY2" fmla="*/ 2400300 h 4195482"/>
              <a:gd name="connsiteX3" fmla="*/ 8135368 w 8135368"/>
              <a:gd name="connsiteY3" fmla="*/ 2400300 h 4195482"/>
              <a:gd name="connsiteX4" fmla="*/ 8135368 w 8135368"/>
              <a:gd name="connsiteY4" fmla="*/ 4195482 h 4195482"/>
              <a:gd name="connsiteX5" fmla="*/ 53788 w 8135368"/>
              <a:gd name="connsiteY5" fmla="*/ 4195482 h 4195482"/>
              <a:gd name="connsiteX6" fmla="*/ 0 w 8135368"/>
              <a:gd name="connsiteY6" fmla="*/ 0 h 4195482"/>
              <a:gd name="connsiteX0" fmla="*/ 0 w 8135368"/>
              <a:gd name="connsiteY0" fmla="*/ 26895 h 4168588"/>
              <a:gd name="connsiteX1" fmla="*/ 1405217 w 8135368"/>
              <a:gd name="connsiteY1" fmla="*/ 0 h 4168588"/>
              <a:gd name="connsiteX2" fmla="*/ 1391770 w 8135368"/>
              <a:gd name="connsiteY2" fmla="*/ 2373406 h 4168588"/>
              <a:gd name="connsiteX3" fmla="*/ 8135368 w 8135368"/>
              <a:gd name="connsiteY3" fmla="*/ 2373406 h 4168588"/>
              <a:gd name="connsiteX4" fmla="*/ 8135368 w 8135368"/>
              <a:gd name="connsiteY4" fmla="*/ 4168588 h 4168588"/>
              <a:gd name="connsiteX5" fmla="*/ 53788 w 8135368"/>
              <a:gd name="connsiteY5" fmla="*/ 4168588 h 4168588"/>
              <a:gd name="connsiteX6" fmla="*/ 0 w 8135368"/>
              <a:gd name="connsiteY6" fmla="*/ 26895 h 4168588"/>
              <a:gd name="connsiteX0" fmla="*/ 0 w 8135368"/>
              <a:gd name="connsiteY0" fmla="*/ 26895 h 4168588"/>
              <a:gd name="connsiteX1" fmla="*/ 1405217 w 8135368"/>
              <a:gd name="connsiteY1" fmla="*/ 0 h 4168588"/>
              <a:gd name="connsiteX2" fmla="*/ 1459005 w 8135368"/>
              <a:gd name="connsiteY2" fmla="*/ 2386853 h 4168588"/>
              <a:gd name="connsiteX3" fmla="*/ 8135368 w 8135368"/>
              <a:gd name="connsiteY3" fmla="*/ 2373406 h 4168588"/>
              <a:gd name="connsiteX4" fmla="*/ 8135368 w 8135368"/>
              <a:gd name="connsiteY4" fmla="*/ 4168588 h 4168588"/>
              <a:gd name="connsiteX5" fmla="*/ 53788 w 8135368"/>
              <a:gd name="connsiteY5" fmla="*/ 4168588 h 4168588"/>
              <a:gd name="connsiteX6" fmla="*/ 0 w 8135368"/>
              <a:gd name="connsiteY6" fmla="*/ 26895 h 4168588"/>
              <a:gd name="connsiteX0" fmla="*/ 0 w 8135368"/>
              <a:gd name="connsiteY0" fmla="*/ 26895 h 4168588"/>
              <a:gd name="connsiteX1" fmla="*/ 1485899 w 8135368"/>
              <a:gd name="connsiteY1" fmla="*/ 0 h 4168588"/>
              <a:gd name="connsiteX2" fmla="*/ 1459005 w 8135368"/>
              <a:gd name="connsiteY2" fmla="*/ 2386853 h 4168588"/>
              <a:gd name="connsiteX3" fmla="*/ 8135368 w 8135368"/>
              <a:gd name="connsiteY3" fmla="*/ 2373406 h 4168588"/>
              <a:gd name="connsiteX4" fmla="*/ 8135368 w 8135368"/>
              <a:gd name="connsiteY4" fmla="*/ 4168588 h 4168588"/>
              <a:gd name="connsiteX5" fmla="*/ 53788 w 8135368"/>
              <a:gd name="connsiteY5" fmla="*/ 4168588 h 4168588"/>
              <a:gd name="connsiteX6" fmla="*/ 0 w 8135368"/>
              <a:gd name="connsiteY6" fmla="*/ 26895 h 4168588"/>
              <a:gd name="connsiteX0" fmla="*/ 0 w 8135368"/>
              <a:gd name="connsiteY0" fmla="*/ 26895 h 4168588"/>
              <a:gd name="connsiteX1" fmla="*/ 1485899 w 8135368"/>
              <a:gd name="connsiteY1" fmla="*/ 0 h 4168588"/>
              <a:gd name="connsiteX2" fmla="*/ 1499346 w 8135368"/>
              <a:gd name="connsiteY2" fmla="*/ 2386853 h 4168588"/>
              <a:gd name="connsiteX3" fmla="*/ 8135368 w 8135368"/>
              <a:gd name="connsiteY3" fmla="*/ 2373406 h 4168588"/>
              <a:gd name="connsiteX4" fmla="*/ 8135368 w 8135368"/>
              <a:gd name="connsiteY4" fmla="*/ 4168588 h 4168588"/>
              <a:gd name="connsiteX5" fmla="*/ 53788 w 8135368"/>
              <a:gd name="connsiteY5" fmla="*/ 4168588 h 4168588"/>
              <a:gd name="connsiteX6" fmla="*/ 0 w 8135368"/>
              <a:gd name="connsiteY6" fmla="*/ 26895 h 416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5368" h="4168588">
                <a:moveTo>
                  <a:pt x="0" y="26895"/>
                </a:moveTo>
                <a:lnTo>
                  <a:pt x="1485899" y="0"/>
                </a:lnTo>
                <a:cubicBezTo>
                  <a:pt x="1481417" y="791135"/>
                  <a:pt x="1503828" y="1595718"/>
                  <a:pt x="1499346" y="2386853"/>
                </a:cubicBezTo>
                <a:lnTo>
                  <a:pt x="8135368" y="2373406"/>
                </a:lnTo>
                <a:lnTo>
                  <a:pt x="8135368" y="4168588"/>
                </a:lnTo>
                <a:lnTo>
                  <a:pt x="53788" y="4168588"/>
                </a:lnTo>
                <a:lnTo>
                  <a:pt x="0" y="26895"/>
                </a:lnTo>
                <a:close/>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14C3F92-7607-0378-C3F1-C0D80A24D6F9}"/>
              </a:ext>
            </a:extLst>
          </p:cNvPr>
          <p:cNvSpPr txBox="1"/>
          <p:nvPr/>
        </p:nvSpPr>
        <p:spPr>
          <a:xfrm>
            <a:off x="4787152" y="1380325"/>
            <a:ext cx="5674761" cy="523220"/>
          </a:xfrm>
          <a:prstGeom prst="rect">
            <a:avLst/>
          </a:prstGeom>
          <a:noFill/>
        </p:spPr>
        <p:txBody>
          <a:bodyPr wrap="square">
            <a:spAutoFit/>
          </a:bodyPr>
          <a:lstStyle/>
          <a:p>
            <a:pPr marL="0" indent="0">
              <a:buNone/>
            </a:pPr>
            <a:r>
              <a:rPr lang="en-US" sz="2800" dirty="0">
                <a:latin typeface="Gill Sans Light" panose="020B0302020104020203" pitchFamily="34" charset="-79"/>
                <a:cs typeface="Gill Sans Light" panose="020B0302020104020203" pitchFamily="34" charset="-79"/>
              </a:rPr>
              <a:t>Generator operates at full resolution</a:t>
            </a:r>
          </a:p>
        </p:txBody>
      </p:sp>
    </p:spTree>
    <p:extLst>
      <p:ext uri="{BB962C8B-B14F-4D97-AF65-F5344CB8AC3E}">
        <p14:creationId xmlns:p14="http://schemas.microsoft.com/office/powerpoint/2010/main" val="619567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20701-E5EC-49B4-3A9B-3B802D9455FC}"/>
              </a:ext>
            </a:extLst>
          </p:cNvPr>
          <p:cNvSpPr>
            <a:spLocks noGrp="1"/>
          </p:cNvSpPr>
          <p:nvPr>
            <p:ph type="title"/>
          </p:nvPr>
        </p:nvSpPr>
        <p:spPr/>
        <p:txBody>
          <a:bodyPr/>
          <a:lstStyle/>
          <a:p>
            <a:r>
              <a:rPr lang="en-US" dirty="0"/>
              <a:t>Global Bandwidth Map</a:t>
            </a:r>
          </a:p>
        </p:txBody>
      </p:sp>
      <p:pic>
        <p:nvPicPr>
          <p:cNvPr id="4" name="Picture 3">
            <a:extLst>
              <a:ext uri="{FF2B5EF4-FFF2-40B4-BE49-F238E27FC236}">
                <a16:creationId xmlns:a16="http://schemas.microsoft.com/office/drawing/2014/main" id="{EA403881-9459-F59A-A014-439218F0FC70}"/>
              </a:ext>
            </a:extLst>
          </p:cNvPr>
          <p:cNvPicPr>
            <a:picLocks noChangeAspect="1"/>
          </p:cNvPicPr>
          <p:nvPr/>
        </p:nvPicPr>
        <p:blipFill rotWithShape="1">
          <a:blip r:embed="rId3"/>
          <a:srcRect t="27456"/>
          <a:stretch/>
        </p:blipFill>
        <p:spPr>
          <a:xfrm>
            <a:off x="1713113" y="1292772"/>
            <a:ext cx="8765774" cy="5565228"/>
          </a:xfrm>
          <a:prstGeom prst="rect">
            <a:avLst/>
          </a:prstGeom>
          <a:effectLst>
            <a:softEdge rad="88900"/>
          </a:effectLst>
        </p:spPr>
      </p:pic>
    </p:spTree>
    <p:extLst>
      <p:ext uri="{BB962C8B-B14F-4D97-AF65-F5344CB8AC3E}">
        <p14:creationId xmlns:p14="http://schemas.microsoft.com/office/powerpoint/2010/main" val="8087658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3E247-1335-004D-A6B6-FE0FC5D3285B}"/>
              </a:ext>
            </a:extLst>
          </p:cNvPr>
          <p:cNvSpPr>
            <a:spLocks noGrp="1"/>
          </p:cNvSpPr>
          <p:nvPr>
            <p:ph type="title"/>
          </p:nvPr>
        </p:nvSpPr>
        <p:spPr/>
        <p:txBody>
          <a:bodyPr/>
          <a:lstStyle/>
          <a:p>
            <a:r>
              <a:rPr lang="en-US" dirty="0"/>
              <a:t>Computational Overheads</a:t>
            </a:r>
          </a:p>
        </p:txBody>
      </p:sp>
      <p:sp>
        <p:nvSpPr>
          <p:cNvPr id="3" name="Content Placeholder 2">
            <a:extLst>
              <a:ext uri="{FF2B5EF4-FFF2-40B4-BE49-F238E27FC236}">
                <a16:creationId xmlns:a16="http://schemas.microsoft.com/office/drawing/2014/main" id="{96E0396A-D788-6469-B027-7BE0E8BB098A}"/>
              </a:ext>
            </a:extLst>
          </p:cNvPr>
          <p:cNvSpPr txBox="1">
            <a:spLocks/>
          </p:cNvSpPr>
          <p:nvPr/>
        </p:nvSpPr>
        <p:spPr>
          <a:xfrm>
            <a:off x="838199" y="187161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4" name="Content Placeholder 2">
            <a:extLst>
              <a:ext uri="{FF2B5EF4-FFF2-40B4-BE49-F238E27FC236}">
                <a16:creationId xmlns:a16="http://schemas.microsoft.com/office/drawing/2014/main" id="{80A19D3D-3216-11EA-EA2C-3563930487D2}"/>
              </a:ext>
            </a:extLst>
          </p:cNvPr>
          <p:cNvSpPr txBox="1">
            <a:spLocks/>
          </p:cNvSpPr>
          <p:nvPr/>
        </p:nvSpPr>
        <p:spPr>
          <a:xfrm>
            <a:off x="838200" y="154323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Depthwise</a:t>
            </a:r>
            <a:r>
              <a:rPr lang="en-US" dirty="0"/>
              <a:t>-separable convolutions in place of standard convolutions</a:t>
            </a:r>
          </a:p>
          <a:p>
            <a:r>
              <a:rPr lang="en-US" dirty="0" err="1"/>
              <a:t>NetAdapt</a:t>
            </a:r>
            <a:r>
              <a:rPr lang="en-US" dirty="0"/>
              <a:t> to iteratively prune layers of the model </a:t>
            </a:r>
          </a:p>
        </p:txBody>
      </p:sp>
      <p:sp>
        <p:nvSpPr>
          <p:cNvPr id="36" name="TextBox 35">
            <a:extLst>
              <a:ext uri="{FF2B5EF4-FFF2-40B4-BE49-F238E27FC236}">
                <a16:creationId xmlns:a16="http://schemas.microsoft.com/office/drawing/2014/main" id="{C8D09F15-610D-A96E-607D-3883CF66E6D7}"/>
              </a:ext>
            </a:extLst>
          </p:cNvPr>
          <p:cNvSpPr txBox="1"/>
          <p:nvPr/>
        </p:nvSpPr>
        <p:spPr>
          <a:xfrm>
            <a:off x="0" y="6532676"/>
            <a:ext cx="11909459" cy="369332"/>
          </a:xfrm>
          <a:prstGeom prst="rect">
            <a:avLst/>
          </a:prstGeom>
          <a:noFill/>
        </p:spPr>
        <p:txBody>
          <a:bodyPr wrap="square">
            <a:spAutoFit/>
          </a:bodyPr>
          <a:lstStyle/>
          <a:p>
            <a:pPr algn="ctr"/>
            <a:r>
              <a:rPr lang="en-US" b="0" i="0" dirty="0" err="1">
                <a:solidFill>
                  <a:srgbClr val="333333"/>
                </a:solidFill>
                <a:effectLst/>
                <a:latin typeface="Helvetica Neue" panose="02000503000000020004" pitchFamily="2" charset="0"/>
              </a:rPr>
              <a:t>NetAdapt</a:t>
            </a:r>
            <a:r>
              <a:rPr lang="en-US" b="0" i="0" dirty="0">
                <a:solidFill>
                  <a:srgbClr val="333333"/>
                </a:solidFill>
                <a:effectLst/>
                <a:latin typeface="Helvetica Neue" panose="02000503000000020004" pitchFamily="2" charset="0"/>
              </a:rPr>
              <a:t>: Platform-Aware Neural Network Adaptation for Mobile Applications</a:t>
            </a:r>
            <a:r>
              <a:rPr lang="en-US" dirty="0">
                <a:solidFill>
                  <a:srgbClr val="333333"/>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en-US" dirty="0">
                <a:solidFill>
                  <a:srgbClr val="333333"/>
                </a:solidFill>
                <a:latin typeface="Helvetica Neue" panose="02000503000000020004" pitchFamily="2" charset="0"/>
                <a:ea typeface="Helvetica Neue" panose="02000503000000020004" pitchFamily="2" charset="0"/>
                <a:cs typeface="Helvetica Neue" panose="02000503000000020004" pitchFamily="2" charset="0"/>
              </a:rPr>
              <a:t>Yang</a:t>
            </a:r>
            <a:r>
              <a:rPr lang="en-US" dirty="0">
                <a:latin typeface="Helvetica Neue" panose="02000503000000020004" pitchFamily="2" charset="0"/>
                <a:ea typeface="Helvetica Neue" panose="02000503000000020004" pitchFamily="2" charset="0"/>
                <a:cs typeface="Helvetica Neue" panose="02000503000000020004" pitchFamily="2" charset="0"/>
              </a:rPr>
              <a:t> et al., ECCV 2018</a:t>
            </a:r>
            <a:endParaRPr lang="en-US" dirty="0">
              <a:solidFill>
                <a:srgbClr val="333333"/>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graphicFrame>
        <p:nvGraphicFramePr>
          <p:cNvPr id="5" name="Table 10">
            <a:extLst>
              <a:ext uri="{FF2B5EF4-FFF2-40B4-BE49-F238E27FC236}">
                <a16:creationId xmlns:a16="http://schemas.microsoft.com/office/drawing/2014/main" id="{90D93EFC-1D76-F33D-5707-D089198A88A7}"/>
              </a:ext>
            </a:extLst>
          </p:cNvPr>
          <p:cNvGraphicFramePr>
            <a:graphicFrameLocks noGrp="1"/>
          </p:cNvGraphicFramePr>
          <p:nvPr>
            <p:ph idx="1"/>
          </p:nvPr>
        </p:nvGraphicFramePr>
        <p:xfrm>
          <a:off x="528356" y="2500424"/>
          <a:ext cx="11135285" cy="4035973"/>
        </p:xfrm>
        <a:graphic>
          <a:graphicData uri="http://schemas.openxmlformats.org/drawingml/2006/table">
            <a:tbl>
              <a:tblPr firstRow="1" bandRow="1">
                <a:tableStyleId>{5C22544A-7EE6-4342-B048-85BDC9FD1C3A}</a:tableStyleId>
              </a:tblPr>
              <a:tblGrid>
                <a:gridCol w="2326005">
                  <a:extLst>
                    <a:ext uri="{9D8B030D-6E8A-4147-A177-3AD203B41FA5}">
                      <a16:colId xmlns:a16="http://schemas.microsoft.com/office/drawing/2014/main" val="4050429904"/>
                    </a:ext>
                  </a:extLst>
                </a:gridCol>
                <a:gridCol w="1571567">
                  <a:extLst>
                    <a:ext uri="{9D8B030D-6E8A-4147-A177-3AD203B41FA5}">
                      <a16:colId xmlns:a16="http://schemas.microsoft.com/office/drawing/2014/main" val="389869115"/>
                    </a:ext>
                  </a:extLst>
                </a:gridCol>
                <a:gridCol w="1670070">
                  <a:extLst>
                    <a:ext uri="{9D8B030D-6E8A-4147-A177-3AD203B41FA5}">
                      <a16:colId xmlns:a16="http://schemas.microsoft.com/office/drawing/2014/main" val="852604165"/>
                    </a:ext>
                  </a:extLst>
                </a:gridCol>
                <a:gridCol w="1855881">
                  <a:extLst>
                    <a:ext uri="{9D8B030D-6E8A-4147-A177-3AD203B41FA5}">
                      <a16:colId xmlns:a16="http://schemas.microsoft.com/office/drawing/2014/main" val="359466672"/>
                    </a:ext>
                  </a:extLst>
                </a:gridCol>
                <a:gridCol w="1855881">
                  <a:extLst>
                    <a:ext uri="{9D8B030D-6E8A-4147-A177-3AD203B41FA5}">
                      <a16:colId xmlns:a16="http://schemas.microsoft.com/office/drawing/2014/main" val="3691809413"/>
                    </a:ext>
                  </a:extLst>
                </a:gridCol>
                <a:gridCol w="1855881">
                  <a:extLst>
                    <a:ext uri="{9D8B030D-6E8A-4147-A177-3AD203B41FA5}">
                      <a16:colId xmlns:a16="http://schemas.microsoft.com/office/drawing/2014/main" val="219930900"/>
                    </a:ext>
                  </a:extLst>
                </a:gridCol>
              </a:tblGrid>
              <a:tr h="901359">
                <a:tc>
                  <a:txBody>
                    <a:bodyPr/>
                    <a:lstStyle/>
                    <a:p>
                      <a:pPr algn="ctr"/>
                      <a:endParaRPr lang="en-US" sz="2800" b="0" i="0" dirty="0">
                        <a:latin typeface="Gill Sans Light" panose="020B0302020104020203" pitchFamily="34" charset="-79"/>
                        <a:cs typeface="Gill Sans Light" panose="020B0302020104020203" pitchFamily="34" charset="-79"/>
                      </a:endParaRPr>
                    </a:p>
                  </a:txBody>
                  <a:tcPr/>
                </a:tc>
                <a:tc gridSpan="3">
                  <a:txBody>
                    <a:bodyPr/>
                    <a:lstStyle/>
                    <a:p>
                      <a:pPr algn="ctr"/>
                      <a:r>
                        <a:rPr lang="en-US" sz="2800" b="0" i="0" dirty="0">
                          <a:latin typeface="Gill Sans Light" panose="020B0302020104020203" pitchFamily="34" charset="-79"/>
                          <a:cs typeface="Gill Sans Light" panose="020B0302020104020203" pitchFamily="34" charset="-79"/>
                        </a:rPr>
                        <a:t>First-Order Motion Model</a:t>
                      </a:r>
                    </a:p>
                  </a:txBody>
                  <a:tcPr/>
                </a:tc>
                <a:tc hMerge="1">
                  <a:txBody>
                    <a:bodyPr/>
                    <a:lstStyle/>
                    <a:p>
                      <a:pPr algn="r"/>
                      <a:endParaRPr lang="en-US" sz="2800" b="0" i="0" dirty="0">
                        <a:latin typeface="Gill Sans Light" panose="020B0302020104020203" pitchFamily="34" charset="-79"/>
                        <a:cs typeface="Gill Sans Light" panose="020B0302020104020203" pitchFamily="34" charset="-79"/>
                      </a:endParaRPr>
                    </a:p>
                  </a:txBody>
                  <a:tcPr/>
                </a:tc>
                <a:tc h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2800" b="0" i="0" dirty="0">
                        <a:latin typeface="Gill Sans Light" panose="020B0302020104020203" pitchFamily="34" charset="-79"/>
                        <a:cs typeface="Gill Sans Light" panose="020B0302020104020203" pitchFamily="34" charset="-79"/>
                      </a:endParaRPr>
                    </a:p>
                  </a:txBody>
                  <a:tcPr/>
                </a:tc>
                <a:tc>
                  <a:txBody>
                    <a:bodyPr/>
                    <a:lstStyle/>
                    <a:p>
                      <a:pPr algn="ctr"/>
                      <a:r>
                        <a:rPr lang="en-US" sz="2800" b="0" i="0" dirty="0" err="1">
                          <a:latin typeface="Gill Sans Light" panose="020B0302020104020203" pitchFamily="34" charset="-79"/>
                          <a:cs typeface="Gill Sans Light" panose="020B0302020104020203" pitchFamily="34" charset="-79"/>
                        </a:rPr>
                        <a:t>Gemino</a:t>
                      </a:r>
                      <a:endParaRPr lang="en-US" sz="2800" b="0" i="0" dirty="0">
                        <a:latin typeface="Gill Sans Light" panose="020B0302020104020203" pitchFamily="34" charset="-79"/>
                        <a:cs typeface="Gill Sans Light" panose="020B0302020104020203" pitchFamily="34" charset="-79"/>
                      </a:endParaRPr>
                    </a:p>
                  </a:txBody>
                  <a:tcPr/>
                </a:tc>
                <a:tc>
                  <a:txBody>
                    <a:bodyPr/>
                    <a:lstStyle/>
                    <a:p>
                      <a:pPr algn="ctr"/>
                      <a:r>
                        <a:rPr lang="en-US" sz="2800" b="0" i="0" dirty="0" err="1">
                          <a:latin typeface="Gill Sans Light" panose="020B0302020104020203" pitchFamily="34" charset="-79"/>
                          <a:cs typeface="Gill Sans Light" panose="020B0302020104020203" pitchFamily="34" charset="-79"/>
                        </a:rPr>
                        <a:t>Gemino</a:t>
                      </a:r>
                      <a:r>
                        <a:rPr lang="en-US" sz="2800" b="0" i="0" dirty="0">
                          <a:latin typeface="Gill Sans Light" panose="020B0302020104020203" pitchFamily="34" charset="-79"/>
                          <a:cs typeface="Gill Sans Light" panose="020B0302020104020203" pitchFamily="34" charset="-79"/>
                        </a:rPr>
                        <a:t> (Opt.)</a:t>
                      </a:r>
                    </a:p>
                  </a:txBody>
                  <a:tcPr/>
                </a:tc>
                <a:extLst>
                  <a:ext uri="{0D108BD9-81ED-4DB2-BD59-A6C34878D82A}">
                    <a16:rowId xmlns:a16="http://schemas.microsoft.com/office/drawing/2014/main" val="554036668"/>
                  </a:ext>
                </a:extLst>
              </a:tr>
              <a:tr h="756834">
                <a:tc>
                  <a:txBody>
                    <a:bodyPr/>
                    <a:lstStyle/>
                    <a:p>
                      <a:pPr algn="ctr"/>
                      <a:r>
                        <a:rPr lang="en-US" sz="2800" b="0" i="0" dirty="0">
                          <a:solidFill>
                            <a:schemeClr val="bg1"/>
                          </a:solidFill>
                          <a:latin typeface="Gill Sans Light" panose="020B0302020104020203" pitchFamily="34" charset="-79"/>
                          <a:cs typeface="Gill Sans Light" panose="020B0302020104020203" pitchFamily="34" charset="-79"/>
                        </a:rPr>
                        <a:t>GPU</a:t>
                      </a:r>
                    </a:p>
                  </a:txBody>
                  <a:tcPr>
                    <a:solidFill>
                      <a:schemeClr val="accent1"/>
                    </a:solidFill>
                  </a:tcPr>
                </a:tc>
                <a:tc>
                  <a:txBody>
                    <a:bodyPr/>
                    <a:lstStyle/>
                    <a:p>
                      <a:pPr algn="ctr"/>
                      <a:r>
                        <a:rPr lang="en-US" sz="2800" b="0" i="0" dirty="0">
                          <a:solidFill>
                            <a:schemeClr val="bg1"/>
                          </a:solidFill>
                          <a:latin typeface="Gill Sans Light" panose="020B0302020104020203" pitchFamily="34" charset="-79"/>
                          <a:cs typeface="Gill Sans Light" panose="020B0302020104020203" pitchFamily="34" charset="-79"/>
                        </a:rPr>
                        <a:t>256x256</a:t>
                      </a:r>
                    </a:p>
                  </a:txBody>
                  <a:tcPr>
                    <a:solidFill>
                      <a:schemeClr val="accent1"/>
                    </a:solidFill>
                  </a:tcPr>
                </a:tc>
                <a:tc>
                  <a:txBody>
                    <a:bodyPr/>
                    <a:lstStyle/>
                    <a:p>
                      <a:pPr algn="ctr"/>
                      <a:r>
                        <a:rPr lang="en-US" sz="2800" b="0" i="0" dirty="0">
                          <a:solidFill>
                            <a:schemeClr val="bg1"/>
                          </a:solidFill>
                          <a:latin typeface="Gill Sans Light" panose="020B0302020104020203" pitchFamily="34" charset="-79"/>
                          <a:cs typeface="Gill Sans Light" panose="020B0302020104020203" pitchFamily="34" charset="-79"/>
                        </a:rPr>
                        <a:t>512x512</a:t>
                      </a:r>
                    </a:p>
                  </a:txBody>
                  <a:tcP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0" dirty="0">
                          <a:solidFill>
                            <a:schemeClr val="bg1"/>
                          </a:solidFill>
                          <a:latin typeface="Gill Sans Light" panose="020B0302020104020203" pitchFamily="34" charset="-79"/>
                          <a:cs typeface="Gill Sans Light" panose="020B0302020104020203" pitchFamily="34" charset="-79"/>
                        </a:rPr>
                        <a:t>1024x1024</a:t>
                      </a:r>
                    </a:p>
                  </a:txBody>
                  <a:tcPr>
                    <a:solidFill>
                      <a:schemeClr val="accent1"/>
                    </a:solidFill>
                  </a:tcPr>
                </a:tc>
                <a:tc>
                  <a:txBody>
                    <a:bodyPr/>
                    <a:lstStyle/>
                    <a:p>
                      <a:pPr algn="ctr"/>
                      <a:r>
                        <a:rPr lang="en-US" sz="2800" b="0" i="0" dirty="0">
                          <a:solidFill>
                            <a:schemeClr val="bg1"/>
                          </a:solidFill>
                          <a:latin typeface="Gill Sans Light" panose="020B0302020104020203" pitchFamily="34" charset="-79"/>
                          <a:cs typeface="Gill Sans Light" panose="020B0302020104020203" pitchFamily="34" charset="-79"/>
                        </a:rPr>
                        <a:t>1024x1024</a:t>
                      </a:r>
                    </a:p>
                  </a:txBody>
                  <a:tcP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0" dirty="0">
                          <a:solidFill>
                            <a:schemeClr val="bg1"/>
                          </a:solidFill>
                          <a:latin typeface="Gill Sans Light" panose="020B0302020104020203" pitchFamily="34" charset="-79"/>
                          <a:cs typeface="Gill Sans Light" panose="020B0302020104020203" pitchFamily="34" charset="-79"/>
                        </a:rPr>
                        <a:t>1024x1024</a:t>
                      </a:r>
                    </a:p>
                  </a:txBody>
                  <a:tcPr>
                    <a:solidFill>
                      <a:schemeClr val="accent1"/>
                    </a:solidFill>
                  </a:tcPr>
                </a:tc>
                <a:extLst>
                  <a:ext uri="{0D108BD9-81ED-4DB2-BD59-A6C34878D82A}">
                    <a16:rowId xmlns:a16="http://schemas.microsoft.com/office/drawing/2014/main" val="3255308002"/>
                  </a:ext>
                </a:extLst>
              </a:tr>
              <a:tr h="795317">
                <a:tc>
                  <a:txBody>
                    <a:bodyPr/>
                    <a:lstStyle/>
                    <a:p>
                      <a:pPr algn="r"/>
                      <a:r>
                        <a:rPr lang="en-US" sz="2800" b="0" i="0" dirty="0" err="1">
                          <a:latin typeface="Gill Sans Light" panose="020B0302020104020203" pitchFamily="34" charset="-79"/>
                          <a:cs typeface="Gill Sans Light" panose="020B0302020104020203" pitchFamily="34" charset="-79"/>
                        </a:rPr>
                        <a:t>TitanX</a:t>
                      </a:r>
                      <a:endParaRPr lang="en-US" sz="2800" b="0" i="0" dirty="0">
                        <a:latin typeface="Gill Sans Light" panose="020B0302020104020203" pitchFamily="34" charset="-79"/>
                        <a:cs typeface="Gill Sans Light" panose="020B0302020104020203" pitchFamily="34" charset="-79"/>
                      </a:endParaRPr>
                    </a:p>
                  </a:txBody>
                  <a:tcPr/>
                </a:tc>
                <a:tc>
                  <a:txBody>
                    <a:bodyPr/>
                    <a:lstStyle/>
                    <a:p>
                      <a:pPr algn="r"/>
                      <a:r>
                        <a:rPr lang="en-US" sz="2800" b="0" i="0" dirty="0">
                          <a:latin typeface="Gill Sans Light" panose="020B0302020104020203" pitchFamily="34" charset="-79"/>
                          <a:cs typeface="Gill Sans Light" panose="020B0302020104020203" pitchFamily="34" charset="-79"/>
                        </a:rPr>
                        <a:t>17.35 </a:t>
                      </a:r>
                      <a:r>
                        <a:rPr lang="en-US" sz="2800" b="0" i="0" dirty="0" err="1">
                          <a:latin typeface="Gill Sans Light" panose="020B0302020104020203" pitchFamily="34" charset="-79"/>
                          <a:cs typeface="Gill Sans Light" panose="020B0302020104020203" pitchFamily="34" charset="-79"/>
                        </a:rPr>
                        <a:t>ms</a:t>
                      </a:r>
                      <a:endParaRPr lang="en-US" sz="2800" b="0" i="0" dirty="0">
                        <a:latin typeface="Gill Sans Light" panose="020B0302020104020203" pitchFamily="34" charset="-79"/>
                        <a:cs typeface="Gill Sans Light" panose="020B0302020104020203" pitchFamily="34" charset="-79"/>
                      </a:endParaRPr>
                    </a:p>
                  </a:txBody>
                  <a:tcPr/>
                </a:tc>
                <a:tc>
                  <a:txBody>
                    <a:bodyPr/>
                    <a:lstStyle/>
                    <a:p>
                      <a:pPr algn="r"/>
                      <a:r>
                        <a:rPr lang="en-US" sz="2800" b="0" i="0" dirty="0">
                          <a:latin typeface="Gill Sans Light" panose="020B0302020104020203" pitchFamily="34" charset="-79"/>
                          <a:cs typeface="Gill Sans Light" panose="020B0302020104020203" pitchFamily="34" charset="-79"/>
                        </a:rPr>
                        <a:t>50.13 </a:t>
                      </a:r>
                      <a:r>
                        <a:rPr lang="en-US" sz="2800" b="0" i="0" dirty="0" err="1">
                          <a:latin typeface="Gill Sans Light" panose="020B0302020104020203" pitchFamily="34" charset="-79"/>
                          <a:cs typeface="Gill Sans Light" panose="020B0302020104020203" pitchFamily="34" charset="-79"/>
                        </a:rPr>
                        <a:t>ms</a:t>
                      </a:r>
                      <a:endParaRPr lang="en-US" sz="2800" b="0" i="0" dirty="0">
                        <a:latin typeface="Gill Sans Light" panose="020B0302020104020203" pitchFamily="34" charset="-79"/>
                        <a:cs typeface="Gill Sans Light" panose="020B0302020104020203" pitchFamily="34" charset="-79"/>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b="0" i="0" dirty="0">
                          <a:latin typeface="Gill Sans Light" panose="020B0302020104020203" pitchFamily="34" charset="-79"/>
                          <a:cs typeface="Gill Sans Light" panose="020B0302020104020203" pitchFamily="34" charset="-79"/>
                        </a:rPr>
                        <a:t>187.30 </a:t>
                      </a:r>
                      <a:r>
                        <a:rPr lang="en-US" sz="2800" b="0" i="0" dirty="0" err="1">
                          <a:latin typeface="Gill Sans Light" panose="020B0302020104020203" pitchFamily="34" charset="-79"/>
                          <a:cs typeface="Gill Sans Light" panose="020B0302020104020203" pitchFamily="34" charset="-79"/>
                        </a:rPr>
                        <a:t>ms</a:t>
                      </a:r>
                      <a:endParaRPr lang="en-US" sz="2800" b="0" i="0" dirty="0">
                        <a:latin typeface="Gill Sans Light" panose="020B0302020104020203" pitchFamily="34" charset="-79"/>
                        <a:cs typeface="Gill Sans Light" panose="020B0302020104020203" pitchFamily="34" charset="-79"/>
                      </a:endParaRPr>
                    </a:p>
                  </a:txBody>
                  <a:tcPr/>
                </a:tc>
                <a:tc>
                  <a:txBody>
                    <a:bodyPr/>
                    <a:lstStyle/>
                    <a:p>
                      <a:pPr algn="r"/>
                      <a:r>
                        <a:rPr lang="en-US" sz="2800" b="0" i="0" dirty="0">
                          <a:solidFill>
                            <a:schemeClr val="tx1"/>
                          </a:solidFill>
                          <a:latin typeface="Gill Sans Light" panose="020B0302020104020203" pitchFamily="34" charset="-79"/>
                          <a:cs typeface="Gill Sans Light" panose="020B0302020104020203" pitchFamily="34" charset="-79"/>
                        </a:rPr>
                        <a:t>68.08 </a:t>
                      </a:r>
                      <a:r>
                        <a:rPr lang="en-US" sz="2800" b="0" i="0" dirty="0" err="1">
                          <a:solidFill>
                            <a:schemeClr val="tx1"/>
                          </a:solidFill>
                          <a:latin typeface="Gill Sans Light" panose="020B0302020104020203" pitchFamily="34" charset="-79"/>
                          <a:cs typeface="Gill Sans Light" panose="020B0302020104020203" pitchFamily="34" charset="-79"/>
                        </a:rPr>
                        <a:t>ms</a:t>
                      </a:r>
                      <a:endParaRPr lang="en-US" sz="2800" b="0" i="0" dirty="0">
                        <a:solidFill>
                          <a:schemeClr val="tx1"/>
                        </a:solidFill>
                        <a:latin typeface="Gill Sans Light" panose="020B0302020104020203" pitchFamily="34" charset="-79"/>
                        <a:cs typeface="Gill Sans Light" panose="020B0302020104020203" pitchFamily="34" charset="-79"/>
                      </a:endParaRPr>
                    </a:p>
                  </a:txBody>
                  <a:tcPr/>
                </a:tc>
                <a:tc>
                  <a:txBody>
                    <a:bodyPr/>
                    <a:lstStyle/>
                    <a:p>
                      <a:pPr algn="r"/>
                      <a:r>
                        <a:rPr lang="en-US" sz="2800" b="0" i="0" dirty="0">
                          <a:solidFill>
                            <a:srgbClr val="FF0000"/>
                          </a:solidFill>
                          <a:latin typeface="Gill Sans Light" panose="020B0302020104020203" pitchFamily="34" charset="-79"/>
                          <a:cs typeface="Gill Sans Light" panose="020B0302020104020203" pitchFamily="34" charset="-79"/>
                        </a:rPr>
                        <a:t>26.81 </a:t>
                      </a:r>
                      <a:r>
                        <a:rPr lang="en-US" sz="2800" b="0" i="0" dirty="0" err="1">
                          <a:solidFill>
                            <a:srgbClr val="FF0000"/>
                          </a:solidFill>
                          <a:latin typeface="Gill Sans Light" panose="020B0302020104020203" pitchFamily="34" charset="-79"/>
                          <a:cs typeface="Gill Sans Light" panose="020B0302020104020203" pitchFamily="34" charset="-79"/>
                        </a:rPr>
                        <a:t>ms</a:t>
                      </a:r>
                      <a:endParaRPr lang="en-US" sz="2800" b="0" i="0" dirty="0">
                        <a:solidFill>
                          <a:srgbClr val="FF0000"/>
                        </a:solidFill>
                        <a:latin typeface="Gill Sans Light" panose="020B0302020104020203" pitchFamily="34" charset="-79"/>
                        <a:cs typeface="Gill Sans Light" panose="020B0302020104020203" pitchFamily="34" charset="-79"/>
                      </a:endParaRPr>
                    </a:p>
                  </a:txBody>
                  <a:tcPr/>
                </a:tc>
                <a:extLst>
                  <a:ext uri="{0D108BD9-81ED-4DB2-BD59-A6C34878D82A}">
                    <a16:rowId xmlns:a16="http://schemas.microsoft.com/office/drawing/2014/main" val="2756992450"/>
                  </a:ext>
                </a:extLst>
              </a:tr>
              <a:tr h="744007">
                <a:tc>
                  <a:txBody>
                    <a:bodyPr/>
                    <a:lstStyle/>
                    <a:p>
                      <a:pPr algn="r"/>
                      <a:r>
                        <a:rPr lang="en-US" sz="2800" b="0" i="0" dirty="0">
                          <a:latin typeface="Gill Sans Light" panose="020B0302020104020203" pitchFamily="34" charset="-79"/>
                          <a:cs typeface="Gill Sans Light" panose="020B0302020104020203" pitchFamily="34" charset="-79"/>
                        </a:rPr>
                        <a:t>NVIDIA V100</a:t>
                      </a:r>
                    </a:p>
                  </a:txBody>
                  <a:tcPr/>
                </a:tc>
                <a:tc>
                  <a:txBody>
                    <a:bodyPr/>
                    <a:lstStyle/>
                    <a:p>
                      <a:pPr algn="r"/>
                      <a:r>
                        <a:rPr lang="en-US" sz="2800" b="0" i="0" dirty="0">
                          <a:latin typeface="Gill Sans Light" panose="020B0302020104020203" pitchFamily="34" charset="-79"/>
                          <a:cs typeface="Gill Sans Light" panose="020B0302020104020203" pitchFamily="34" charset="-79"/>
                        </a:rPr>
                        <a:t>12.48 </a:t>
                      </a:r>
                      <a:r>
                        <a:rPr lang="en-US" sz="2800" b="0" i="0" dirty="0" err="1">
                          <a:latin typeface="Gill Sans Light" panose="020B0302020104020203" pitchFamily="34" charset="-79"/>
                          <a:cs typeface="Gill Sans Light" panose="020B0302020104020203" pitchFamily="34" charset="-79"/>
                        </a:rPr>
                        <a:t>ms</a:t>
                      </a:r>
                      <a:endParaRPr lang="en-US" sz="2800" b="0" i="0" dirty="0">
                        <a:latin typeface="Gill Sans Light" panose="020B0302020104020203" pitchFamily="34" charset="-79"/>
                        <a:cs typeface="Gill Sans Light" panose="020B0302020104020203" pitchFamily="34" charset="-79"/>
                      </a:endParaRPr>
                    </a:p>
                  </a:txBody>
                  <a:tcPr/>
                </a:tc>
                <a:tc>
                  <a:txBody>
                    <a:bodyPr/>
                    <a:lstStyle/>
                    <a:p>
                      <a:pPr algn="r"/>
                      <a:r>
                        <a:rPr lang="en-US" sz="2800" b="0" i="0" dirty="0">
                          <a:latin typeface="Gill Sans Light" panose="020B0302020104020203" pitchFamily="34" charset="-79"/>
                          <a:cs typeface="Gill Sans Light" panose="020B0302020104020203" pitchFamily="34" charset="-79"/>
                        </a:rPr>
                        <a:t>33.11 </a:t>
                      </a:r>
                      <a:r>
                        <a:rPr lang="en-US" sz="2800" b="0" i="0" dirty="0" err="1">
                          <a:latin typeface="Gill Sans Light" panose="020B0302020104020203" pitchFamily="34" charset="-79"/>
                          <a:cs typeface="Gill Sans Light" panose="020B0302020104020203" pitchFamily="34" charset="-79"/>
                        </a:rPr>
                        <a:t>ms</a:t>
                      </a:r>
                      <a:endParaRPr lang="en-US" sz="2800" b="0" i="0" dirty="0">
                        <a:latin typeface="Gill Sans Light" panose="020B0302020104020203" pitchFamily="34" charset="-79"/>
                        <a:cs typeface="Gill Sans Light" panose="020B0302020104020203" pitchFamily="34" charset="-79"/>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b="0" i="0" dirty="0">
                          <a:latin typeface="Gill Sans Light" panose="020B0302020104020203" pitchFamily="34" charset="-79"/>
                          <a:cs typeface="Gill Sans Light" panose="020B0302020104020203" pitchFamily="34" charset="-79"/>
                        </a:rPr>
                        <a:t>117.27 </a:t>
                      </a:r>
                      <a:r>
                        <a:rPr lang="en-US" sz="2800" b="0" i="0" dirty="0" err="1">
                          <a:latin typeface="Gill Sans Light" panose="020B0302020104020203" pitchFamily="34" charset="-79"/>
                          <a:cs typeface="Gill Sans Light" panose="020B0302020104020203" pitchFamily="34" charset="-79"/>
                        </a:rPr>
                        <a:t>ms</a:t>
                      </a:r>
                      <a:endParaRPr lang="en-US" sz="2800" b="0" i="0" dirty="0">
                        <a:latin typeface="Gill Sans Light" panose="020B0302020104020203" pitchFamily="34" charset="-79"/>
                        <a:cs typeface="Gill Sans Light" panose="020B0302020104020203" pitchFamily="34" charset="-79"/>
                      </a:endParaRPr>
                    </a:p>
                  </a:txBody>
                  <a:tcPr/>
                </a:tc>
                <a:tc>
                  <a:txBody>
                    <a:bodyPr/>
                    <a:lstStyle/>
                    <a:p>
                      <a:pPr algn="r"/>
                      <a:r>
                        <a:rPr lang="en-US" sz="2800" b="0" i="0" dirty="0">
                          <a:solidFill>
                            <a:schemeClr val="tx1"/>
                          </a:solidFill>
                          <a:latin typeface="Gill Sans Light" panose="020B0302020104020203" pitchFamily="34" charset="-79"/>
                          <a:cs typeface="Gill Sans Light" panose="020B0302020104020203" pitchFamily="34" charset="-79"/>
                        </a:rPr>
                        <a:t>41.23 </a:t>
                      </a:r>
                      <a:r>
                        <a:rPr lang="en-US" sz="2800" b="0" i="0" dirty="0" err="1">
                          <a:solidFill>
                            <a:schemeClr val="tx1"/>
                          </a:solidFill>
                          <a:latin typeface="Gill Sans Light" panose="020B0302020104020203" pitchFamily="34" charset="-79"/>
                          <a:cs typeface="Gill Sans Light" panose="020B0302020104020203" pitchFamily="34" charset="-79"/>
                        </a:rPr>
                        <a:t>ms</a:t>
                      </a:r>
                      <a:endParaRPr lang="en-US" sz="2800" b="0" i="0" dirty="0">
                        <a:solidFill>
                          <a:schemeClr val="tx1"/>
                        </a:solidFill>
                        <a:latin typeface="Gill Sans Light" panose="020B0302020104020203" pitchFamily="34" charset="-79"/>
                        <a:cs typeface="Gill Sans Light" panose="020B0302020104020203" pitchFamily="34" charset="-79"/>
                      </a:endParaRPr>
                    </a:p>
                  </a:txBody>
                  <a:tcPr/>
                </a:tc>
                <a:tc>
                  <a:txBody>
                    <a:bodyPr/>
                    <a:lstStyle/>
                    <a:p>
                      <a:pPr algn="r"/>
                      <a:r>
                        <a:rPr lang="en-US" sz="2800" b="0" i="0" dirty="0">
                          <a:solidFill>
                            <a:srgbClr val="FF0000"/>
                          </a:solidFill>
                          <a:latin typeface="Gill Sans Light" panose="020B0302020104020203" pitchFamily="34" charset="-79"/>
                          <a:cs typeface="Gill Sans Light" panose="020B0302020104020203" pitchFamily="34" charset="-79"/>
                        </a:rPr>
                        <a:t>17.42 </a:t>
                      </a:r>
                      <a:r>
                        <a:rPr lang="en-US" sz="2800" b="0" i="0" dirty="0" err="1">
                          <a:solidFill>
                            <a:srgbClr val="FF0000"/>
                          </a:solidFill>
                          <a:latin typeface="Gill Sans Light" panose="020B0302020104020203" pitchFamily="34" charset="-79"/>
                          <a:cs typeface="Gill Sans Light" panose="020B0302020104020203" pitchFamily="34" charset="-79"/>
                        </a:rPr>
                        <a:t>ms</a:t>
                      </a:r>
                      <a:endParaRPr lang="en-US" sz="2800" b="0" i="0" dirty="0">
                        <a:solidFill>
                          <a:srgbClr val="FF0000"/>
                        </a:solidFill>
                        <a:latin typeface="Gill Sans Light" panose="020B0302020104020203" pitchFamily="34" charset="-79"/>
                        <a:cs typeface="Gill Sans Light" panose="020B0302020104020203" pitchFamily="34" charset="-79"/>
                      </a:endParaRPr>
                    </a:p>
                  </a:txBody>
                  <a:tcPr/>
                </a:tc>
                <a:extLst>
                  <a:ext uri="{0D108BD9-81ED-4DB2-BD59-A6C34878D82A}">
                    <a16:rowId xmlns:a16="http://schemas.microsoft.com/office/drawing/2014/main" val="4102353775"/>
                  </a:ext>
                </a:extLst>
              </a:tr>
              <a:tr h="794935">
                <a:tc>
                  <a:txBody>
                    <a:bodyPr/>
                    <a:lstStyle/>
                    <a:p>
                      <a:pPr algn="r"/>
                      <a:r>
                        <a:rPr lang="en-US" sz="2800" b="0" i="0" dirty="0">
                          <a:latin typeface="Gill Sans Light" panose="020B0302020104020203" pitchFamily="34" charset="-79"/>
                          <a:cs typeface="Gill Sans Light" panose="020B0302020104020203" pitchFamily="34" charset="-79"/>
                        </a:rPr>
                        <a:t>NVIDIA A100</a:t>
                      </a:r>
                    </a:p>
                  </a:txBody>
                  <a:tcPr/>
                </a:tc>
                <a:tc>
                  <a:txBody>
                    <a:bodyPr/>
                    <a:lstStyle/>
                    <a:p>
                      <a:pPr algn="r"/>
                      <a:r>
                        <a:rPr lang="en-US" sz="2800" b="0" i="0" dirty="0">
                          <a:latin typeface="Gill Sans Light" panose="020B0302020104020203" pitchFamily="34" charset="-79"/>
                          <a:cs typeface="Gill Sans Light" panose="020B0302020104020203" pitchFamily="34" charset="-79"/>
                        </a:rPr>
                        <a:t>8.19 </a:t>
                      </a:r>
                      <a:r>
                        <a:rPr lang="en-US" sz="2800" b="0" i="0" dirty="0" err="1">
                          <a:latin typeface="Gill Sans Light" panose="020B0302020104020203" pitchFamily="34" charset="-79"/>
                          <a:cs typeface="Gill Sans Light" panose="020B0302020104020203" pitchFamily="34" charset="-79"/>
                        </a:rPr>
                        <a:t>ms</a:t>
                      </a:r>
                      <a:endParaRPr lang="en-US" sz="2800" b="0" i="0" dirty="0">
                        <a:latin typeface="Gill Sans Light" panose="020B0302020104020203" pitchFamily="34" charset="-79"/>
                        <a:cs typeface="Gill Sans Light" panose="020B0302020104020203" pitchFamily="34" charset="-79"/>
                      </a:endParaRPr>
                    </a:p>
                  </a:txBody>
                  <a:tcPr/>
                </a:tc>
                <a:tc>
                  <a:txBody>
                    <a:bodyPr/>
                    <a:lstStyle/>
                    <a:p>
                      <a:pPr algn="r"/>
                      <a:r>
                        <a:rPr lang="en-US" sz="2800" b="0" i="0">
                          <a:latin typeface="Gill Sans Light" panose="020B0302020104020203" pitchFamily="34" charset="-79"/>
                          <a:cs typeface="Gill Sans Light" panose="020B0302020104020203" pitchFamily="34" charset="-79"/>
                        </a:rPr>
                        <a:t>12.76 ms</a:t>
                      </a:r>
                      <a:endParaRPr lang="en-US" sz="2800" b="0" i="0" dirty="0">
                        <a:latin typeface="Gill Sans Light" panose="020B0302020104020203" pitchFamily="34" charset="-79"/>
                        <a:cs typeface="Gill Sans Light" panose="020B0302020104020203" pitchFamily="34" charset="-79"/>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b="0" i="0" dirty="0">
                          <a:latin typeface="Gill Sans Light" panose="020B0302020104020203" pitchFamily="34" charset="-79"/>
                          <a:cs typeface="Gill Sans Light" panose="020B0302020104020203" pitchFamily="34" charset="-79"/>
                        </a:rPr>
                        <a:t>32.96 </a:t>
                      </a:r>
                      <a:r>
                        <a:rPr lang="en-US" sz="2800" b="0" i="0" dirty="0" err="1">
                          <a:latin typeface="Gill Sans Light" panose="020B0302020104020203" pitchFamily="34" charset="-79"/>
                          <a:cs typeface="Gill Sans Light" panose="020B0302020104020203" pitchFamily="34" charset="-79"/>
                        </a:rPr>
                        <a:t>ms</a:t>
                      </a:r>
                      <a:endParaRPr lang="en-US" sz="2800" b="0" i="0" dirty="0">
                        <a:latin typeface="Gill Sans Light" panose="020B0302020104020203" pitchFamily="34" charset="-79"/>
                        <a:cs typeface="Gill Sans Light" panose="020B0302020104020203" pitchFamily="34" charset="-79"/>
                      </a:endParaRPr>
                    </a:p>
                  </a:txBody>
                  <a:tcPr/>
                </a:tc>
                <a:tc>
                  <a:txBody>
                    <a:bodyPr/>
                    <a:lstStyle/>
                    <a:p>
                      <a:pPr algn="r"/>
                      <a:r>
                        <a:rPr lang="en-US" sz="2800" b="0" i="0" dirty="0">
                          <a:solidFill>
                            <a:schemeClr val="tx1"/>
                          </a:solidFill>
                          <a:latin typeface="Gill Sans Light" panose="020B0302020104020203" pitchFamily="34" charset="-79"/>
                          <a:cs typeface="Gill Sans Light" panose="020B0302020104020203" pitchFamily="34" charset="-79"/>
                        </a:rPr>
                        <a:t>17.66 </a:t>
                      </a:r>
                      <a:r>
                        <a:rPr lang="en-US" sz="2800" b="0" i="0" dirty="0" err="1">
                          <a:solidFill>
                            <a:schemeClr val="tx1"/>
                          </a:solidFill>
                          <a:latin typeface="Gill Sans Light" panose="020B0302020104020203" pitchFamily="34" charset="-79"/>
                          <a:cs typeface="Gill Sans Light" panose="020B0302020104020203" pitchFamily="34" charset="-79"/>
                        </a:rPr>
                        <a:t>ms</a:t>
                      </a:r>
                      <a:endParaRPr lang="en-US" sz="2800" b="0" i="0" dirty="0">
                        <a:solidFill>
                          <a:schemeClr val="tx1"/>
                        </a:solidFill>
                        <a:latin typeface="Gill Sans Light" panose="020B0302020104020203" pitchFamily="34" charset="-79"/>
                        <a:cs typeface="Gill Sans Light" panose="020B0302020104020203" pitchFamily="34" charset="-79"/>
                      </a:endParaRPr>
                    </a:p>
                  </a:txBody>
                  <a:tcPr/>
                </a:tc>
                <a:tc>
                  <a:txBody>
                    <a:bodyPr/>
                    <a:lstStyle/>
                    <a:p>
                      <a:pPr algn="r"/>
                      <a:r>
                        <a:rPr lang="en-US" sz="2800" b="0" i="0" dirty="0">
                          <a:solidFill>
                            <a:srgbClr val="FF0000"/>
                          </a:solidFill>
                          <a:latin typeface="Gill Sans Light" panose="020B0302020104020203" pitchFamily="34" charset="-79"/>
                          <a:cs typeface="Gill Sans Light" panose="020B0302020104020203" pitchFamily="34" charset="-79"/>
                        </a:rPr>
                        <a:t>13.89 </a:t>
                      </a:r>
                      <a:r>
                        <a:rPr lang="en-US" sz="2800" b="0" i="0" dirty="0" err="1">
                          <a:solidFill>
                            <a:srgbClr val="FF0000"/>
                          </a:solidFill>
                          <a:latin typeface="Gill Sans Light" panose="020B0302020104020203" pitchFamily="34" charset="-79"/>
                          <a:cs typeface="Gill Sans Light" panose="020B0302020104020203" pitchFamily="34" charset="-79"/>
                        </a:rPr>
                        <a:t>ms</a:t>
                      </a:r>
                      <a:endParaRPr lang="en-US" sz="2800" b="0" i="0" dirty="0">
                        <a:solidFill>
                          <a:srgbClr val="FF0000"/>
                        </a:solidFill>
                        <a:latin typeface="Gill Sans Light" panose="020B0302020104020203" pitchFamily="34" charset="-79"/>
                        <a:cs typeface="Gill Sans Light" panose="020B0302020104020203" pitchFamily="34" charset="-79"/>
                      </a:endParaRPr>
                    </a:p>
                  </a:txBody>
                  <a:tcPr/>
                </a:tc>
                <a:extLst>
                  <a:ext uri="{0D108BD9-81ED-4DB2-BD59-A6C34878D82A}">
                    <a16:rowId xmlns:a16="http://schemas.microsoft.com/office/drawing/2014/main" val="2523960431"/>
                  </a:ext>
                </a:extLst>
              </a:tr>
            </a:tbl>
          </a:graphicData>
        </a:graphic>
      </p:graphicFrame>
    </p:spTree>
    <p:extLst>
      <p:ext uri="{BB962C8B-B14F-4D97-AF65-F5344CB8AC3E}">
        <p14:creationId xmlns:p14="http://schemas.microsoft.com/office/powerpoint/2010/main" val="94073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1FBEE-43E1-0395-BC58-8EDE809EAFD2}"/>
              </a:ext>
            </a:extLst>
          </p:cNvPr>
          <p:cNvSpPr>
            <a:spLocks noGrp="1"/>
          </p:cNvSpPr>
          <p:nvPr>
            <p:ph type="title"/>
          </p:nvPr>
        </p:nvSpPr>
        <p:spPr/>
        <p:txBody>
          <a:bodyPr/>
          <a:lstStyle/>
          <a:p>
            <a:r>
              <a:rPr lang="en-US" dirty="0"/>
              <a:t>Poor User Experience</a:t>
            </a:r>
          </a:p>
        </p:txBody>
      </p:sp>
      <p:pic>
        <p:nvPicPr>
          <p:cNvPr id="4" name="Picture 3" descr="Chart, bar chart&#10;&#10;Description automatically generated">
            <a:extLst>
              <a:ext uri="{FF2B5EF4-FFF2-40B4-BE49-F238E27FC236}">
                <a16:creationId xmlns:a16="http://schemas.microsoft.com/office/drawing/2014/main" id="{464AA7A0-14F8-895D-2BFC-18CE08B50DC1}"/>
              </a:ext>
            </a:extLst>
          </p:cNvPr>
          <p:cNvPicPr>
            <a:picLocks noChangeAspect="1"/>
          </p:cNvPicPr>
          <p:nvPr/>
        </p:nvPicPr>
        <p:blipFill>
          <a:blip r:embed="rId3"/>
          <a:stretch>
            <a:fillRect/>
          </a:stretch>
        </p:blipFill>
        <p:spPr>
          <a:xfrm>
            <a:off x="698097" y="1690688"/>
            <a:ext cx="7387492" cy="5162553"/>
          </a:xfrm>
          <a:prstGeom prst="rect">
            <a:avLst/>
          </a:prstGeom>
        </p:spPr>
      </p:pic>
      <p:sp>
        <p:nvSpPr>
          <p:cNvPr id="5" name="Rectangle 4">
            <a:extLst>
              <a:ext uri="{FF2B5EF4-FFF2-40B4-BE49-F238E27FC236}">
                <a16:creationId xmlns:a16="http://schemas.microsoft.com/office/drawing/2014/main" id="{7938EECB-B163-0D64-F99D-AB962C87F090}"/>
              </a:ext>
            </a:extLst>
          </p:cNvPr>
          <p:cNvSpPr/>
          <p:nvPr/>
        </p:nvSpPr>
        <p:spPr>
          <a:xfrm>
            <a:off x="1129551" y="3385168"/>
            <a:ext cx="4069978" cy="537883"/>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EA18819-6FF2-4DAA-29C3-D106D13943B5}"/>
              </a:ext>
            </a:extLst>
          </p:cNvPr>
          <p:cNvSpPr txBox="1"/>
          <p:nvPr/>
        </p:nvSpPr>
        <p:spPr>
          <a:xfrm>
            <a:off x="7279341" y="2759322"/>
            <a:ext cx="4912659" cy="2308324"/>
          </a:xfrm>
          <a:prstGeom prst="rect">
            <a:avLst/>
          </a:prstGeom>
          <a:noFill/>
        </p:spPr>
        <p:txBody>
          <a:bodyPr wrap="square" rtlCol="0">
            <a:spAutoFit/>
          </a:bodyPr>
          <a:lstStyle/>
          <a:p>
            <a:r>
              <a:rPr lang="en-US" sz="2400" dirty="0">
                <a:latin typeface="Helvetica Neue" panose="02000503000000020004" pitchFamily="2" charset="0"/>
                <a:ea typeface="Helvetica Neue" panose="02000503000000020004" pitchFamily="2" charset="0"/>
                <a:cs typeface="Helvetica Neue" panose="02000503000000020004" pitchFamily="2" charset="0"/>
              </a:rPr>
              <a:t>Disruptions are caused by “tail” events</a:t>
            </a:r>
          </a:p>
          <a:p>
            <a:pPr marL="457200" indent="-457200">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E.g., 1 sec. of network congestion every few min.</a:t>
            </a:r>
          </a:p>
          <a:p>
            <a:pPr marL="457200" indent="-457200">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Hard to solve by adding capacity</a:t>
            </a:r>
          </a:p>
        </p:txBody>
      </p:sp>
    </p:spTree>
    <p:extLst>
      <p:ext uri="{BB962C8B-B14F-4D97-AF65-F5344CB8AC3E}">
        <p14:creationId xmlns:p14="http://schemas.microsoft.com/office/powerpoint/2010/main" val="10456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5EF831-0530-D7BE-BAC8-089F006C79CD}"/>
              </a:ext>
            </a:extLst>
          </p:cNvPr>
          <p:cNvSpPr>
            <a:spLocks noGrp="1"/>
          </p:cNvSpPr>
          <p:nvPr>
            <p:ph type="title"/>
          </p:nvPr>
        </p:nvSpPr>
        <p:spPr>
          <a:xfrm>
            <a:off x="838200" y="2692783"/>
            <a:ext cx="10515600" cy="1472434"/>
          </a:xfrm>
        </p:spPr>
        <p:txBody>
          <a:bodyPr>
            <a:normAutofit/>
          </a:bodyPr>
          <a:lstStyle/>
          <a:p>
            <a:pPr algn="ctr"/>
            <a:r>
              <a:rPr lang="en-US" sz="4800" dirty="0"/>
              <a:t>Can we dramatically reduce video conferencing bandwidth requirements?</a:t>
            </a:r>
          </a:p>
        </p:txBody>
      </p:sp>
    </p:spTree>
    <p:extLst>
      <p:ext uri="{BB962C8B-B14F-4D97-AF65-F5344CB8AC3E}">
        <p14:creationId xmlns:p14="http://schemas.microsoft.com/office/powerpoint/2010/main" val="1320058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5847F4BA-2DF8-0444-9C57-36C97598AE6C}"/>
              </a:ext>
            </a:extLst>
          </p:cNvPr>
          <p:cNvSpPr txBox="1"/>
          <p:nvPr/>
        </p:nvSpPr>
        <p:spPr>
          <a:xfrm>
            <a:off x="7926755" y="1514490"/>
            <a:ext cx="3853865" cy="4771935"/>
          </a:xfrm>
          <a:prstGeom prst="roundRect">
            <a:avLst/>
          </a:prstGeom>
          <a:ln>
            <a:prstDash val="dash"/>
          </a:ln>
        </p:spPr>
        <p:style>
          <a:lnRef idx="2">
            <a:schemeClr val="dk1"/>
          </a:lnRef>
          <a:fillRef idx="1">
            <a:schemeClr val="lt1"/>
          </a:fillRef>
          <a:effectRef idx="0">
            <a:schemeClr val="dk1"/>
          </a:effectRef>
          <a:fontRef idx="minor">
            <a:schemeClr val="dk1"/>
          </a:fontRef>
        </p:style>
        <p:txBody>
          <a:bodyPr wrap="square" rtlCol="0" anchor="b" anchorCtr="0">
            <a:noAutofit/>
          </a:bodyPr>
          <a:lstStyle/>
          <a:p>
            <a:pPr algn="ctr"/>
            <a:endParaRPr lang="en-US" sz="200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FE9F241-9098-DE44-AB42-C533D1DF0A50}"/>
              </a:ext>
            </a:extLst>
          </p:cNvPr>
          <p:cNvSpPr txBox="1"/>
          <p:nvPr/>
        </p:nvSpPr>
        <p:spPr>
          <a:xfrm>
            <a:off x="100013" y="3261526"/>
            <a:ext cx="6615112" cy="3036951"/>
          </a:xfrm>
          <a:prstGeom prst="roundRect">
            <a:avLst/>
          </a:prstGeom>
          <a:solidFill>
            <a:schemeClr val="bg1"/>
          </a:solidFill>
          <a:ln>
            <a:prstDash val="dash"/>
          </a:ln>
        </p:spPr>
        <p:style>
          <a:lnRef idx="2">
            <a:schemeClr val="dk1"/>
          </a:lnRef>
          <a:fillRef idx="1">
            <a:schemeClr val="lt1"/>
          </a:fillRef>
          <a:effectRef idx="0">
            <a:schemeClr val="dk1"/>
          </a:effectRef>
          <a:fontRef idx="minor">
            <a:schemeClr val="dk1"/>
          </a:fontRef>
        </p:style>
        <p:txBody>
          <a:bodyPr wrap="square" rtlCol="0" anchor="b" anchorCtr="0">
            <a:noAutofit/>
          </a:bodyPr>
          <a:lstStyle/>
          <a:p>
            <a:pPr algn="ctr"/>
            <a:endParaRPr lang="en-US" sz="2000" b="1"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C70D4FB4-6B75-D847-BD53-7F3FD2808829}"/>
              </a:ext>
            </a:extLst>
          </p:cNvPr>
          <p:cNvSpPr>
            <a:spLocks noGrp="1"/>
          </p:cNvSpPr>
          <p:nvPr>
            <p:ph type="title"/>
          </p:nvPr>
        </p:nvSpPr>
        <p:spPr/>
        <p:txBody>
          <a:bodyPr/>
          <a:lstStyle/>
          <a:p>
            <a:r>
              <a:rPr lang="en-US" dirty="0" err="1"/>
              <a:t>Gemino’s</a:t>
            </a:r>
            <a:r>
              <a:rPr lang="en-US" dirty="0"/>
              <a:t> Neural Video Conferencing</a:t>
            </a:r>
          </a:p>
        </p:txBody>
      </p:sp>
      <p:sp>
        <p:nvSpPr>
          <p:cNvPr id="12" name="TextBox 11">
            <a:extLst>
              <a:ext uri="{FF2B5EF4-FFF2-40B4-BE49-F238E27FC236}">
                <a16:creationId xmlns:a16="http://schemas.microsoft.com/office/drawing/2014/main" id="{E931B849-981F-E543-9034-C33188EEE901}"/>
              </a:ext>
            </a:extLst>
          </p:cNvPr>
          <p:cNvSpPr txBox="1"/>
          <p:nvPr/>
        </p:nvSpPr>
        <p:spPr>
          <a:xfrm>
            <a:off x="1082592" y="3249475"/>
            <a:ext cx="3791667" cy="400110"/>
          </a:xfrm>
          <a:prstGeom prst="rect">
            <a:avLst/>
          </a:prstGeom>
          <a:noFill/>
        </p:spPr>
        <p:txBody>
          <a:bodyPr wrap="square" rtlCol="0">
            <a:spAutoFit/>
          </a:bodyPr>
          <a:lstStyle/>
          <a:p>
            <a:pPr algn="ctr"/>
            <a:r>
              <a:rPr lang="en-US" sz="2000" b="1" dirty="0">
                <a:latin typeface="Helvetica Neue" panose="02000503000000020004" pitchFamily="2" charset="0"/>
                <a:ea typeface="Helvetica Neue" panose="02000503000000020004" pitchFamily="2" charset="0"/>
                <a:cs typeface="Helvetica Neue" panose="02000503000000020004" pitchFamily="2" charset="0"/>
              </a:rPr>
              <a:t>Sender</a:t>
            </a:r>
          </a:p>
        </p:txBody>
      </p:sp>
      <p:cxnSp>
        <p:nvCxnSpPr>
          <p:cNvPr id="19" name="Straight Arrow Connector 18">
            <a:extLst>
              <a:ext uri="{FF2B5EF4-FFF2-40B4-BE49-F238E27FC236}">
                <a16:creationId xmlns:a16="http://schemas.microsoft.com/office/drawing/2014/main" id="{911334F2-3188-E84C-8912-C90882495803}"/>
              </a:ext>
            </a:extLst>
          </p:cNvPr>
          <p:cNvCxnSpPr>
            <a:cxnSpLocks/>
            <a:stCxn id="11" idx="3"/>
          </p:cNvCxnSpPr>
          <p:nvPr/>
        </p:nvCxnSpPr>
        <p:spPr>
          <a:xfrm>
            <a:off x="6715125" y="4780002"/>
            <a:ext cx="1531023"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92E4134-51BF-DE40-9E48-097FBC43711B}"/>
              </a:ext>
            </a:extLst>
          </p:cNvPr>
          <p:cNvCxnSpPr>
            <a:cxnSpLocks/>
          </p:cNvCxnSpPr>
          <p:nvPr/>
        </p:nvCxnSpPr>
        <p:spPr>
          <a:xfrm>
            <a:off x="9373647" y="4755323"/>
            <a:ext cx="46409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5011048-EBA0-FB47-9307-1D6A25680D35}"/>
              </a:ext>
            </a:extLst>
          </p:cNvPr>
          <p:cNvSpPr txBox="1"/>
          <p:nvPr/>
        </p:nvSpPr>
        <p:spPr>
          <a:xfrm>
            <a:off x="8379956" y="1511844"/>
            <a:ext cx="2580497" cy="400110"/>
          </a:xfrm>
          <a:prstGeom prst="rect">
            <a:avLst/>
          </a:prstGeom>
          <a:noFill/>
        </p:spPr>
        <p:txBody>
          <a:bodyPr wrap="square" rtlCol="0">
            <a:spAutoFit/>
          </a:bodyPr>
          <a:lstStyle/>
          <a:p>
            <a:pPr algn="ctr"/>
            <a:r>
              <a:rPr lang="en-US" sz="2000" b="1" dirty="0">
                <a:latin typeface="Helvetica Neue" panose="02000503000000020004" pitchFamily="2" charset="0"/>
                <a:ea typeface="Helvetica Neue" panose="02000503000000020004" pitchFamily="2" charset="0"/>
                <a:cs typeface="Helvetica Neue" panose="02000503000000020004" pitchFamily="2" charset="0"/>
              </a:rPr>
              <a:t>Receiver</a:t>
            </a:r>
          </a:p>
        </p:txBody>
      </p:sp>
      <p:sp>
        <p:nvSpPr>
          <p:cNvPr id="30" name="TextBox 29">
            <a:extLst>
              <a:ext uri="{FF2B5EF4-FFF2-40B4-BE49-F238E27FC236}">
                <a16:creationId xmlns:a16="http://schemas.microsoft.com/office/drawing/2014/main" id="{F3978532-1D11-FE4F-B042-8943E2165743}"/>
              </a:ext>
            </a:extLst>
          </p:cNvPr>
          <p:cNvSpPr txBox="1"/>
          <p:nvPr/>
        </p:nvSpPr>
        <p:spPr>
          <a:xfrm>
            <a:off x="-813242" y="5563978"/>
            <a:ext cx="3791667" cy="369332"/>
          </a:xfrm>
          <a:prstGeom prst="rect">
            <a:avLst/>
          </a:prstGeom>
          <a:noFill/>
        </p:spPr>
        <p:txBody>
          <a:bodyPr wrap="square" rtlCol="0">
            <a:spAutoFit/>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Target</a:t>
            </a:r>
          </a:p>
        </p:txBody>
      </p:sp>
      <p:sp>
        <p:nvSpPr>
          <p:cNvPr id="32" name="TextBox 31">
            <a:extLst>
              <a:ext uri="{FF2B5EF4-FFF2-40B4-BE49-F238E27FC236}">
                <a16:creationId xmlns:a16="http://schemas.microsoft.com/office/drawing/2014/main" id="{3A665871-4234-C240-8178-60A4DECF727A}"/>
              </a:ext>
            </a:extLst>
          </p:cNvPr>
          <p:cNvSpPr txBox="1"/>
          <p:nvPr/>
        </p:nvSpPr>
        <p:spPr>
          <a:xfrm>
            <a:off x="5463097" y="5438368"/>
            <a:ext cx="1208534" cy="646331"/>
          </a:xfrm>
          <a:prstGeom prst="rect">
            <a:avLst/>
          </a:prstGeom>
          <a:noFill/>
        </p:spPr>
        <p:txBody>
          <a:bodyPr wrap="square" rtlCol="0">
            <a:spAutoFit/>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Encoded </a:t>
            </a:r>
          </a:p>
          <a:p>
            <a:pPr algn="ctr"/>
            <a:r>
              <a:rPr lang="en-US" dirty="0">
                <a:latin typeface="Helvetica Neue" panose="02000503000000020004" pitchFamily="2" charset="0"/>
                <a:ea typeface="Helvetica Neue" panose="02000503000000020004" pitchFamily="2" charset="0"/>
                <a:cs typeface="Helvetica Neue" panose="02000503000000020004" pitchFamily="2" charset="0"/>
              </a:rPr>
              <a:t>Video</a:t>
            </a:r>
          </a:p>
        </p:txBody>
      </p:sp>
      <p:sp>
        <p:nvSpPr>
          <p:cNvPr id="34" name="TextBox 33">
            <a:extLst>
              <a:ext uri="{FF2B5EF4-FFF2-40B4-BE49-F238E27FC236}">
                <a16:creationId xmlns:a16="http://schemas.microsoft.com/office/drawing/2014/main" id="{47453919-0203-F642-AF4C-7ED52FA8C0D2}"/>
              </a:ext>
            </a:extLst>
          </p:cNvPr>
          <p:cNvSpPr txBox="1"/>
          <p:nvPr/>
        </p:nvSpPr>
        <p:spPr>
          <a:xfrm>
            <a:off x="8773933" y="5576868"/>
            <a:ext cx="3791667" cy="369332"/>
          </a:xfrm>
          <a:prstGeom prst="rect">
            <a:avLst/>
          </a:prstGeom>
          <a:noFill/>
        </p:spPr>
        <p:txBody>
          <a:bodyPr wrap="square" rtlCol="0">
            <a:spAutoFit/>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Reconstruction</a:t>
            </a:r>
          </a:p>
        </p:txBody>
      </p:sp>
      <p:pic>
        <p:nvPicPr>
          <p:cNvPr id="9" name="Picture 8">
            <a:extLst>
              <a:ext uri="{FF2B5EF4-FFF2-40B4-BE49-F238E27FC236}">
                <a16:creationId xmlns:a16="http://schemas.microsoft.com/office/drawing/2014/main" id="{E03DFE6B-F0CD-52A4-DD3F-04F618B13730}"/>
              </a:ext>
            </a:extLst>
          </p:cNvPr>
          <p:cNvPicPr>
            <a:picLocks noChangeAspect="1"/>
          </p:cNvPicPr>
          <p:nvPr/>
        </p:nvPicPr>
        <p:blipFill>
          <a:blip r:embed="rId7"/>
          <a:stretch>
            <a:fillRect/>
          </a:stretch>
        </p:blipFill>
        <p:spPr>
          <a:xfrm>
            <a:off x="7014837" y="4513301"/>
            <a:ext cx="800100" cy="533400"/>
          </a:xfrm>
          <a:prstGeom prst="rect">
            <a:avLst/>
          </a:prstGeom>
        </p:spPr>
      </p:pic>
      <p:sp>
        <p:nvSpPr>
          <p:cNvPr id="13" name="Rounded Rectangle 12">
            <a:extLst>
              <a:ext uri="{FF2B5EF4-FFF2-40B4-BE49-F238E27FC236}">
                <a16:creationId xmlns:a16="http://schemas.microsoft.com/office/drawing/2014/main" id="{204D9D56-0D52-C729-CFB3-FD4CD015746F}"/>
              </a:ext>
            </a:extLst>
          </p:cNvPr>
          <p:cNvSpPr/>
          <p:nvPr/>
        </p:nvSpPr>
        <p:spPr>
          <a:xfrm>
            <a:off x="8262090" y="4478743"/>
            <a:ext cx="1160641" cy="582967"/>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endParaRPr lang="en-US" sz="1600"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sz="1600" b="1"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rPr>
              <a:t>Neural Decoder</a:t>
            </a:r>
          </a:p>
          <a:p>
            <a:pPr algn="ctr"/>
            <a:endParaRPr lang="en-US" sz="1600"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endParaRPr lang="en-US" sz="1600"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0" name="leo_reconstruction" descr="leo_reconstruction">
            <a:hlinkClick r:id="" action="ppaction://media"/>
            <a:extLst>
              <a:ext uri="{FF2B5EF4-FFF2-40B4-BE49-F238E27FC236}">
                <a16:creationId xmlns:a16="http://schemas.microsoft.com/office/drawing/2014/main" id="{A42655BF-9859-ECC6-00A7-B0703607050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853687" y="3970659"/>
            <a:ext cx="1618686" cy="1618686"/>
          </a:xfrm>
          <a:prstGeom prst="rect">
            <a:avLst/>
          </a:prstGeom>
        </p:spPr>
      </p:pic>
      <p:pic>
        <p:nvPicPr>
          <p:cNvPr id="21" name="leo_target" descr="leo_target">
            <a:hlinkClick r:id="" action="ppaction://media"/>
            <a:extLst>
              <a:ext uri="{FF2B5EF4-FFF2-40B4-BE49-F238E27FC236}">
                <a16:creationId xmlns:a16="http://schemas.microsoft.com/office/drawing/2014/main" id="{E223E109-8317-2656-B727-ADA8C6E4FF9A}"/>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220516" y="3956219"/>
            <a:ext cx="1597999" cy="1597999"/>
          </a:xfrm>
          <a:prstGeom prst="rect">
            <a:avLst/>
          </a:prstGeom>
        </p:spPr>
      </p:pic>
      <p:grpSp>
        <p:nvGrpSpPr>
          <p:cNvPr id="48" name="Group 47">
            <a:extLst>
              <a:ext uri="{FF2B5EF4-FFF2-40B4-BE49-F238E27FC236}">
                <a16:creationId xmlns:a16="http://schemas.microsoft.com/office/drawing/2014/main" id="{1A6B43B6-CFDB-1662-A05E-BC4561D32173}"/>
              </a:ext>
            </a:extLst>
          </p:cNvPr>
          <p:cNvGrpSpPr/>
          <p:nvPr/>
        </p:nvGrpSpPr>
        <p:grpSpPr>
          <a:xfrm>
            <a:off x="5518435" y="4176460"/>
            <a:ext cx="1097857" cy="1207084"/>
            <a:chOff x="5981625" y="1901623"/>
            <a:chExt cx="1097857" cy="1207084"/>
          </a:xfrm>
        </p:grpSpPr>
        <p:sp>
          <p:nvSpPr>
            <p:cNvPr id="36" name="Graphic 25" descr="Envelope with solid fill">
              <a:extLst>
                <a:ext uri="{FF2B5EF4-FFF2-40B4-BE49-F238E27FC236}">
                  <a16:creationId xmlns:a16="http://schemas.microsoft.com/office/drawing/2014/main" id="{1FEA8B0B-2686-8C18-A896-8DE4BE3815FC}"/>
                </a:ext>
              </a:extLst>
            </p:cNvPr>
            <p:cNvSpPr/>
            <p:nvPr/>
          </p:nvSpPr>
          <p:spPr>
            <a:xfrm>
              <a:off x="5985727" y="1901623"/>
              <a:ext cx="437241" cy="306069"/>
            </a:xfrm>
            <a:custGeom>
              <a:avLst/>
              <a:gdLst>
                <a:gd name="connsiteX0" fmla="*/ 0 w 437241"/>
                <a:gd name="connsiteY0" fmla="*/ 0 h 306069"/>
                <a:gd name="connsiteX1" fmla="*/ 0 w 437241"/>
                <a:gd name="connsiteY1" fmla="*/ 306069 h 306069"/>
                <a:gd name="connsiteX2" fmla="*/ 437242 w 437241"/>
                <a:gd name="connsiteY2" fmla="*/ 306069 h 306069"/>
                <a:gd name="connsiteX3" fmla="*/ 437242 w 437241"/>
                <a:gd name="connsiteY3" fmla="*/ 0 h 306069"/>
                <a:gd name="connsiteX4" fmla="*/ 0 w 437241"/>
                <a:gd name="connsiteY4" fmla="*/ 0 h 306069"/>
                <a:gd name="connsiteX5" fmla="*/ 226273 w 437241"/>
                <a:gd name="connsiteY5" fmla="*/ 190747 h 306069"/>
                <a:gd name="connsiteX6" fmla="*/ 210969 w 437241"/>
                <a:gd name="connsiteY6" fmla="*/ 190747 h 306069"/>
                <a:gd name="connsiteX7" fmla="*/ 49190 w 437241"/>
                <a:gd name="connsiteY7" fmla="*/ 32793 h 306069"/>
                <a:gd name="connsiteX8" fmla="*/ 388599 w 437241"/>
                <a:gd name="connsiteY8" fmla="*/ 32793 h 306069"/>
                <a:gd name="connsiteX9" fmla="*/ 226273 w 437241"/>
                <a:gd name="connsiteY9" fmla="*/ 190747 h 306069"/>
                <a:gd name="connsiteX10" fmla="*/ 139371 w 437241"/>
                <a:gd name="connsiteY10" fmla="*/ 151395 h 306069"/>
                <a:gd name="connsiteX11" fmla="*/ 32793 w 437241"/>
                <a:gd name="connsiteY11" fmla="*/ 258519 h 306069"/>
                <a:gd name="connsiteX12" fmla="*/ 32793 w 437241"/>
                <a:gd name="connsiteY12" fmla="*/ 47003 h 306069"/>
                <a:gd name="connsiteX13" fmla="*/ 139371 w 437241"/>
                <a:gd name="connsiteY13" fmla="*/ 151395 h 306069"/>
                <a:gd name="connsiteX14" fmla="*/ 155221 w 437241"/>
                <a:gd name="connsiteY14" fmla="*/ 166698 h 306069"/>
                <a:gd name="connsiteX15" fmla="*/ 196212 w 437241"/>
                <a:gd name="connsiteY15" fmla="*/ 206597 h 306069"/>
                <a:gd name="connsiteX16" fmla="*/ 219167 w 437241"/>
                <a:gd name="connsiteY16" fmla="*/ 215888 h 306069"/>
                <a:gd name="connsiteX17" fmla="*/ 242123 w 437241"/>
                <a:gd name="connsiteY17" fmla="*/ 206597 h 306069"/>
                <a:gd name="connsiteX18" fmla="*/ 283114 w 437241"/>
                <a:gd name="connsiteY18" fmla="*/ 166698 h 306069"/>
                <a:gd name="connsiteX19" fmla="*/ 389145 w 437241"/>
                <a:gd name="connsiteY19" fmla="*/ 273276 h 306069"/>
                <a:gd name="connsiteX20" fmla="*/ 48643 w 437241"/>
                <a:gd name="connsiteY20" fmla="*/ 273276 h 306069"/>
                <a:gd name="connsiteX21" fmla="*/ 155221 w 437241"/>
                <a:gd name="connsiteY21" fmla="*/ 166698 h 306069"/>
                <a:gd name="connsiteX22" fmla="*/ 297871 w 437241"/>
                <a:gd name="connsiteY22" fmla="*/ 151395 h 306069"/>
                <a:gd name="connsiteX23" fmla="*/ 404449 w 437241"/>
                <a:gd name="connsiteY23" fmla="*/ 47550 h 306069"/>
                <a:gd name="connsiteX24" fmla="*/ 404449 w 437241"/>
                <a:gd name="connsiteY24" fmla="*/ 257973 h 306069"/>
                <a:gd name="connsiteX25" fmla="*/ 297871 w 437241"/>
                <a:gd name="connsiteY25" fmla="*/ 151395 h 30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7241" h="306069">
                  <a:moveTo>
                    <a:pt x="0" y="0"/>
                  </a:moveTo>
                  <a:lnTo>
                    <a:pt x="0" y="306069"/>
                  </a:lnTo>
                  <a:lnTo>
                    <a:pt x="437242" y="306069"/>
                  </a:lnTo>
                  <a:lnTo>
                    <a:pt x="437242" y="0"/>
                  </a:lnTo>
                  <a:lnTo>
                    <a:pt x="0" y="0"/>
                  </a:lnTo>
                  <a:close/>
                  <a:moveTo>
                    <a:pt x="226273" y="190747"/>
                  </a:moveTo>
                  <a:cubicBezTo>
                    <a:pt x="221900" y="195119"/>
                    <a:pt x="215342" y="195119"/>
                    <a:pt x="210969" y="190747"/>
                  </a:cubicBezTo>
                  <a:lnTo>
                    <a:pt x="49190" y="32793"/>
                  </a:lnTo>
                  <a:lnTo>
                    <a:pt x="388599" y="32793"/>
                  </a:lnTo>
                  <a:lnTo>
                    <a:pt x="226273" y="190747"/>
                  </a:lnTo>
                  <a:close/>
                  <a:moveTo>
                    <a:pt x="139371" y="151395"/>
                  </a:moveTo>
                  <a:lnTo>
                    <a:pt x="32793" y="258519"/>
                  </a:lnTo>
                  <a:lnTo>
                    <a:pt x="32793" y="47003"/>
                  </a:lnTo>
                  <a:lnTo>
                    <a:pt x="139371" y="151395"/>
                  </a:lnTo>
                  <a:close/>
                  <a:moveTo>
                    <a:pt x="155221" y="166698"/>
                  </a:moveTo>
                  <a:lnTo>
                    <a:pt x="196212" y="206597"/>
                  </a:lnTo>
                  <a:cubicBezTo>
                    <a:pt x="202771" y="212609"/>
                    <a:pt x="210969" y="215888"/>
                    <a:pt x="219167" y="215888"/>
                  </a:cubicBezTo>
                  <a:cubicBezTo>
                    <a:pt x="227366" y="215888"/>
                    <a:pt x="235564" y="212609"/>
                    <a:pt x="242123" y="206597"/>
                  </a:cubicBezTo>
                  <a:lnTo>
                    <a:pt x="283114" y="166698"/>
                  </a:lnTo>
                  <a:lnTo>
                    <a:pt x="389145" y="273276"/>
                  </a:lnTo>
                  <a:lnTo>
                    <a:pt x="48643" y="273276"/>
                  </a:lnTo>
                  <a:lnTo>
                    <a:pt x="155221" y="166698"/>
                  </a:lnTo>
                  <a:close/>
                  <a:moveTo>
                    <a:pt x="297871" y="151395"/>
                  </a:moveTo>
                  <a:lnTo>
                    <a:pt x="404449" y="47550"/>
                  </a:lnTo>
                  <a:lnTo>
                    <a:pt x="404449" y="257973"/>
                  </a:lnTo>
                  <a:lnTo>
                    <a:pt x="297871" y="151395"/>
                  </a:lnTo>
                  <a:close/>
                </a:path>
              </a:pathLst>
            </a:custGeom>
            <a:solidFill>
              <a:schemeClr val="tx1"/>
            </a:solidFill>
            <a:ln w="5457" cap="flat">
              <a:noFill/>
              <a:prstDash val="solid"/>
              <a:miter/>
            </a:ln>
          </p:spPr>
          <p:txBody>
            <a:bodyPr rtlCol="0" anchor="ctr"/>
            <a:lstStyle/>
            <a:p>
              <a:endParaRPr lang="en-US" dirty="0"/>
            </a:p>
          </p:txBody>
        </p:sp>
        <p:sp>
          <p:nvSpPr>
            <p:cNvPr id="41" name="Graphic 25" descr="Envelope with solid fill">
              <a:extLst>
                <a:ext uri="{FF2B5EF4-FFF2-40B4-BE49-F238E27FC236}">
                  <a16:creationId xmlns:a16="http://schemas.microsoft.com/office/drawing/2014/main" id="{BCA47C51-50F4-42E2-5FED-6357989CB0C7}"/>
                </a:ext>
              </a:extLst>
            </p:cNvPr>
            <p:cNvSpPr/>
            <p:nvPr/>
          </p:nvSpPr>
          <p:spPr>
            <a:xfrm>
              <a:off x="5985727" y="2349335"/>
              <a:ext cx="437241" cy="306069"/>
            </a:xfrm>
            <a:custGeom>
              <a:avLst/>
              <a:gdLst>
                <a:gd name="connsiteX0" fmla="*/ 0 w 437241"/>
                <a:gd name="connsiteY0" fmla="*/ 0 h 306069"/>
                <a:gd name="connsiteX1" fmla="*/ 0 w 437241"/>
                <a:gd name="connsiteY1" fmla="*/ 306069 h 306069"/>
                <a:gd name="connsiteX2" fmla="*/ 437242 w 437241"/>
                <a:gd name="connsiteY2" fmla="*/ 306069 h 306069"/>
                <a:gd name="connsiteX3" fmla="*/ 437242 w 437241"/>
                <a:gd name="connsiteY3" fmla="*/ 0 h 306069"/>
                <a:gd name="connsiteX4" fmla="*/ 0 w 437241"/>
                <a:gd name="connsiteY4" fmla="*/ 0 h 306069"/>
                <a:gd name="connsiteX5" fmla="*/ 226273 w 437241"/>
                <a:gd name="connsiteY5" fmla="*/ 190747 h 306069"/>
                <a:gd name="connsiteX6" fmla="*/ 210969 w 437241"/>
                <a:gd name="connsiteY6" fmla="*/ 190747 h 306069"/>
                <a:gd name="connsiteX7" fmla="*/ 49190 w 437241"/>
                <a:gd name="connsiteY7" fmla="*/ 32793 h 306069"/>
                <a:gd name="connsiteX8" fmla="*/ 388599 w 437241"/>
                <a:gd name="connsiteY8" fmla="*/ 32793 h 306069"/>
                <a:gd name="connsiteX9" fmla="*/ 226273 w 437241"/>
                <a:gd name="connsiteY9" fmla="*/ 190747 h 306069"/>
                <a:gd name="connsiteX10" fmla="*/ 139371 w 437241"/>
                <a:gd name="connsiteY10" fmla="*/ 151395 h 306069"/>
                <a:gd name="connsiteX11" fmla="*/ 32793 w 437241"/>
                <a:gd name="connsiteY11" fmla="*/ 258519 h 306069"/>
                <a:gd name="connsiteX12" fmla="*/ 32793 w 437241"/>
                <a:gd name="connsiteY12" fmla="*/ 47003 h 306069"/>
                <a:gd name="connsiteX13" fmla="*/ 139371 w 437241"/>
                <a:gd name="connsiteY13" fmla="*/ 151395 h 306069"/>
                <a:gd name="connsiteX14" fmla="*/ 155221 w 437241"/>
                <a:gd name="connsiteY14" fmla="*/ 166698 h 306069"/>
                <a:gd name="connsiteX15" fmla="*/ 196212 w 437241"/>
                <a:gd name="connsiteY15" fmla="*/ 206597 h 306069"/>
                <a:gd name="connsiteX16" fmla="*/ 219167 w 437241"/>
                <a:gd name="connsiteY16" fmla="*/ 215888 h 306069"/>
                <a:gd name="connsiteX17" fmla="*/ 242123 w 437241"/>
                <a:gd name="connsiteY17" fmla="*/ 206597 h 306069"/>
                <a:gd name="connsiteX18" fmla="*/ 283114 w 437241"/>
                <a:gd name="connsiteY18" fmla="*/ 166698 h 306069"/>
                <a:gd name="connsiteX19" fmla="*/ 389145 w 437241"/>
                <a:gd name="connsiteY19" fmla="*/ 273276 h 306069"/>
                <a:gd name="connsiteX20" fmla="*/ 48643 w 437241"/>
                <a:gd name="connsiteY20" fmla="*/ 273276 h 306069"/>
                <a:gd name="connsiteX21" fmla="*/ 155221 w 437241"/>
                <a:gd name="connsiteY21" fmla="*/ 166698 h 306069"/>
                <a:gd name="connsiteX22" fmla="*/ 297871 w 437241"/>
                <a:gd name="connsiteY22" fmla="*/ 151395 h 306069"/>
                <a:gd name="connsiteX23" fmla="*/ 404449 w 437241"/>
                <a:gd name="connsiteY23" fmla="*/ 47550 h 306069"/>
                <a:gd name="connsiteX24" fmla="*/ 404449 w 437241"/>
                <a:gd name="connsiteY24" fmla="*/ 257973 h 306069"/>
                <a:gd name="connsiteX25" fmla="*/ 297871 w 437241"/>
                <a:gd name="connsiteY25" fmla="*/ 151395 h 30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7241" h="306069">
                  <a:moveTo>
                    <a:pt x="0" y="0"/>
                  </a:moveTo>
                  <a:lnTo>
                    <a:pt x="0" y="306069"/>
                  </a:lnTo>
                  <a:lnTo>
                    <a:pt x="437242" y="306069"/>
                  </a:lnTo>
                  <a:lnTo>
                    <a:pt x="437242" y="0"/>
                  </a:lnTo>
                  <a:lnTo>
                    <a:pt x="0" y="0"/>
                  </a:lnTo>
                  <a:close/>
                  <a:moveTo>
                    <a:pt x="226273" y="190747"/>
                  </a:moveTo>
                  <a:cubicBezTo>
                    <a:pt x="221900" y="195119"/>
                    <a:pt x="215342" y="195119"/>
                    <a:pt x="210969" y="190747"/>
                  </a:cubicBezTo>
                  <a:lnTo>
                    <a:pt x="49190" y="32793"/>
                  </a:lnTo>
                  <a:lnTo>
                    <a:pt x="388599" y="32793"/>
                  </a:lnTo>
                  <a:lnTo>
                    <a:pt x="226273" y="190747"/>
                  </a:lnTo>
                  <a:close/>
                  <a:moveTo>
                    <a:pt x="139371" y="151395"/>
                  </a:moveTo>
                  <a:lnTo>
                    <a:pt x="32793" y="258519"/>
                  </a:lnTo>
                  <a:lnTo>
                    <a:pt x="32793" y="47003"/>
                  </a:lnTo>
                  <a:lnTo>
                    <a:pt x="139371" y="151395"/>
                  </a:lnTo>
                  <a:close/>
                  <a:moveTo>
                    <a:pt x="155221" y="166698"/>
                  </a:moveTo>
                  <a:lnTo>
                    <a:pt x="196212" y="206597"/>
                  </a:lnTo>
                  <a:cubicBezTo>
                    <a:pt x="202771" y="212609"/>
                    <a:pt x="210969" y="215888"/>
                    <a:pt x="219167" y="215888"/>
                  </a:cubicBezTo>
                  <a:cubicBezTo>
                    <a:pt x="227366" y="215888"/>
                    <a:pt x="235564" y="212609"/>
                    <a:pt x="242123" y="206597"/>
                  </a:cubicBezTo>
                  <a:lnTo>
                    <a:pt x="283114" y="166698"/>
                  </a:lnTo>
                  <a:lnTo>
                    <a:pt x="389145" y="273276"/>
                  </a:lnTo>
                  <a:lnTo>
                    <a:pt x="48643" y="273276"/>
                  </a:lnTo>
                  <a:lnTo>
                    <a:pt x="155221" y="166698"/>
                  </a:lnTo>
                  <a:close/>
                  <a:moveTo>
                    <a:pt x="297871" y="151395"/>
                  </a:moveTo>
                  <a:lnTo>
                    <a:pt x="404449" y="47550"/>
                  </a:lnTo>
                  <a:lnTo>
                    <a:pt x="404449" y="257973"/>
                  </a:lnTo>
                  <a:lnTo>
                    <a:pt x="297871" y="151395"/>
                  </a:lnTo>
                  <a:close/>
                </a:path>
              </a:pathLst>
            </a:custGeom>
            <a:solidFill>
              <a:schemeClr val="tx1"/>
            </a:solidFill>
            <a:ln w="5457" cap="flat">
              <a:noFill/>
              <a:prstDash val="solid"/>
              <a:miter/>
            </a:ln>
          </p:spPr>
          <p:txBody>
            <a:bodyPr rtlCol="0" anchor="ctr"/>
            <a:lstStyle/>
            <a:p>
              <a:endParaRPr lang="en-US" dirty="0"/>
            </a:p>
          </p:txBody>
        </p:sp>
        <p:sp>
          <p:nvSpPr>
            <p:cNvPr id="42" name="Graphic 25" descr="Envelope with solid fill">
              <a:extLst>
                <a:ext uri="{FF2B5EF4-FFF2-40B4-BE49-F238E27FC236}">
                  <a16:creationId xmlns:a16="http://schemas.microsoft.com/office/drawing/2014/main" id="{BB6309D3-8146-1484-CF18-848F0C0CE40E}"/>
                </a:ext>
              </a:extLst>
            </p:cNvPr>
            <p:cNvSpPr/>
            <p:nvPr/>
          </p:nvSpPr>
          <p:spPr>
            <a:xfrm>
              <a:off x="5981625" y="2802638"/>
              <a:ext cx="437241" cy="306069"/>
            </a:xfrm>
            <a:custGeom>
              <a:avLst/>
              <a:gdLst>
                <a:gd name="connsiteX0" fmla="*/ 0 w 437241"/>
                <a:gd name="connsiteY0" fmla="*/ 0 h 306069"/>
                <a:gd name="connsiteX1" fmla="*/ 0 w 437241"/>
                <a:gd name="connsiteY1" fmla="*/ 306069 h 306069"/>
                <a:gd name="connsiteX2" fmla="*/ 437242 w 437241"/>
                <a:gd name="connsiteY2" fmla="*/ 306069 h 306069"/>
                <a:gd name="connsiteX3" fmla="*/ 437242 w 437241"/>
                <a:gd name="connsiteY3" fmla="*/ 0 h 306069"/>
                <a:gd name="connsiteX4" fmla="*/ 0 w 437241"/>
                <a:gd name="connsiteY4" fmla="*/ 0 h 306069"/>
                <a:gd name="connsiteX5" fmla="*/ 226273 w 437241"/>
                <a:gd name="connsiteY5" fmla="*/ 190747 h 306069"/>
                <a:gd name="connsiteX6" fmla="*/ 210969 w 437241"/>
                <a:gd name="connsiteY6" fmla="*/ 190747 h 306069"/>
                <a:gd name="connsiteX7" fmla="*/ 49190 w 437241"/>
                <a:gd name="connsiteY7" fmla="*/ 32793 h 306069"/>
                <a:gd name="connsiteX8" fmla="*/ 388599 w 437241"/>
                <a:gd name="connsiteY8" fmla="*/ 32793 h 306069"/>
                <a:gd name="connsiteX9" fmla="*/ 226273 w 437241"/>
                <a:gd name="connsiteY9" fmla="*/ 190747 h 306069"/>
                <a:gd name="connsiteX10" fmla="*/ 139371 w 437241"/>
                <a:gd name="connsiteY10" fmla="*/ 151395 h 306069"/>
                <a:gd name="connsiteX11" fmla="*/ 32793 w 437241"/>
                <a:gd name="connsiteY11" fmla="*/ 258519 h 306069"/>
                <a:gd name="connsiteX12" fmla="*/ 32793 w 437241"/>
                <a:gd name="connsiteY12" fmla="*/ 47003 h 306069"/>
                <a:gd name="connsiteX13" fmla="*/ 139371 w 437241"/>
                <a:gd name="connsiteY13" fmla="*/ 151395 h 306069"/>
                <a:gd name="connsiteX14" fmla="*/ 155221 w 437241"/>
                <a:gd name="connsiteY14" fmla="*/ 166698 h 306069"/>
                <a:gd name="connsiteX15" fmla="*/ 196212 w 437241"/>
                <a:gd name="connsiteY15" fmla="*/ 206597 h 306069"/>
                <a:gd name="connsiteX16" fmla="*/ 219167 w 437241"/>
                <a:gd name="connsiteY16" fmla="*/ 215888 h 306069"/>
                <a:gd name="connsiteX17" fmla="*/ 242123 w 437241"/>
                <a:gd name="connsiteY17" fmla="*/ 206597 h 306069"/>
                <a:gd name="connsiteX18" fmla="*/ 283114 w 437241"/>
                <a:gd name="connsiteY18" fmla="*/ 166698 h 306069"/>
                <a:gd name="connsiteX19" fmla="*/ 389145 w 437241"/>
                <a:gd name="connsiteY19" fmla="*/ 273276 h 306069"/>
                <a:gd name="connsiteX20" fmla="*/ 48643 w 437241"/>
                <a:gd name="connsiteY20" fmla="*/ 273276 h 306069"/>
                <a:gd name="connsiteX21" fmla="*/ 155221 w 437241"/>
                <a:gd name="connsiteY21" fmla="*/ 166698 h 306069"/>
                <a:gd name="connsiteX22" fmla="*/ 297871 w 437241"/>
                <a:gd name="connsiteY22" fmla="*/ 151395 h 306069"/>
                <a:gd name="connsiteX23" fmla="*/ 404449 w 437241"/>
                <a:gd name="connsiteY23" fmla="*/ 47550 h 306069"/>
                <a:gd name="connsiteX24" fmla="*/ 404449 w 437241"/>
                <a:gd name="connsiteY24" fmla="*/ 257973 h 306069"/>
                <a:gd name="connsiteX25" fmla="*/ 297871 w 437241"/>
                <a:gd name="connsiteY25" fmla="*/ 151395 h 30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7241" h="306069">
                  <a:moveTo>
                    <a:pt x="0" y="0"/>
                  </a:moveTo>
                  <a:lnTo>
                    <a:pt x="0" y="306069"/>
                  </a:lnTo>
                  <a:lnTo>
                    <a:pt x="437242" y="306069"/>
                  </a:lnTo>
                  <a:lnTo>
                    <a:pt x="437242" y="0"/>
                  </a:lnTo>
                  <a:lnTo>
                    <a:pt x="0" y="0"/>
                  </a:lnTo>
                  <a:close/>
                  <a:moveTo>
                    <a:pt x="226273" y="190747"/>
                  </a:moveTo>
                  <a:cubicBezTo>
                    <a:pt x="221900" y="195119"/>
                    <a:pt x="215342" y="195119"/>
                    <a:pt x="210969" y="190747"/>
                  </a:cubicBezTo>
                  <a:lnTo>
                    <a:pt x="49190" y="32793"/>
                  </a:lnTo>
                  <a:lnTo>
                    <a:pt x="388599" y="32793"/>
                  </a:lnTo>
                  <a:lnTo>
                    <a:pt x="226273" y="190747"/>
                  </a:lnTo>
                  <a:close/>
                  <a:moveTo>
                    <a:pt x="139371" y="151395"/>
                  </a:moveTo>
                  <a:lnTo>
                    <a:pt x="32793" y="258519"/>
                  </a:lnTo>
                  <a:lnTo>
                    <a:pt x="32793" y="47003"/>
                  </a:lnTo>
                  <a:lnTo>
                    <a:pt x="139371" y="151395"/>
                  </a:lnTo>
                  <a:close/>
                  <a:moveTo>
                    <a:pt x="155221" y="166698"/>
                  </a:moveTo>
                  <a:lnTo>
                    <a:pt x="196212" y="206597"/>
                  </a:lnTo>
                  <a:cubicBezTo>
                    <a:pt x="202771" y="212609"/>
                    <a:pt x="210969" y="215888"/>
                    <a:pt x="219167" y="215888"/>
                  </a:cubicBezTo>
                  <a:cubicBezTo>
                    <a:pt x="227366" y="215888"/>
                    <a:pt x="235564" y="212609"/>
                    <a:pt x="242123" y="206597"/>
                  </a:cubicBezTo>
                  <a:lnTo>
                    <a:pt x="283114" y="166698"/>
                  </a:lnTo>
                  <a:lnTo>
                    <a:pt x="389145" y="273276"/>
                  </a:lnTo>
                  <a:lnTo>
                    <a:pt x="48643" y="273276"/>
                  </a:lnTo>
                  <a:lnTo>
                    <a:pt x="155221" y="166698"/>
                  </a:lnTo>
                  <a:close/>
                  <a:moveTo>
                    <a:pt x="297871" y="151395"/>
                  </a:moveTo>
                  <a:lnTo>
                    <a:pt x="404449" y="47550"/>
                  </a:lnTo>
                  <a:lnTo>
                    <a:pt x="404449" y="257973"/>
                  </a:lnTo>
                  <a:lnTo>
                    <a:pt x="297871" y="151395"/>
                  </a:lnTo>
                  <a:close/>
                </a:path>
              </a:pathLst>
            </a:custGeom>
            <a:solidFill>
              <a:schemeClr val="tx1"/>
            </a:solidFill>
            <a:ln w="5457" cap="flat">
              <a:noFill/>
              <a:prstDash val="solid"/>
              <a:miter/>
            </a:ln>
          </p:spPr>
          <p:txBody>
            <a:bodyPr rtlCol="0" anchor="ctr"/>
            <a:lstStyle/>
            <a:p>
              <a:endParaRPr lang="en-US" dirty="0"/>
            </a:p>
          </p:txBody>
        </p:sp>
        <p:sp>
          <p:nvSpPr>
            <p:cNvPr id="45" name="Graphic 25" descr="Envelope with solid fill">
              <a:extLst>
                <a:ext uri="{FF2B5EF4-FFF2-40B4-BE49-F238E27FC236}">
                  <a16:creationId xmlns:a16="http://schemas.microsoft.com/office/drawing/2014/main" id="{2FEF99D9-3FD7-885A-E47D-564DA3480213}"/>
                </a:ext>
              </a:extLst>
            </p:cNvPr>
            <p:cNvSpPr/>
            <p:nvPr/>
          </p:nvSpPr>
          <p:spPr>
            <a:xfrm>
              <a:off x="6642241" y="1901623"/>
              <a:ext cx="437241" cy="306069"/>
            </a:xfrm>
            <a:custGeom>
              <a:avLst/>
              <a:gdLst>
                <a:gd name="connsiteX0" fmla="*/ 0 w 437241"/>
                <a:gd name="connsiteY0" fmla="*/ 0 h 306069"/>
                <a:gd name="connsiteX1" fmla="*/ 0 w 437241"/>
                <a:gd name="connsiteY1" fmla="*/ 306069 h 306069"/>
                <a:gd name="connsiteX2" fmla="*/ 437242 w 437241"/>
                <a:gd name="connsiteY2" fmla="*/ 306069 h 306069"/>
                <a:gd name="connsiteX3" fmla="*/ 437242 w 437241"/>
                <a:gd name="connsiteY3" fmla="*/ 0 h 306069"/>
                <a:gd name="connsiteX4" fmla="*/ 0 w 437241"/>
                <a:gd name="connsiteY4" fmla="*/ 0 h 306069"/>
                <a:gd name="connsiteX5" fmla="*/ 226273 w 437241"/>
                <a:gd name="connsiteY5" fmla="*/ 190747 h 306069"/>
                <a:gd name="connsiteX6" fmla="*/ 210969 w 437241"/>
                <a:gd name="connsiteY6" fmla="*/ 190747 h 306069"/>
                <a:gd name="connsiteX7" fmla="*/ 49190 w 437241"/>
                <a:gd name="connsiteY7" fmla="*/ 32793 h 306069"/>
                <a:gd name="connsiteX8" fmla="*/ 388599 w 437241"/>
                <a:gd name="connsiteY8" fmla="*/ 32793 h 306069"/>
                <a:gd name="connsiteX9" fmla="*/ 226273 w 437241"/>
                <a:gd name="connsiteY9" fmla="*/ 190747 h 306069"/>
                <a:gd name="connsiteX10" fmla="*/ 139371 w 437241"/>
                <a:gd name="connsiteY10" fmla="*/ 151395 h 306069"/>
                <a:gd name="connsiteX11" fmla="*/ 32793 w 437241"/>
                <a:gd name="connsiteY11" fmla="*/ 258519 h 306069"/>
                <a:gd name="connsiteX12" fmla="*/ 32793 w 437241"/>
                <a:gd name="connsiteY12" fmla="*/ 47003 h 306069"/>
                <a:gd name="connsiteX13" fmla="*/ 139371 w 437241"/>
                <a:gd name="connsiteY13" fmla="*/ 151395 h 306069"/>
                <a:gd name="connsiteX14" fmla="*/ 155221 w 437241"/>
                <a:gd name="connsiteY14" fmla="*/ 166698 h 306069"/>
                <a:gd name="connsiteX15" fmla="*/ 196212 w 437241"/>
                <a:gd name="connsiteY15" fmla="*/ 206597 h 306069"/>
                <a:gd name="connsiteX16" fmla="*/ 219167 w 437241"/>
                <a:gd name="connsiteY16" fmla="*/ 215888 h 306069"/>
                <a:gd name="connsiteX17" fmla="*/ 242123 w 437241"/>
                <a:gd name="connsiteY17" fmla="*/ 206597 h 306069"/>
                <a:gd name="connsiteX18" fmla="*/ 283114 w 437241"/>
                <a:gd name="connsiteY18" fmla="*/ 166698 h 306069"/>
                <a:gd name="connsiteX19" fmla="*/ 389145 w 437241"/>
                <a:gd name="connsiteY19" fmla="*/ 273276 h 306069"/>
                <a:gd name="connsiteX20" fmla="*/ 48643 w 437241"/>
                <a:gd name="connsiteY20" fmla="*/ 273276 h 306069"/>
                <a:gd name="connsiteX21" fmla="*/ 155221 w 437241"/>
                <a:gd name="connsiteY21" fmla="*/ 166698 h 306069"/>
                <a:gd name="connsiteX22" fmla="*/ 297871 w 437241"/>
                <a:gd name="connsiteY22" fmla="*/ 151395 h 306069"/>
                <a:gd name="connsiteX23" fmla="*/ 404449 w 437241"/>
                <a:gd name="connsiteY23" fmla="*/ 47550 h 306069"/>
                <a:gd name="connsiteX24" fmla="*/ 404449 w 437241"/>
                <a:gd name="connsiteY24" fmla="*/ 257973 h 306069"/>
                <a:gd name="connsiteX25" fmla="*/ 297871 w 437241"/>
                <a:gd name="connsiteY25" fmla="*/ 151395 h 30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7241" h="306069">
                  <a:moveTo>
                    <a:pt x="0" y="0"/>
                  </a:moveTo>
                  <a:lnTo>
                    <a:pt x="0" y="306069"/>
                  </a:lnTo>
                  <a:lnTo>
                    <a:pt x="437242" y="306069"/>
                  </a:lnTo>
                  <a:lnTo>
                    <a:pt x="437242" y="0"/>
                  </a:lnTo>
                  <a:lnTo>
                    <a:pt x="0" y="0"/>
                  </a:lnTo>
                  <a:close/>
                  <a:moveTo>
                    <a:pt x="226273" y="190747"/>
                  </a:moveTo>
                  <a:cubicBezTo>
                    <a:pt x="221900" y="195119"/>
                    <a:pt x="215342" y="195119"/>
                    <a:pt x="210969" y="190747"/>
                  </a:cubicBezTo>
                  <a:lnTo>
                    <a:pt x="49190" y="32793"/>
                  </a:lnTo>
                  <a:lnTo>
                    <a:pt x="388599" y="32793"/>
                  </a:lnTo>
                  <a:lnTo>
                    <a:pt x="226273" y="190747"/>
                  </a:lnTo>
                  <a:close/>
                  <a:moveTo>
                    <a:pt x="139371" y="151395"/>
                  </a:moveTo>
                  <a:lnTo>
                    <a:pt x="32793" y="258519"/>
                  </a:lnTo>
                  <a:lnTo>
                    <a:pt x="32793" y="47003"/>
                  </a:lnTo>
                  <a:lnTo>
                    <a:pt x="139371" y="151395"/>
                  </a:lnTo>
                  <a:close/>
                  <a:moveTo>
                    <a:pt x="155221" y="166698"/>
                  </a:moveTo>
                  <a:lnTo>
                    <a:pt x="196212" y="206597"/>
                  </a:lnTo>
                  <a:cubicBezTo>
                    <a:pt x="202771" y="212609"/>
                    <a:pt x="210969" y="215888"/>
                    <a:pt x="219167" y="215888"/>
                  </a:cubicBezTo>
                  <a:cubicBezTo>
                    <a:pt x="227366" y="215888"/>
                    <a:pt x="235564" y="212609"/>
                    <a:pt x="242123" y="206597"/>
                  </a:cubicBezTo>
                  <a:lnTo>
                    <a:pt x="283114" y="166698"/>
                  </a:lnTo>
                  <a:lnTo>
                    <a:pt x="389145" y="273276"/>
                  </a:lnTo>
                  <a:lnTo>
                    <a:pt x="48643" y="273276"/>
                  </a:lnTo>
                  <a:lnTo>
                    <a:pt x="155221" y="166698"/>
                  </a:lnTo>
                  <a:close/>
                  <a:moveTo>
                    <a:pt x="297871" y="151395"/>
                  </a:moveTo>
                  <a:lnTo>
                    <a:pt x="404449" y="47550"/>
                  </a:lnTo>
                  <a:lnTo>
                    <a:pt x="404449" y="257973"/>
                  </a:lnTo>
                  <a:lnTo>
                    <a:pt x="297871" y="151395"/>
                  </a:lnTo>
                  <a:close/>
                </a:path>
              </a:pathLst>
            </a:custGeom>
            <a:solidFill>
              <a:schemeClr val="tx1"/>
            </a:solidFill>
            <a:ln w="5457" cap="flat">
              <a:noFill/>
              <a:prstDash val="solid"/>
              <a:miter/>
            </a:ln>
          </p:spPr>
          <p:txBody>
            <a:bodyPr rtlCol="0" anchor="ctr"/>
            <a:lstStyle/>
            <a:p>
              <a:endParaRPr lang="en-US" dirty="0"/>
            </a:p>
          </p:txBody>
        </p:sp>
        <p:sp>
          <p:nvSpPr>
            <p:cNvPr id="46" name="Graphic 25" descr="Envelope with solid fill">
              <a:extLst>
                <a:ext uri="{FF2B5EF4-FFF2-40B4-BE49-F238E27FC236}">
                  <a16:creationId xmlns:a16="http://schemas.microsoft.com/office/drawing/2014/main" id="{35E96BD7-A2CB-6174-7453-D5F9B4066705}"/>
                </a:ext>
              </a:extLst>
            </p:cNvPr>
            <p:cNvSpPr/>
            <p:nvPr/>
          </p:nvSpPr>
          <p:spPr>
            <a:xfrm>
              <a:off x="6642241" y="2349335"/>
              <a:ext cx="437241" cy="306069"/>
            </a:xfrm>
            <a:custGeom>
              <a:avLst/>
              <a:gdLst>
                <a:gd name="connsiteX0" fmla="*/ 0 w 437241"/>
                <a:gd name="connsiteY0" fmla="*/ 0 h 306069"/>
                <a:gd name="connsiteX1" fmla="*/ 0 w 437241"/>
                <a:gd name="connsiteY1" fmla="*/ 306069 h 306069"/>
                <a:gd name="connsiteX2" fmla="*/ 437242 w 437241"/>
                <a:gd name="connsiteY2" fmla="*/ 306069 h 306069"/>
                <a:gd name="connsiteX3" fmla="*/ 437242 w 437241"/>
                <a:gd name="connsiteY3" fmla="*/ 0 h 306069"/>
                <a:gd name="connsiteX4" fmla="*/ 0 w 437241"/>
                <a:gd name="connsiteY4" fmla="*/ 0 h 306069"/>
                <a:gd name="connsiteX5" fmla="*/ 226273 w 437241"/>
                <a:gd name="connsiteY5" fmla="*/ 190747 h 306069"/>
                <a:gd name="connsiteX6" fmla="*/ 210969 w 437241"/>
                <a:gd name="connsiteY6" fmla="*/ 190747 h 306069"/>
                <a:gd name="connsiteX7" fmla="*/ 49190 w 437241"/>
                <a:gd name="connsiteY7" fmla="*/ 32793 h 306069"/>
                <a:gd name="connsiteX8" fmla="*/ 388599 w 437241"/>
                <a:gd name="connsiteY8" fmla="*/ 32793 h 306069"/>
                <a:gd name="connsiteX9" fmla="*/ 226273 w 437241"/>
                <a:gd name="connsiteY9" fmla="*/ 190747 h 306069"/>
                <a:gd name="connsiteX10" fmla="*/ 139371 w 437241"/>
                <a:gd name="connsiteY10" fmla="*/ 151395 h 306069"/>
                <a:gd name="connsiteX11" fmla="*/ 32793 w 437241"/>
                <a:gd name="connsiteY11" fmla="*/ 258519 h 306069"/>
                <a:gd name="connsiteX12" fmla="*/ 32793 w 437241"/>
                <a:gd name="connsiteY12" fmla="*/ 47003 h 306069"/>
                <a:gd name="connsiteX13" fmla="*/ 139371 w 437241"/>
                <a:gd name="connsiteY13" fmla="*/ 151395 h 306069"/>
                <a:gd name="connsiteX14" fmla="*/ 155221 w 437241"/>
                <a:gd name="connsiteY14" fmla="*/ 166698 h 306069"/>
                <a:gd name="connsiteX15" fmla="*/ 196212 w 437241"/>
                <a:gd name="connsiteY15" fmla="*/ 206597 h 306069"/>
                <a:gd name="connsiteX16" fmla="*/ 219167 w 437241"/>
                <a:gd name="connsiteY16" fmla="*/ 215888 h 306069"/>
                <a:gd name="connsiteX17" fmla="*/ 242123 w 437241"/>
                <a:gd name="connsiteY17" fmla="*/ 206597 h 306069"/>
                <a:gd name="connsiteX18" fmla="*/ 283114 w 437241"/>
                <a:gd name="connsiteY18" fmla="*/ 166698 h 306069"/>
                <a:gd name="connsiteX19" fmla="*/ 389145 w 437241"/>
                <a:gd name="connsiteY19" fmla="*/ 273276 h 306069"/>
                <a:gd name="connsiteX20" fmla="*/ 48643 w 437241"/>
                <a:gd name="connsiteY20" fmla="*/ 273276 h 306069"/>
                <a:gd name="connsiteX21" fmla="*/ 155221 w 437241"/>
                <a:gd name="connsiteY21" fmla="*/ 166698 h 306069"/>
                <a:gd name="connsiteX22" fmla="*/ 297871 w 437241"/>
                <a:gd name="connsiteY22" fmla="*/ 151395 h 306069"/>
                <a:gd name="connsiteX23" fmla="*/ 404449 w 437241"/>
                <a:gd name="connsiteY23" fmla="*/ 47550 h 306069"/>
                <a:gd name="connsiteX24" fmla="*/ 404449 w 437241"/>
                <a:gd name="connsiteY24" fmla="*/ 257973 h 306069"/>
                <a:gd name="connsiteX25" fmla="*/ 297871 w 437241"/>
                <a:gd name="connsiteY25" fmla="*/ 151395 h 30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7241" h="306069">
                  <a:moveTo>
                    <a:pt x="0" y="0"/>
                  </a:moveTo>
                  <a:lnTo>
                    <a:pt x="0" y="306069"/>
                  </a:lnTo>
                  <a:lnTo>
                    <a:pt x="437242" y="306069"/>
                  </a:lnTo>
                  <a:lnTo>
                    <a:pt x="437242" y="0"/>
                  </a:lnTo>
                  <a:lnTo>
                    <a:pt x="0" y="0"/>
                  </a:lnTo>
                  <a:close/>
                  <a:moveTo>
                    <a:pt x="226273" y="190747"/>
                  </a:moveTo>
                  <a:cubicBezTo>
                    <a:pt x="221900" y="195119"/>
                    <a:pt x="215342" y="195119"/>
                    <a:pt x="210969" y="190747"/>
                  </a:cubicBezTo>
                  <a:lnTo>
                    <a:pt x="49190" y="32793"/>
                  </a:lnTo>
                  <a:lnTo>
                    <a:pt x="388599" y="32793"/>
                  </a:lnTo>
                  <a:lnTo>
                    <a:pt x="226273" y="190747"/>
                  </a:lnTo>
                  <a:close/>
                  <a:moveTo>
                    <a:pt x="139371" y="151395"/>
                  </a:moveTo>
                  <a:lnTo>
                    <a:pt x="32793" y="258519"/>
                  </a:lnTo>
                  <a:lnTo>
                    <a:pt x="32793" y="47003"/>
                  </a:lnTo>
                  <a:lnTo>
                    <a:pt x="139371" y="151395"/>
                  </a:lnTo>
                  <a:close/>
                  <a:moveTo>
                    <a:pt x="155221" y="166698"/>
                  </a:moveTo>
                  <a:lnTo>
                    <a:pt x="196212" y="206597"/>
                  </a:lnTo>
                  <a:cubicBezTo>
                    <a:pt x="202771" y="212609"/>
                    <a:pt x="210969" y="215888"/>
                    <a:pt x="219167" y="215888"/>
                  </a:cubicBezTo>
                  <a:cubicBezTo>
                    <a:pt x="227366" y="215888"/>
                    <a:pt x="235564" y="212609"/>
                    <a:pt x="242123" y="206597"/>
                  </a:cubicBezTo>
                  <a:lnTo>
                    <a:pt x="283114" y="166698"/>
                  </a:lnTo>
                  <a:lnTo>
                    <a:pt x="389145" y="273276"/>
                  </a:lnTo>
                  <a:lnTo>
                    <a:pt x="48643" y="273276"/>
                  </a:lnTo>
                  <a:lnTo>
                    <a:pt x="155221" y="166698"/>
                  </a:lnTo>
                  <a:close/>
                  <a:moveTo>
                    <a:pt x="297871" y="151395"/>
                  </a:moveTo>
                  <a:lnTo>
                    <a:pt x="404449" y="47550"/>
                  </a:lnTo>
                  <a:lnTo>
                    <a:pt x="404449" y="257973"/>
                  </a:lnTo>
                  <a:lnTo>
                    <a:pt x="297871" y="151395"/>
                  </a:lnTo>
                  <a:close/>
                </a:path>
              </a:pathLst>
            </a:custGeom>
            <a:solidFill>
              <a:schemeClr val="tx1"/>
            </a:solidFill>
            <a:ln w="5457" cap="flat">
              <a:noFill/>
              <a:prstDash val="solid"/>
              <a:miter/>
            </a:ln>
          </p:spPr>
          <p:txBody>
            <a:bodyPr rtlCol="0" anchor="ctr"/>
            <a:lstStyle/>
            <a:p>
              <a:endParaRPr lang="en-US" dirty="0"/>
            </a:p>
          </p:txBody>
        </p:sp>
        <p:sp>
          <p:nvSpPr>
            <p:cNvPr id="47" name="Graphic 25" descr="Envelope with solid fill">
              <a:extLst>
                <a:ext uri="{FF2B5EF4-FFF2-40B4-BE49-F238E27FC236}">
                  <a16:creationId xmlns:a16="http://schemas.microsoft.com/office/drawing/2014/main" id="{E9F1284F-8F08-2F1D-AAF4-78D479260FBF}"/>
                </a:ext>
              </a:extLst>
            </p:cNvPr>
            <p:cNvSpPr/>
            <p:nvPr/>
          </p:nvSpPr>
          <p:spPr>
            <a:xfrm>
              <a:off x="6638139" y="2802638"/>
              <a:ext cx="437241" cy="306069"/>
            </a:xfrm>
            <a:custGeom>
              <a:avLst/>
              <a:gdLst>
                <a:gd name="connsiteX0" fmla="*/ 0 w 437241"/>
                <a:gd name="connsiteY0" fmla="*/ 0 h 306069"/>
                <a:gd name="connsiteX1" fmla="*/ 0 w 437241"/>
                <a:gd name="connsiteY1" fmla="*/ 306069 h 306069"/>
                <a:gd name="connsiteX2" fmla="*/ 437242 w 437241"/>
                <a:gd name="connsiteY2" fmla="*/ 306069 h 306069"/>
                <a:gd name="connsiteX3" fmla="*/ 437242 w 437241"/>
                <a:gd name="connsiteY3" fmla="*/ 0 h 306069"/>
                <a:gd name="connsiteX4" fmla="*/ 0 w 437241"/>
                <a:gd name="connsiteY4" fmla="*/ 0 h 306069"/>
                <a:gd name="connsiteX5" fmla="*/ 226273 w 437241"/>
                <a:gd name="connsiteY5" fmla="*/ 190747 h 306069"/>
                <a:gd name="connsiteX6" fmla="*/ 210969 w 437241"/>
                <a:gd name="connsiteY6" fmla="*/ 190747 h 306069"/>
                <a:gd name="connsiteX7" fmla="*/ 49190 w 437241"/>
                <a:gd name="connsiteY7" fmla="*/ 32793 h 306069"/>
                <a:gd name="connsiteX8" fmla="*/ 388599 w 437241"/>
                <a:gd name="connsiteY8" fmla="*/ 32793 h 306069"/>
                <a:gd name="connsiteX9" fmla="*/ 226273 w 437241"/>
                <a:gd name="connsiteY9" fmla="*/ 190747 h 306069"/>
                <a:gd name="connsiteX10" fmla="*/ 139371 w 437241"/>
                <a:gd name="connsiteY10" fmla="*/ 151395 h 306069"/>
                <a:gd name="connsiteX11" fmla="*/ 32793 w 437241"/>
                <a:gd name="connsiteY11" fmla="*/ 258519 h 306069"/>
                <a:gd name="connsiteX12" fmla="*/ 32793 w 437241"/>
                <a:gd name="connsiteY12" fmla="*/ 47003 h 306069"/>
                <a:gd name="connsiteX13" fmla="*/ 139371 w 437241"/>
                <a:gd name="connsiteY13" fmla="*/ 151395 h 306069"/>
                <a:gd name="connsiteX14" fmla="*/ 155221 w 437241"/>
                <a:gd name="connsiteY14" fmla="*/ 166698 h 306069"/>
                <a:gd name="connsiteX15" fmla="*/ 196212 w 437241"/>
                <a:gd name="connsiteY15" fmla="*/ 206597 h 306069"/>
                <a:gd name="connsiteX16" fmla="*/ 219167 w 437241"/>
                <a:gd name="connsiteY16" fmla="*/ 215888 h 306069"/>
                <a:gd name="connsiteX17" fmla="*/ 242123 w 437241"/>
                <a:gd name="connsiteY17" fmla="*/ 206597 h 306069"/>
                <a:gd name="connsiteX18" fmla="*/ 283114 w 437241"/>
                <a:gd name="connsiteY18" fmla="*/ 166698 h 306069"/>
                <a:gd name="connsiteX19" fmla="*/ 389145 w 437241"/>
                <a:gd name="connsiteY19" fmla="*/ 273276 h 306069"/>
                <a:gd name="connsiteX20" fmla="*/ 48643 w 437241"/>
                <a:gd name="connsiteY20" fmla="*/ 273276 h 306069"/>
                <a:gd name="connsiteX21" fmla="*/ 155221 w 437241"/>
                <a:gd name="connsiteY21" fmla="*/ 166698 h 306069"/>
                <a:gd name="connsiteX22" fmla="*/ 297871 w 437241"/>
                <a:gd name="connsiteY22" fmla="*/ 151395 h 306069"/>
                <a:gd name="connsiteX23" fmla="*/ 404449 w 437241"/>
                <a:gd name="connsiteY23" fmla="*/ 47550 h 306069"/>
                <a:gd name="connsiteX24" fmla="*/ 404449 w 437241"/>
                <a:gd name="connsiteY24" fmla="*/ 257973 h 306069"/>
                <a:gd name="connsiteX25" fmla="*/ 297871 w 437241"/>
                <a:gd name="connsiteY25" fmla="*/ 151395 h 30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7241" h="306069">
                  <a:moveTo>
                    <a:pt x="0" y="0"/>
                  </a:moveTo>
                  <a:lnTo>
                    <a:pt x="0" y="306069"/>
                  </a:lnTo>
                  <a:lnTo>
                    <a:pt x="437242" y="306069"/>
                  </a:lnTo>
                  <a:lnTo>
                    <a:pt x="437242" y="0"/>
                  </a:lnTo>
                  <a:lnTo>
                    <a:pt x="0" y="0"/>
                  </a:lnTo>
                  <a:close/>
                  <a:moveTo>
                    <a:pt x="226273" y="190747"/>
                  </a:moveTo>
                  <a:cubicBezTo>
                    <a:pt x="221900" y="195119"/>
                    <a:pt x="215342" y="195119"/>
                    <a:pt x="210969" y="190747"/>
                  </a:cubicBezTo>
                  <a:lnTo>
                    <a:pt x="49190" y="32793"/>
                  </a:lnTo>
                  <a:lnTo>
                    <a:pt x="388599" y="32793"/>
                  </a:lnTo>
                  <a:lnTo>
                    <a:pt x="226273" y="190747"/>
                  </a:lnTo>
                  <a:close/>
                  <a:moveTo>
                    <a:pt x="139371" y="151395"/>
                  </a:moveTo>
                  <a:lnTo>
                    <a:pt x="32793" y="258519"/>
                  </a:lnTo>
                  <a:lnTo>
                    <a:pt x="32793" y="47003"/>
                  </a:lnTo>
                  <a:lnTo>
                    <a:pt x="139371" y="151395"/>
                  </a:lnTo>
                  <a:close/>
                  <a:moveTo>
                    <a:pt x="155221" y="166698"/>
                  </a:moveTo>
                  <a:lnTo>
                    <a:pt x="196212" y="206597"/>
                  </a:lnTo>
                  <a:cubicBezTo>
                    <a:pt x="202771" y="212609"/>
                    <a:pt x="210969" y="215888"/>
                    <a:pt x="219167" y="215888"/>
                  </a:cubicBezTo>
                  <a:cubicBezTo>
                    <a:pt x="227366" y="215888"/>
                    <a:pt x="235564" y="212609"/>
                    <a:pt x="242123" y="206597"/>
                  </a:cubicBezTo>
                  <a:lnTo>
                    <a:pt x="283114" y="166698"/>
                  </a:lnTo>
                  <a:lnTo>
                    <a:pt x="389145" y="273276"/>
                  </a:lnTo>
                  <a:lnTo>
                    <a:pt x="48643" y="273276"/>
                  </a:lnTo>
                  <a:lnTo>
                    <a:pt x="155221" y="166698"/>
                  </a:lnTo>
                  <a:close/>
                  <a:moveTo>
                    <a:pt x="297871" y="151395"/>
                  </a:moveTo>
                  <a:lnTo>
                    <a:pt x="404449" y="47550"/>
                  </a:lnTo>
                  <a:lnTo>
                    <a:pt x="404449" y="257973"/>
                  </a:lnTo>
                  <a:lnTo>
                    <a:pt x="297871" y="151395"/>
                  </a:lnTo>
                  <a:close/>
                </a:path>
              </a:pathLst>
            </a:custGeom>
            <a:solidFill>
              <a:schemeClr val="tx1"/>
            </a:solidFill>
            <a:ln w="5457" cap="flat">
              <a:noFill/>
              <a:prstDash val="solid"/>
              <a:miter/>
            </a:ln>
          </p:spPr>
          <p:txBody>
            <a:bodyPr rtlCol="0" anchor="ctr"/>
            <a:lstStyle/>
            <a:p>
              <a:endParaRPr lang="en-US" dirty="0"/>
            </a:p>
          </p:txBody>
        </p:sp>
      </p:grpSp>
      <p:sp>
        <p:nvSpPr>
          <p:cNvPr id="14" name="Rounded Rectangle 13">
            <a:extLst>
              <a:ext uri="{FF2B5EF4-FFF2-40B4-BE49-F238E27FC236}">
                <a16:creationId xmlns:a16="http://schemas.microsoft.com/office/drawing/2014/main" id="{047C3258-7ABB-7D90-4B50-5DA3034E6EF5}"/>
              </a:ext>
            </a:extLst>
          </p:cNvPr>
          <p:cNvSpPr/>
          <p:nvPr/>
        </p:nvSpPr>
        <p:spPr>
          <a:xfrm>
            <a:off x="2002566" y="4445632"/>
            <a:ext cx="1025022" cy="582966"/>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b="1"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sz="1600" b="1"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rPr>
              <a:t>Down-sampler</a:t>
            </a:r>
          </a:p>
          <a:p>
            <a:pPr algn="ctr"/>
            <a:endParaRPr lang="en-US" sz="1600" b="1"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6" name="leo_target" descr="leo_target">
            <a:hlinkClick r:id="" action="ppaction://media"/>
            <a:extLst>
              <a:ext uri="{FF2B5EF4-FFF2-40B4-BE49-F238E27FC236}">
                <a16:creationId xmlns:a16="http://schemas.microsoft.com/office/drawing/2014/main" id="{45954909-B823-F3AC-3886-92845DCB837A}"/>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3285894" y="4436511"/>
            <a:ext cx="665822" cy="665822"/>
          </a:xfrm>
          <a:prstGeom prst="rect">
            <a:avLst/>
          </a:prstGeom>
        </p:spPr>
      </p:pic>
      <p:sp>
        <p:nvSpPr>
          <p:cNvPr id="17" name="TextBox 16">
            <a:extLst>
              <a:ext uri="{FF2B5EF4-FFF2-40B4-BE49-F238E27FC236}">
                <a16:creationId xmlns:a16="http://schemas.microsoft.com/office/drawing/2014/main" id="{2F27412B-C1EC-2B55-1429-CBC3237E0BF2}"/>
              </a:ext>
            </a:extLst>
          </p:cNvPr>
          <p:cNvSpPr txBox="1"/>
          <p:nvPr/>
        </p:nvSpPr>
        <p:spPr>
          <a:xfrm>
            <a:off x="3085986" y="5099215"/>
            <a:ext cx="1025023" cy="646331"/>
          </a:xfrm>
          <a:prstGeom prst="rect">
            <a:avLst/>
          </a:prstGeom>
          <a:noFill/>
        </p:spPr>
        <p:txBody>
          <a:bodyPr wrap="square" rtlCol="0">
            <a:spAutoFit/>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Low-res </a:t>
            </a:r>
          </a:p>
          <a:p>
            <a:pPr algn="ctr"/>
            <a:r>
              <a:rPr lang="en-US" dirty="0">
                <a:latin typeface="Helvetica Neue" panose="02000503000000020004" pitchFamily="2" charset="0"/>
                <a:ea typeface="Helvetica Neue" panose="02000503000000020004" pitchFamily="2" charset="0"/>
                <a:cs typeface="Helvetica Neue" panose="02000503000000020004" pitchFamily="2" charset="0"/>
              </a:rPr>
              <a:t>target</a:t>
            </a:r>
          </a:p>
        </p:txBody>
      </p:sp>
      <p:sp>
        <p:nvSpPr>
          <p:cNvPr id="18" name="Rounded Rectangle 17">
            <a:extLst>
              <a:ext uri="{FF2B5EF4-FFF2-40B4-BE49-F238E27FC236}">
                <a16:creationId xmlns:a16="http://schemas.microsoft.com/office/drawing/2014/main" id="{BFCE949F-F154-47CC-DAFC-84E25E4EB688}"/>
              </a:ext>
            </a:extLst>
          </p:cNvPr>
          <p:cNvSpPr/>
          <p:nvPr/>
        </p:nvSpPr>
        <p:spPr>
          <a:xfrm>
            <a:off x="4187086" y="4485721"/>
            <a:ext cx="1059943" cy="582967"/>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b="1"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endParaRPr lang="en-US" sz="1600" b="1"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sz="1600" b="1"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rPr>
              <a:t>Video Encoder</a:t>
            </a:r>
          </a:p>
          <a:p>
            <a:pPr algn="ctr"/>
            <a:endParaRPr lang="en-US" sz="1600" b="1"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endParaRPr>
          </a:p>
          <a:p>
            <a:pPr algn="ctr"/>
            <a:endParaRPr lang="en-US" sz="1600" b="1" dirty="0">
              <a:solidFill>
                <a:sysClr val="windowText" lastClr="000000"/>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39" name="Straight Arrow Connector 38">
            <a:extLst>
              <a:ext uri="{FF2B5EF4-FFF2-40B4-BE49-F238E27FC236}">
                <a16:creationId xmlns:a16="http://schemas.microsoft.com/office/drawing/2014/main" id="{1EB17AD9-F7A8-3877-C6C9-7843C16A48EA}"/>
              </a:ext>
            </a:extLst>
          </p:cNvPr>
          <p:cNvCxnSpPr>
            <a:cxnSpLocks/>
          </p:cNvCxnSpPr>
          <p:nvPr/>
        </p:nvCxnSpPr>
        <p:spPr>
          <a:xfrm>
            <a:off x="3964240" y="4777205"/>
            <a:ext cx="230248" cy="27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FAEB0A8A-EB59-6446-3CC4-9126CEF6D1EE}"/>
              </a:ext>
            </a:extLst>
          </p:cNvPr>
          <p:cNvCxnSpPr>
            <a:cxnSpLocks/>
          </p:cNvCxnSpPr>
          <p:nvPr/>
        </p:nvCxnSpPr>
        <p:spPr>
          <a:xfrm>
            <a:off x="3032571" y="4760525"/>
            <a:ext cx="230248" cy="27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41995505-D3A2-D9A7-370B-D2AF7B79374D}"/>
              </a:ext>
            </a:extLst>
          </p:cNvPr>
          <p:cNvCxnSpPr>
            <a:cxnSpLocks/>
          </p:cNvCxnSpPr>
          <p:nvPr/>
        </p:nvCxnSpPr>
        <p:spPr>
          <a:xfrm>
            <a:off x="1791113" y="4758088"/>
            <a:ext cx="230248" cy="27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4EA09EC-DF46-B26F-8194-2C82034E13F2}"/>
              </a:ext>
            </a:extLst>
          </p:cNvPr>
          <p:cNvCxnSpPr>
            <a:cxnSpLocks/>
          </p:cNvCxnSpPr>
          <p:nvPr/>
        </p:nvCxnSpPr>
        <p:spPr>
          <a:xfrm>
            <a:off x="5237870" y="4777204"/>
            <a:ext cx="230248" cy="27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1" name="Picture 50">
            <a:extLst>
              <a:ext uri="{FF2B5EF4-FFF2-40B4-BE49-F238E27FC236}">
                <a16:creationId xmlns:a16="http://schemas.microsoft.com/office/drawing/2014/main" id="{815EFB5B-60FE-FA73-72EC-8CC1D07885AC}"/>
              </a:ext>
            </a:extLst>
          </p:cNvPr>
          <p:cNvPicPr>
            <a:picLocks noChangeAspect="1"/>
          </p:cNvPicPr>
          <p:nvPr/>
        </p:nvPicPr>
        <p:blipFill>
          <a:blip r:embed="rId10"/>
          <a:stretch>
            <a:fillRect/>
          </a:stretch>
        </p:blipFill>
        <p:spPr>
          <a:xfrm>
            <a:off x="8044605" y="1870444"/>
            <a:ext cx="1625600" cy="1625600"/>
          </a:xfrm>
          <a:prstGeom prst="rect">
            <a:avLst/>
          </a:prstGeom>
        </p:spPr>
      </p:pic>
      <p:cxnSp>
        <p:nvCxnSpPr>
          <p:cNvPr id="52" name="Straight Arrow Connector 51">
            <a:extLst>
              <a:ext uri="{FF2B5EF4-FFF2-40B4-BE49-F238E27FC236}">
                <a16:creationId xmlns:a16="http://schemas.microsoft.com/office/drawing/2014/main" id="{5F049801-AF2F-DBC0-0C1E-D7B7F8E9589F}"/>
              </a:ext>
            </a:extLst>
          </p:cNvPr>
          <p:cNvCxnSpPr>
            <a:cxnSpLocks/>
          </p:cNvCxnSpPr>
          <p:nvPr/>
        </p:nvCxnSpPr>
        <p:spPr>
          <a:xfrm>
            <a:off x="8842410" y="3859086"/>
            <a:ext cx="1" cy="6196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D9BF4C67-1DCF-FD0C-560E-0A413D5231B9}"/>
              </a:ext>
            </a:extLst>
          </p:cNvPr>
          <p:cNvSpPr txBox="1"/>
          <p:nvPr/>
        </p:nvSpPr>
        <p:spPr>
          <a:xfrm>
            <a:off x="6988350" y="3445461"/>
            <a:ext cx="3791667" cy="369332"/>
          </a:xfrm>
          <a:prstGeom prst="rect">
            <a:avLst/>
          </a:prstGeom>
          <a:noFill/>
        </p:spPr>
        <p:txBody>
          <a:bodyPr wrap="square" rtlCol="0">
            <a:spAutoFit/>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Reference</a:t>
            </a:r>
          </a:p>
        </p:txBody>
      </p:sp>
      <p:sp>
        <p:nvSpPr>
          <p:cNvPr id="3" name="TextBox 2">
            <a:extLst>
              <a:ext uri="{FF2B5EF4-FFF2-40B4-BE49-F238E27FC236}">
                <a16:creationId xmlns:a16="http://schemas.microsoft.com/office/drawing/2014/main" id="{5B4BDD40-533A-4F9F-5FF2-35DCD06689D1}"/>
              </a:ext>
            </a:extLst>
          </p:cNvPr>
          <p:cNvSpPr txBox="1"/>
          <p:nvPr/>
        </p:nvSpPr>
        <p:spPr>
          <a:xfrm>
            <a:off x="727406" y="1560483"/>
            <a:ext cx="6453726" cy="830997"/>
          </a:xfrm>
          <a:prstGeom prst="rect">
            <a:avLst/>
          </a:prstGeom>
          <a:noFill/>
        </p:spPr>
        <p:txBody>
          <a:bodyPr wrap="square" rtlCol="0">
            <a:spAutoFit/>
          </a:bodyPr>
          <a:lstStyle/>
          <a:p>
            <a:r>
              <a:rPr lang="en-US" sz="2400" dirty="0">
                <a:latin typeface="Helvetica Neue" panose="02000503000000020004" pitchFamily="2" charset="0"/>
                <a:ea typeface="Helvetica Neue" panose="02000503000000020004" pitchFamily="2" charset="0"/>
                <a:cs typeface="Helvetica Neue" panose="02000503000000020004" pitchFamily="2" charset="0"/>
              </a:rPr>
              <a:t>Replace traditional signal processing with predictive modelling</a:t>
            </a:r>
          </a:p>
        </p:txBody>
      </p:sp>
    </p:spTree>
    <p:extLst>
      <p:ext uri="{BB962C8B-B14F-4D97-AF65-F5344CB8AC3E}">
        <p14:creationId xmlns:p14="http://schemas.microsoft.com/office/powerpoint/2010/main" val="350250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00" fill="hold"/>
                                        <p:tgtEl>
                                          <p:spTgt spid="21"/>
                                        </p:tgtEl>
                                      </p:cBhvr>
                                    </p:cmd>
                                  </p:childTnLst>
                                </p:cTn>
                              </p:par>
                              <p:par>
                                <p:cTn id="7" presetID="1" presetClass="mediacall" presetSubtype="0" fill="hold" nodeType="withEffect">
                                  <p:stCondLst>
                                    <p:cond delay="0"/>
                                  </p:stCondLst>
                                  <p:childTnLst>
                                    <p:cmd type="call" cmd="playFrom(0.0)">
                                      <p:cBhvr>
                                        <p:cTn id="8" dur="32600" fill="hold"/>
                                        <p:tgtEl>
                                          <p:spTgt spid="20"/>
                                        </p:tgtEl>
                                      </p:cBhvr>
                                    </p:cmd>
                                  </p:childTnLst>
                                </p:cTn>
                              </p:par>
                              <p:par>
                                <p:cTn id="9" presetID="1" presetClass="mediacall" presetSubtype="0" fill="hold" nodeType="withEffect">
                                  <p:stCondLst>
                                    <p:cond delay="0"/>
                                  </p:stCondLst>
                                  <p:childTnLst>
                                    <p:cmd type="call" cmd="playFrom(0.0)">
                                      <p:cBhvr>
                                        <p:cTn id="10" dur="3260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1"/>
                </p:tgtEl>
              </p:cMediaNode>
            </p:video>
            <p:video>
              <p:cMediaNode vol="80000">
                <p:cTn id="12" fill="hold" display="0">
                  <p:stCondLst>
                    <p:cond delay="indefinite"/>
                  </p:stCondLst>
                </p:cTn>
                <p:tgtEl>
                  <p:spTgt spid="20"/>
                </p:tgtEl>
              </p:cMediaNode>
            </p:video>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6"/>
                                        </p:tgtEl>
                                      </p:cBhvr>
                                    </p:cmd>
                                  </p:childTnLst>
                                </p:cTn>
                              </p:par>
                            </p:childTnLst>
                          </p:cTn>
                        </p:par>
                      </p:childTnLst>
                    </p:cTn>
                  </p:par>
                </p:childTnLst>
              </p:cTn>
              <p:nextCondLst>
                <p:cond evt="onClick" delay="0">
                  <p:tgtEl>
                    <p:spTgt spid="16"/>
                  </p:tgtEl>
                </p:cond>
              </p:nextCondLst>
            </p:seq>
            <p:video>
              <p:cMediaNode vol="80000">
                <p:cTn id="18" fill="hold" display="0">
                  <p:stCondLst>
                    <p:cond delay="indefinite"/>
                  </p:stCondLst>
                </p:cTn>
                <p:tgtEl>
                  <p:spTgt spid="1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needle_drop2_2000_3000_frames">
            <a:hlinkClick r:id="" action="ppaction://media"/>
            <a:extLst>
              <a:ext uri="{FF2B5EF4-FFF2-40B4-BE49-F238E27FC236}">
                <a16:creationId xmlns:a16="http://schemas.microsoft.com/office/drawing/2014/main" id="{6F26C097-003D-A779-C20F-C0B445F1AB0E}"/>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85063" y="2300288"/>
            <a:ext cx="2973842" cy="2973842"/>
          </a:xfrm>
          <a:prstGeom prst="rect">
            <a:avLst/>
          </a:prstGeom>
        </p:spPr>
      </p:pic>
      <p:pic>
        <p:nvPicPr>
          <p:cNvPr id="14" name="predicted_video2_2000_3000frames">
            <a:hlinkClick r:id="" action="ppaction://media"/>
            <a:extLst>
              <a:ext uri="{FF2B5EF4-FFF2-40B4-BE49-F238E27FC236}">
                <a16:creationId xmlns:a16="http://schemas.microsoft.com/office/drawing/2014/main" id="{3B85E220-AA85-C6B0-25A5-47A4D054D338}"/>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9114926" y="2294191"/>
            <a:ext cx="2973842" cy="2973842"/>
          </a:xfrm>
          <a:prstGeom prst="rect">
            <a:avLst/>
          </a:prstGeom>
        </p:spPr>
      </p:pic>
      <p:pic>
        <p:nvPicPr>
          <p:cNvPr id="13" name="vp8_video2_frames3000_4000">
            <a:hlinkClick r:id="" action="ppaction://media"/>
            <a:extLst>
              <a:ext uri="{FF2B5EF4-FFF2-40B4-BE49-F238E27FC236}">
                <a16:creationId xmlns:a16="http://schemas.microsoft.com/office/drawing/2014/main" id="{6262CA53-6A1A-902E-D596-264AD62566DA}"/>
              </a:ext>
            </a:extLst>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3158906" y="2294191"/>
            <a:ext cx="2973842" cy="2973842"/>
          </a:xfrm>
          <a:prstGeom prst="rect">
            <a:avLst/>
          </a:prstGeom>
        </p:spPr>
      </p:pic>
      <p:sp>
        <p:nvSpPr>
          <p:cNvPr id="2" name="Title 1">
            <a:extLst>
              <a:ext uri="{FF2B5EF4-FFF2-40B4-BE49-F238E27FC236}">
                <a16:creationId xmlns:a16="http://schemas.microsoft.com/office/drawing/2014/main" id="{F83C33A0-E24A-F964-24F8-CDD8227BBFF1}"/>
              </a:ext>
            </a:extLst>
          </p:cNvPr>
          <p:cNvSpPr>
            <a:spLocks noGrp="1"/>
          </p:cNvSpPr>
          <p:nvPr>
            <p:ph type="title"/>
          </p:nvPr>
        </p:nvSpPr>
        <p:spPr/>
        <p:txBody>
          <a:bodyPr/>
          <a:lstStyle/>
          <a:p>
            <a:r>
              <a:rPr lang="en-US" dirty="0"/>
              <a:t>Main Takeaway</a:t>
            </a:r>
          </a:p>
        </p:txBody>
      </p:sp>
      <p:sp>
        <p:nvSpPr>
          <p:cNvPr id="7" name="TextBox 6">
            <a:extLst>
              <a:ext uri="{FF2B5EF4-FFF2-40B4-BE49-F238E27FC236}">
                <a16:creationId xmlns:a16="http://schemas.microsoft.com/office/drawing/2014/main" id="{191F550E-BC11-F5E6-1FB7-B59C98BC2D12}"/>
              </a:ext>
            </a:extLst>
          </p:cNvPr>
          <p:cNvSpPr txBox="1"/>
          <p:nvPr/>
        </p:nvSpPr>
        <p:spPr>
          <a:xfrm>
            <a:off x="3547018" y="1835013"/>
            <a:ext cx="2197617" cy="400110"/>
          </a:xfrm>
          <a:prstGeom prst="rect">
            <a:avLst/>
          </a:prstGeom>
          <a:noFill/>
        </p:spPr>
        <p:txBody>
          <a:bodyPr wrap="square" rtlCol="0">
            <a:spAutoFit/>
          </a:bodyPr>
          <a:lstStyle/>
          <a:p>
            <a:pPr algn="ctr"/>
            <a:r>
              <a:rPr lang="en-US" sz="2000" dirty="0">
                <a:latin typeface="Helvetica" pitchFamily="2" charset="0"/>
                <a:cs typeface="Gill Sans" panose="020B0502020104020203" pitchFamily="34" charset="-79"/>
              </a:rPr>
              <a:t>VP8 at 540 Kbps</a:t>
            </a:r>
          </a:p>
        </p:txBody>
      </p:sp>
      <p:sp>
        <p:nvSpPr>
          <p:cNvPr id="8" name="TextBox 7">
            <a:extLst>
              <a:ext uri="{FF2B5EF4-FFF2-40B4-BE49-F238E27FC236}">
                <a16:creationId xmlns:a16="http://schemas.microsoft.com/office/drawing/2014/main" id="{6F697373-824D-B043-FB07-9D3A5528D28F}"/>
              </a:ext>
            </a:extLst>
          </p:cNvPr>
          <p:cNvSpPr txBox="1"/>
          <p:nvPr/>
        </p:nvSpPr>
        <p:spPr>
          <a:xfrm>
            <a:off x="687982" y="1835013"/>
            <a:ext cx="1968003" cy="400110"/>
          </a:xfrm>
          <a:prstGeom prst="rect">
            <a:avLst/>
          </a:prstGeom>
          <a:noFill/>
        </p:spPr>
        <p:txBody>
          <a:bodyPr wrap="square" rtlCol="0">
            <a:spAutoFit/>
          </a:bodyPr>
          <a:lstStyle/>
          <a:p>
            <a:pPr algn="ctr"/>
            <a:r>
              <a:rPr lang="en-US" sz="2000" dirty="0">
                <a:latin typeface="Helvetica" pitchFamily="2" charset="0"/>
                <a:cs typeface="Gill Sans" panose="020B0502020104020203" pitchFamily="34" charset="-79"/>
              </a:rPr>
              <a:t>Ground Truth</a:t>
            </a:r>
          </a:p>
        </p:txBody>
      </p:sp>
      <p:sp>
        <p:nvSpPr>
          <p:cNvPr id="9" name="TextBox 8">
            <a:extLst>
              <a:ext uri="{FF2B5EF4-FFF2-40B4-BE49-F238E27FC236}">
                <a16:creationId xmlns:a16="http://schemas.microsoft.com/office/drawing/2014/main" id="{1F481387-48E4-93E8-668B-E675BFDA26D2}"/>
              </a:ext>
            </a:extLst>
          </p:cNvPr>
          <p:cNvSpPr txBox="1"/>
          <p:nvPr/>
        </p:nvSpPr>
        <p:spPr>
          <a:xfrm>
            <a:off x="9327109" y="1835013"/>
            <a:ext cx="2549475" cy="400110"/>
          </a:xfrm>
          <a:prstGeom prst="rect">
            <a:avLst/>
          </a:prstGeom>
          <a:noFill/>
        </p:spPr>
        <p:txBody>
          <a:bodyPr wrap="square" rtlCol="0">
            <a:spAutoFit/>
          </a:bodyPr>
          <a:lstStyle/>
          <a:p>
            <a:pPr algn="ctr"/>
            <a:r>
              <a:rPr lang="en-US" sz="2000" dirty="0" err="1">
                <a:latin typeface="Helvetica" pitchFamily="2" charset="0"/>
                <a:cs typeface="Gill Sans" panose="020B0502020104020203" pitchFamily="34" charset="-79"/>
              </a:rPr>
              <a:t>Gemino</a:t>
            </a:r>
            <a:r>
              <a:rPr lang="en-US" sz="2000" dirty="0">
                <a:latin typeface="Helvetica" pitchFamily="2" charset="0"/>
                <a:cs typeface="Gill Sans" panose="020B0502020104020203" pitchFamily="34" charset="-79"/>
              </a:rPr>
              <a:t> at 75 Kbps</a:t>
            </a:r>
          </a:p>
        </p:txBody>
      </p:sp>
      <p:sp>
        <p:nvSpPr>
          <p:cNvPr id="12" name="TextBox 11">
            <a:extLst>
              <a:ext uri="{FF2B5EF4-FFF2-40B4-BE49-F238E27FC236}">
                <a16:creationId xmlns:a16="http://schemas.microsoft.com/office/drawing/2014/main" id="{E53F76AA-B8E0-9C78-A663-C5A6FFF51DD1}"/>
              </a:ext>
            </a:extLst>
          </p:cNvPr>
          <p:cNvSpPr txBox="1"/>
          <p:nvPr/>
        </p:nvSpPr>
        <p:spPr>
          <a:xfrm>
            <a:off x="1198967" y="5524124"/>
            <a:ext cx="9884229" cy="892552"/>
          </a:xfrm>
          <a:prstGeom prst="rect">
            <a:avLst/>
          </a:prstGeom>
          <a:noFill/>
        </p:spPr>
        <p:txBody>
          <a:bodyPr wrap="square">
            <a:spAutoFit/>
          </a:bodyPr>
          <a:lstStyle/>
          <a:p>
            <a:pPr algn="ctr"/>
            <a:r>
              <a:rPr lang="en-US" sz="2600" dirty="0">
                <a:latin typeface="Gill Sans" panose="020B0502020104020203" pitchFamily="34" charset="-79"/>
                <a:cs typeface="Gill Sans" panose="020B0502020104020203" pitchFamily="34" charset="-79"/>
              </a:rPr>
              <a:t>On average, 7-10x reduction in bitrate from VP8 with reasonable quality</a:t>
            </a:r>
          </a:p>
          <a:p>
            <a:pPr algn="ctr"/>
            <a:r>
              <a:rPr lang="en-US" sz="2600" dirty="0">
                <a:latin typeface="Gill Sans" panose="020B0502020104020203" pitchFamily="34" charset="-79"/>
                <a:cs typeface="Gill Sans" panose="020B0502020104020203" pitchFamily="34" charset="-79"/>
              </a:rPr>
              <a:t>2.2x and 5x reduction for same visual quality with VP9 and VP8</a:t>
            </a:r>
          </a:p>
        </p:txBody>
      </p:sp>
      <p:pic>
        <p:nvPicPr>
          <p:cNvPr id="3" name="vp9_200Kb_video2_frames2000_3000">
            <a:hlinkClick r:id="" action="ppaction://media"/>
            <a:extLst>
              <a:ext uri="{FF2B5EF4-FFF2-40B4-BE49-F238E27FC236}">
                <a16:creationId xmlns:a16="http://schemas.microsoft.com/office/drawing/2014/main" id="{15F9A77A-5454-795F-73FE-86D935708103}"/>
              </a:ext>
            </a:extLst>
          </p:cNvPr>
          <p:cNvPicPr>
            <a:picLocks noChangeAspect="1"/>
          </p:cNvPicPr>
          <p:nvPr>
            <a:videoFile r:link="rId8"/>
            <p:extLst>
              <p:ext uri="{DAA4B4D4-6D71-4841-9C94-3DE7FCFB9230}">
                <p14:media xmlns:p14="http://schemas.microsoft.com/office/powerpoint/2010/main" r:embed="rId7"/>
              </p:ext>
            </p:extLst>
          </p:nvPr>
        </p:nvPicPr>
        <p:blipFill>
          <a:blip r:embed="rId14"/>
          <a:stretch>
            <a:fillRect/>
          </a:stretch>
        </p:blipFill>
        <p:spPr>
          <a:xfrm>
            <a:off x="6141082" y="2294189"/>
            <a:ext cx="2973842" cy="2973842"/>
          </a:xfrm>
          <a:prstGeom prst="rect">
            <a:avLst/>
          </a:prstGeom>
        </p:spPr>
      </p:pic>
      <p:sp>
        <p:nvSpPr>
          <p:cNvPr id="4" name="TextBox 3">
            <a:extLst>
              <a:ext uri="{FF2B5EF4-FFF2-40B4-BE49-F238E27FC236}">
                <a16:creationId xmlns:a16="http://schemas.microsoft.com/office/drawing/2014/main" id="{A1CC1EE1-C42A-C639-DF0E-BEEBBBE0E3BC}"/>
              </a:ext>
            </a:extLst>
          </p:cNvPr>
          <p:cNvSpPr txBox="1"/>
          <p:nvPr/>
        </p:nvSpPr>
        <p:spPr>
          <a:xfrm>
            <a:off x="6451136" y="1835013"/>
            <a:ext cx="2353733" cy="400110"/>
          </a:xfrm>
          <a:prstGeom prst="rect">
            <a:avLst/>
          </a:prstGeom>
          <a:noFill/>
        </p:spPr>
        <p:txBody>
          <a:bodyPr wrap="square" rtlCol="0">
            <a:spAutoFit/>
          </a:bodyPr>
          <a:lstStyle/>
          <a:p>
            <a:pPr algn="ctr"/>
            <a:r>
              <a:rPr lang="en-US" sz="2000" dirty="0">
                <a:latin typeface="Helvetica" pitchFamily="2" charset="0"/>
                <a:cs typeface="Gill Sans" panose="020B0502020104020203" pitchFamily="34" charset="-79"/>
              </a:rPr>
              <a:t>VP9 at 172 Kbps</a:t>
            </a:r>
          </a:p>
        </p:txBody>
      </p:sp>
    </p:spTree>
    <p:extLst>
      <p:ext uri="{BB962C8B-B14F-4D97-AF65-F5344CB8AC3E}">
        <p14:creationId xmlns:p14="http://schemas.microsoft.com/office/powerpoint/2010/main" val="2693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34" fill="hold"/>
                                        <p:tgtEl>
                                          <p:spTgt spid="13"/>
                                        </p:tgtEl>
                                      </p:cBhvr>
                                    </p:cmd>
                                  </p:childTnLst>
                                </p:cTn>
                              </p:par>
                              <p:par>
                                <p:cTn id="7" presetID="1" presetClass="mediacall" presetSubtype="0" fill="hold" nodeType="withEffect">
                                  <p:stCondLst>
                                    <p:cond delay="0"/>
                                  </p:stCondLst>
                                  <p:childTnLst>
                                    <p:cmd type="call" cmd="playFrom(0.0)">
                                      <p:cBhvr>
                                        <p:cTn id="8" dur="33334" fill="hold"/>
                                        <p:tgtEl>
                                          <p:spTgt spid="14"/>
                                        </p:tgtEl>
                                      </p:cBhvr>
                                    </p:cmd>
                                  </p:childTnLst>
                                </p:cTn>
                              </p:par>
                              <p:par>
                                <p:cTn id="9" presetID="1" presetClass="mediacall" presetSubtype="0" fill="hold" nodeType="withEffect">
                                  <p:stCondLst>
                                    <p:cond delay="0"/>
                                  </p:stCondLst>
                                  <p:childTnLst>
                                    <p:cmd type="call" cmd="playFrom(0.0)">
                                      <p:cBhvr>
                                        <p:cTn id="10" dur="33334" fill="hold"/>
                                        <p:tgtEl>
                                          <p:spTgt spid="15"/>
                                        </p:tgtEl>
                                      </p:cBhvr>
                                    </p:cmd>
                                  </p:childTnLst>
                                </p:cTn>
                              </p:par>
                              <p:par>
                                <p:cTn id="11" presetID="1" presetClass="mediacall" presetSubtype="0" fill="hold" nodeType="withEffect">
                                  <p:stCondLst>
                                    <p:cond delay="0"/>
                                  </p:stCondLst>
                                  <p:childTnLst>
                                    <p:cmd type="call" cmd="playFrom(0.0)">
                                      <p:cBhvr>
                                        <p:cTn id="12" dur="33334"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13"/>
                </p:tgtEl>
              </p:cMediaNode>
            </p:video>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3"/>
                                        </p:tgtEl>
                                      </p:cBhvr>
                                    </p:cmd>
                                  </p:childTnLst>
                                </p:cTn>
                              </p:par>
                            </p:childTnLst>
                          </p:cTn>
                        </p:par>
                      </p:childTnLst>
                    </p:cTn>
                  </p:par>
                </p:childTnLst>
              </p:cTn>
              <p:nextCondLst>
                <p:cond evt="onClick" delay="0">
                  <p:tgtEl>
                    <p:spTgt spid="13"/>
                  </p:tgtEl>
                </p:cond>
              </p:nextCondLst>
            </p:seq>
            <p:video>
              <p:cMediaNode vol="80000">
                <p:cTn id="23" fill="hold" display="0">
                  <p:stCondLst>
                    <p:cond delay="indefinite"/>
                  </p:stCondLst>
                </p:cTn>
                <p:tgtEl>
                  <p:spTgt spid="14"/>
                </p:tgtEl>
              </p:cMediaNode>
            </p:video>
            <p:seq concurrent="1" nextAc="seek">
              <p:cTn id="24" restart="whenNotActive" fill="hold" evtFilter="cancelBubble" nodeType="interactiveSeq">
                <p:stCondLst>
                  <p:cond evt="onClick" delay="0">
                    <p:tgtEl>
                      <p:spTgt spid="14"/>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4"/>
                                        </p:tgtEl>
                                      </p:cBhvr>
                                    </p:cmd>
                                  </p:childTnLst>
                                </p:cTn>
                              </p:par>
                            </p:childTnLst>
                          </p:cTn>
                        </p:par>
                      </p:childTnLst>
                    </p:cTn>
                  </p:par>
                </p:childTnLst>
              </p:cTn>
              <p:nextCondLst>
                <p:cond evt="onClick" delay="0">
                  <p:tgtEl>
                    <p:spTgt spid="14"/>
                  </p:tgtEl>
                </p:cond>
              </p:nextCondLst>
            </p:seq>
            <p:video>
              <p:cMediaNode vol="80000">
                <p:cTn id="29" fill="hold" display="0">
                  <p:stCondLst>
                    <p:cond delay="indefinite"/>
                  </p:stCondLst>
                </p:cTn>
                <p:tgtEl>
                  <p:spTgt spid="15"/>
                </p:tgtEl>
              </p:cMediaNode>
            </p:video>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15"/>
                                        </p:tgtEl>
                                      </p:cBhvr>
                                    </p:cmd>
                                  </p:childTnLst>
                                </p:cTn>
                              </p:par>
                            </p:childTnLst>
                          </p:cTn>
                        </p:par>
                      </p:childTnLst>
                    </p:cTn>
                  </p:par>
                </p:childTnLst>
              </p:cTn>
              <p:nextCondLst>
                <p:cond evt="onClick" delay="0">
                  <p:tgtEl>
                    <p:spTgt spid="15"/>
                  </p:tgtEl>
                </p:cond>
              </p:nextCondLst>
            </p:seq>
            <p:video>
              <p:cMediaNode vol="80000">
                <p:cTn id="35" fill="hold" display="0">
                  <p:stCondLst>
                    <p:cond delay="indefinite"/>
                  </p:stCondLst>
                </p:cTn>
                <p:tgtEl>
                  <p:spTgt spid="3"/>
                </p:tgtEl>
              </p:cMediaNode>
            </p:video>
            <p:seq concurrent="1" nextAc="seek">
              <p:cTn id="36" restart="whenNotActive" fill="hold" evtFilter="cancelBubble" nodeType="interactiveSeq">
                <p:stCondLst>
                  <p:cond evt="onClick" delay="0">
                    <p:tgtEl>
                      <p:spTgt spid="3"/>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3"/>
                                        </p:tgtEl>
                                      </p:cBhvr>
                                    </p:cmd>
                                  </p:childTnLst>
                                </p:cTn>
                              </p:par>
                            </p:childTnLst>
                          </p:cTn>
                        </p:par>
                      </p:childTnLst>
                    </p:cTn>
                  </p:par>
                </p:childTnLst>
              </p:cTn>
              <p:nextCondLst>
                <p:cond evt="onClick" delay="0">
                  <p:tgtEl>
                    <p:spTgt spid="3"/>
                  </p:tgtEl>
                </p:cond>
              </p:nextCondLst>
            </p:seq>
          </p:childTnLst>
        </p:cTn>
      </p:par>
    </p:tnLst>
    <p:bldLst>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60812</TotalTime>
  <Words>3164</Words>
  <Application>Microsoft Macintosh PowerPoint</Application>
  <PresentationFormat>Widescreen</PresentationFormat>
  <Paragraphs>490</Paragraphs>
  <Slides>50</Slides>
  <Notes>47</Notes>
  <HiddenSlides>0</HiddenSlides>
  <MMClips>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Calibri</vt:lpstr>
      <vt:lpstr>Gill Sans</vt:lpstr>
      <vt:lpstr>Gill Sans Light</vt:lpstr>
      <vt:lpstr>Helvetica</vt:lpstr>
      <vt:lpstr>Helvetica Neue</vt:lpstr>
      <vt:lpstr>Times New Roman</vt:lpstr>
      <vt:lpstr>Office Theme</vt:lpstr>
      <vt:lpstr>Gemino: Practical and Robust Neural Compression for Video Conferencing</vt:lpstr>
      <vt:lpstr>Traditional Video Conferencing</vt:lpstr>
      <vt:lpstr>How much can you compress?</vt:lpstr>
      <vt:lpstr>How much can you compress?</vt:lpstr>
      <vt:lpstr>Global Bandwidth Map</vt:lpstr>
      <vt:lpstr>Poor User Experience</vt:lpstr>
      <vt:lpstr>Can we dramatically reduce video conferencing bandwidth requirements?</vt:lpstr>
      <vt:lpstr>Gemino’s Neural Video Conferencing</vt:lpstr>
      <vt:lpstr>Main Takeaway</vt:lpstr>
      <vt:lpstr>Gemino’s Neural Video Conferencing</vt:lpstr>
      <vt:lpstr>Super Resolution Approaches</vt:lpstr>
      <vt:lpstr>Gemino Design</vt:lpstr>
      <vt:lpstr>Gemino Design</vt:lpstr>
      <vt:lpstr>Gemino Design</vt:lpstr>
      <vt:lpstr>Gemino Design: High-freq Conditional SR</vt:lpstr>
      <vt:lpstr>PowerPoint Presentation</vt:lpstr>
      <vt:lpstr>PowerPoint Presentation</vt:lpstr>
      <vt:lpstr>System Optimizations</vt:lpstr>
      <vt:lpstr>Evaluation</vt:lpstr>
      <vt:lpstr>Traditional Codecs vs. Gemino</vt:lpstr>
      <vt:lpstr>Traditional Codecs vs. Gemino</vt:lpstr>
      <vt:lpstr>Traditional Codecs vs. Gemino</vt:lpstr>
      <vt:lpstr>Low-bitrate Regime Results</vt:lpstr>
      <vt:lpstr>Low-bitrate Regime Results</vt:lpstr>
      <vt:lpstr>Gemino Design: High-freq Conditional SR</vt:lpstr>
      <vt:lpstr>Warping with Reference vs. Gemino</vt:lpstr>
      <vt:lpstr>Warping with Reference vs. Gemino</vt:lpstr>
      <vt:lpstr>Warping with Reference vs. Gemino</vt:lpstr>
      <vt:lpstr>Content-Adapted SR vs. Gemino</vt:lpstr>
      <vt:lpstr>Content-Adapted SR vs. Gemino</vt:lpstr>
      <vt:lpstr>Model Speed</vt:lpstr>
      <vt:lpstr>Bitrate Adaptation</vt:lpstr>
      <vt:lpstr>Bitrate Adaptation</vt:lpstr>
      <vt:lpstr>Bitrate Adaptation</vt:lpstr>
      <vt:lpstr>Gemino Summary</vt:lpstr>
      <vt:lpstr>PowerPoint Presentation</vt:lpstr>
      <vt:lpstr>Model Architecture</vt:lpstr>
      <vt:lpstr>Keypoint Detector</vt:lpstr>
      <vt:lpstr>Motion Estimator</vt:lpstr>
      <vt:lpstr>Generator Architecture</vt:lpstr>
      <vt:lpstr>Further Optimizations</vt:lpstr>
      <vt:lpstr>Further Optimizations</vt:lpstr>
      <vt:lpstr>Compute Optimizations</vt:lpstr>
      <vt:lpstr>Achieving the Rate-Distortion Curve</vt:lpstr>
      <vt:lpstr>Personalized models</vt:lpstr>
      <vt:lpstr>Personalized models</vt:lpstr>
      <vt:lpstr>Efficient Inference</vt:lpstr>
      <vt:lpstr>Multi-scale Architecture</vt:lpstr>
      <vt:lpstr>Multi-scale Architecture</vt:lpstr>
      <vt:lpstr>Computational Overheads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Neural-Enhanced Videoconferencing System</dc:title>
  <dc:creator>Vibhaalakshmi Sivaraman</dc:creator>
  <cp:lastModifiedBy>Vibhaalakshmi Sivaraman</cp:lastModifiedBy>
  <cp:revision>532</cp:revision>
  <dcterms:created xsi:type="dcterms:W3CDTF">2022-02-08T03:32:18Z</dcterms:created>
  <dcterms:modified xsi:type="dcterms:W3CDTF">2024-04-17T14:42:40Z</dcterms:modified>
</cp:coreProperties>
</file>